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serrat Bold" charset="1" panose="00000800000000000000"/>
      <p:regular r:id="rId14"/>
    </p:embeddedFont>
    <p:embeddedFont>
      <p:font typeface="Montserrat" charset="1" panose="00000500000000000000"/>
      <p:regular r:id="rId15"/>
    </p:embeddedFont>
    <p:embeddedFont>
      <p:font typeface="Montserrat Classic" charset="1" panose="00000500000000000000"/>
      <p:regular r:id="rId16"/>
    </p:embeddedFont>
    <p:embeddedFont>
      <p:font typeface="Roboto" charset="1" panose="02000000000000000000"/>
      <p:regular r:id="rId17"/>
    </p:embeddedFont>
    <p:embeddedFont>
      <p:font typeface="Canva Sans Bold" charset="1" panose="020B0803030501040103"/>
      <p:regular r:id="rId18"/>
    </p:embeddedFont>
    <p:embeddedFont>
      <p:font typeface="League Spartan" charset="1" panose="00000800000000000000"/>
      <p:regular r:id="rId19"/>
    </p:embeddedFont>
    <p:embeddedFont>
      <p:font typeface="Open Sans Bold" charset="1" panose="020B0806030504020204"/>
      <p:regular r:id="rId20"/>
    </p:embeddedFont>
    <p:embeddedFont>
      <p:font typeface="Montserrat Classic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5.png" Type="http://schemas.openxmlformats.org/officeDocument/2006/relationships/image"/><Relationship Id="rId14" Target="../media/image6.svg" Type="http://schemas.openxmlformats.org/officeDocument/2006/relationships/image"/><Relationship Id="rId15" Target="../media/image7.png" Type="http://schemas.openxmlformats.org/officeDocument/2006/relationships/image"/><Relationship Id="rId16" Target="../media/image8.svg" Type="http://schemas.openxmlformats.org/officeDocument/2006/relationships/image"/><Relationship Id="rId17" Target="../media/image4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30.png" Type="http://schemas.openxmlformats.org/officeDocument/2006/relationships/image"/><Relationship Id="rId16" Target="../media/image31.svg" Type="http://schemas.openxmlformats.org/officeDocument/2006/relationships/image"/><Relationship Id="rId17" Target="../media/image5.png" Type="http://schemas.openxmlformats.org/officeDocument/2006/relationships/image"/><Relationship Id="rId18" Target="../media/image6.svg" Type="http://schemas.openxmlformats.org/officeDocument/2006/relationships/image"/><Relationship Id="rId19" Target="../media/image32.png" Type="http://schemas.openxmlformats.org/officeDocument/2006/relationships/image"/><Relationship Id="rId2" Target="../media/image7.png" Type="http://schemas.openxmlformats.org/officeDocument/2006/relationships/image"/><Relationship Id="rId20" Target="../media/image33.svg" Type="http://schemas.openxmlformats.org/officeDocument/2006/relationships/image"/><Relationship Id="rId21" Target="../media/image34.png" Type="http://schemas.openxmlformats.org/officeDocument/2006/relationships/image"/><Relationship Id="rId22" Target="../media/image35.png" Type="http://schemas.openxmlformats.org/officeDocument/2006/relationships/image"/><Relationship Id="rId23" Target="../media/image36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pn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png" Type="http://schemas.openxmlformats.org/officeDocument/2006/relationships/image"/><Relationship Id="rId7" Target="../media/image43.png" Type="http://schemas.openxmlformats.org/officeDocument/2006/relationships/image"/><Relationship Id="rId8" Target="../media/image44.png" Type="http://schemas.openxmlformats.org/officeDocument/2006/relationships/image"/><Relationship Id="rId9" Target="../media/image4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4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197896"/>
            <a:chOff x="0" y="0"/>
            <a:chExt cx="145760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57603" cy="812800"/>
            </a:xfrm>
            <a:custGeom>
              <a:avLst/>
              <a:gdLst/>
              <a:ahLst/>
              <a:cxnLst/>
              <a:rect r="r" b="b" t="t" l="l"/>
              <a:pathLst>
                <a:path h="812800" w="1457603">
                  <a:moveTo>
                    <a:pt x="0" y="0"/>
                  </a:moveTo>
                  <a:lnTo>
                    <a:pt x="1457603" y="0"/>
                  </a:lnTo>
                  <a:lnTo>
                    <a:pt x="145760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483" t="0" r="-2483" b="-541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6409464" y="7708214"/>
            <a:ext cx="1550086" cy="1550086"/>
          </a:xfrm>
          <a:custGeom>
            <a:avLst/>
            <a:gdLst/>
            <a:ahLst/>
            <a:cxnLst/>
            <a:rect r="r" b="b" t="t" l="l"/>
            <a:pathLst>
              <a:path h="1550086" w="1550086">
                <a:moveTo>
                  <a:pt x="1550087" y="0"/>
                </a:moveTo>
                <a:lnTo>
                  <a:pt x="0" y="0"/>
                </a:lnTo>
                <a:lnTo>
                  <a:pt x="0" y="1550086"/>
                </a:lnTo>
                <a:lnTo>
                  <a:pt x="1550087" y="1550086"/>
                </a:lnTo>
                <a:lnTo>
                  <a:pt x="15500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54500" y="8372349"/>
            <a:ext cx="1504800" cy="885951"/>
          </a:xfrm>
          <a:custGeom>
            <a:avLst/>
            <a:gdLst/>
            <a:ahLst/>
            <a:cxnLst/>
            <a:rect r="r" b="b" t="t" l="l"/>
            <a:pathLst>
              <a:path h="885951" w="1504800">
                <a:moveTo>
                  <a:pt x="0" y="0"/>
                </a:moveTo>
                <a:lnTo>
                  <a:pt x="1504800" y="0"/>
                </a:lnTo>
                <a:lnTo>
                  <a:pt x="1504800" y="885951"/>
                </a:lnTo>
                <a:lnTo>
                  <a:pt x="0" y="8859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37672" y="1964470"/>
            <a:ext cx="9865458" cy="137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40"/>
              </a:lnSpc>
            </a:pPr>
            <a:r>
              <a:rPr lang="en-US" b="true" sz="11442" spc="-62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BLOOMHUB</a:t>
            </a:r>
          </a:p>
        </p:txBody>
      </p:sp>
      <p:sp>
        <p:nvSpPr>
          <p:cNvPr name="AutoShape 7" id="7"/>
          <p:cNvSpPr/>
          <p:nvPr/>
        </p:nvSpPr>
        <p:spPr>
          <a:xfrm>
            <a:off x="1028740" y="1584720"/>
            <a:ext cx="8515047" cy="17801"/>
          </a:xfrm>
          <a:prstGeom prst="line">
            <a:avLst/>
          </a:prstGeom>
          <a:ln cap="flat" w="38100">
            <a:solidFill>
              <a:srgbClr val="F39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037672" y="3372422"/>
            <a:ext cx="7097876" cy="415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5"/>
              </a:lnSpc>
            </a:pPr>
            <a:r>
              <a:rPr lang="en-US" sz="296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Il giardino delle nuove tecnologie ICT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40" y="1057275"/>
            <a:ext cx="8736045" cy="36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7"/>
              </a:lnSpc>
            </a:pPr>
            <a:r>
              <a:rPr lang="en-US" b="true" sz="263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ICT ARTE E STORIA S’INCONTRANO A BOLOGNA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7672" y="3963763"/>
            <a:ext cx="9865458" cy="147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9"/>
              </a:lnSpc>
            </a:pPr>
            <a:r>
              <a:rPr lang="en-US" b="true" sz="415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16 APRILE 2026</a:t>
            </a:r>
          </a:p>
          <a:p>
            <a:pPr algn="l">
              <a:lnSpc>
                <a:spcPts val="3323"/>
              </a:lnSpc>
            </a:pPr>
            <a:r>
              <a:rPr lang="en-US" sz="251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O2 Farm - Bologna</a:t>
            </a:r>
          </a:p>
          <a:p>
            <a:pPr algn="l">
              <a:lnSpc>
                <a:spcPts val="3323"/>
              </a:lnSpc>
            </a:pPr>
            <a:r>
              <a:rPr lang="en-US" sz="251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Verde, Innovazione, Emozione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4216517" y="1486317"/>
            <a:ext cx="10490433" cy="7517799"/>
            <a:chOff x="0" y="0"/>
            <a:chExt cx="3130550" cy="22434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0550" cy="2243458"/>
            </a:xfrm>
            <a:custGeom>
              <a:avLst/>
              <a:gdLst/>
              <a:ahLst/>
              <a:cxnLst/>
              <a:rect r="r" b="b" t="t" l="l"/>
              <a:pathLst>
                <a:path h="2243458" w="3130550">
                  <a:moveTo>
                    <a:pt x="0" y="552450"/>
                  </a:moveTo>
                  <a:lnTo>
                    <a:pt x="0" y="2243458"/>
                  </a:lnTo>
                  <a:lnTo>
                    <a:pt x="3130550" y="2243458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5310927" y="1028700"/>
            <a:ext cx="1801871" cy="1801871"/>
          </a:xfrm>
          <a:custGeom>
            <a:avLst/>
            <a:gdLst/>
            <a:ahLst/>
            <a:cxnLst/>
            <a:rect r="r" b="b" t="t" l="l"/>
            <a:pathLst>
              <a:path h="1801871" w="1801871">
                <a:moveTo>
                  <a:pt x="1801871" y="0"/>
                </a:moveTo>
                <a:lnTo>
                  <a:pt x="0" y="0"/>
                </a:lnTo>
                <a:lnTo>
                  <a:pt x="0" y="1801871"/>
                </a:lnTo>
                <a:lnTo>
                  <a:pt x="1801871" y="1801871"/>
                </a:lnTo>
                <a:lnTo>
                  <a:pt x="18018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33934" y="1395819"/>
            <a:ext cx="9198413" cy="117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b="true" sz="6900">
                <a:solidFill>
                  <a:srgbClr val="1531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INTRODUZIONE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10927" y="3686073"/>
            <a:ext cx="11948373" cy="388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Alle porte di Bologna, dove l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ura inc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ontra le prime alture di Cresp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ellano, sorge O2 Farm, un ambizioso progetto de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lla 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glia Paglia nato dalla trasformazione di un’antica azienda agricola in un hub di sostenibilità e arte.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 cuore della tenuta pulsa un biolago da oltre un mi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one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di litri, un ecosistema vibrante dove convivono cento carpe Koi e centinaia di piante acquatiche. Più che un vivaio, la Farm è un polmone vivo: con oltre 10.000 esemplari vegetali, il complesso neutralizza ogni anno 34.000 kg di CO2, offrendo un’oasi di purezza e rigenerazione.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Dall'intimo Teatro della T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erra alla scenografica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Serr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per Eventi, O2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Farm fonde natur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e tecnolo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gia per ospitare musica, cultura e momenti d’eccezione. Un luogo dove l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bellezza non è solo estetica, ma un impegno concreto verso il futuro del pianeta</a:t>
            </a: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5409761" y="9175922"/>
            <a:ext cx="27121281" cy="4440656"/>
            <a:chOff x="0" y="0"/>
            <a:chExt cx="38960990" cy="63792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true" flipV="false" rot="0">
            <a:off x="16836455" y="8860380"/>
            <a:ext cx="783251" cy="783251"/>
          </a:xfrm>
          <a:custGeom>
            <a:avLst/>
            <a:gdLst/>
            <a:ahLst/>
            <a:cxnLst/>
            <a:rect r="r" b="b" t="t" l="l"/>
            <a:pathLst>
              <a:path h="783251" w="783251">
                <a:moveTo>
                  <a:pt x="783250" y="0"/>
                </a:moveTo>
                <a:lnTo>
                  <a:pt x="0" y="0"/>
                </a:lnTo>
                <a:lnTo>
                  <a:pt x="0" y="783251"/>
                </a:lnTo>
                <a:lnTo>
                  <a:pt x="783250" y="783251"/>
                </a:lnTo>
                <a:lnTo>
                  <a:pt x="7832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333214" y="9163875"/>
            <a:ext cx="1006482" cy="592566"/>
          </a:xfrm>
          <a:custGeom>
            <a:avLst/>
            <a:gdLst/>
            <a:ahLst/>
            <a:cxnLst/>
            <a:rect r="r" b="b" t="t" l="l"/>
            <a:pathLst>
              <a:path h="592566" w="1006482">
                <a:moveTo>
                  <a:pt x="0" y="0"/>
                </a:moveTo>
                <a:lnTo>
                  <a:pt x="1006482" y="0"/>
                </a:lnTo>
                <a:lnTo>
                  <a:pt x="1006482" y="592566"/>
                </a:lnTo>
                <a:lnTo>
                  <a:pt x="0" y="592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64549" y="3667931"/>
            <a:ext cx="11358902" cy="4555633"/>
            <a:chOff x="0" y="0"/>
            <a:chExt cx="15145202" cy="607417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30029" y="654106"/>
              <a:ext cx="889000" cy="889000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211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46050"/>
                <a:ext cx="711200" cy="463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5400000">
              <a:off x="2810219" y="2064075"/>
              <a:ext cx="3328639" cy="137306"/>
            </a:xfrm>
            <a:custGeom>
              <a:avLst/>
              <a:gdLst/>
              <a:ahLst/>
              <a:cxnLst/>
              <a:rect r="r" b="b" t="t" l="l"/>
              <a:pathLst>
                <a:path h="137306" w="3328639">
                  <a:moveTo>
                    <a:pt x="0" y="0"/>
                  </a:moveTo>
                  <a:lnTo>
                    <a:pt x="3328639" y="0"/>
                  </a:lnTo>
                  <a:lnTo>
                    <a:pt x="3328639" y="137307"/>
                  </a:lnTo>
                  <a:lnTo>
                    <a:pt x="0" y="13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5400000">
              <a:off x="5793244" y="2064075"/>
              <a:ext cx="3328639" cy="137306"/>
            </a:xfrm>
            <a:custGeom>
              <a:avLst/>
              <a:gdLst/>
              <a:ahLst/>
              <a:cxnLst/>
              <a:rect r="r" b="b" t="t" l="l"/>
              <a:pathLst>
                <a:path h="137306" w="3328639">
                  <a:moveTo>
                    <a:pt x="0" y="0"/>
                  </a:moveTo>
                  <a:lnTo>
                    <a:pt x="3328640" y="0"/>
                  </a:lnTo>
                  <a:lnTo>
                    <a:pt x="3328640" y="137307"/>
                  </a:lnTo>
                  <a:lnTo>
                    <a:pt x="0" y="13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8773027" y="2064075"/>
              <a:ext cx="3328639" cy="137306"/>
            </a:xfrm>
            <a:custGeom>
              <a:avLst/>
              <a:gdLst/>
              <a:ahLst/>
              <a:cxnLst/>
              <a:rect r="r" b="b" t="t" l="l"/>
              <a:pathLst>
                <a:path h="137306" w="3328639">
                  <a:moveTo>
                    <a:pt x="0" y="0"/>
                  </a:moveTo>
                  <a:lnTo>
                    <a:pt x="3328639" y="0"/>
                  </a:lnTo>
                  <a:lnTo>
                    <a:pt x="3328639" y="137307"/>
                  </a:lnTo>
                  <a:lnTo>
                    <a:pt x="0" y="13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5400000">
              <a:off x="11756052" y="2064075"/>
              <a:ext cx="3328639" cy="137306"/>
            </a:xfrm>
            <a:custGeom>
              <a:avLst/>
              <a:gdLst/>
              <a:ahLst/>
              <a:cxnLst/>
              <a:rect r="r" b="b" t="t" l="l"/>
              <a:pathLst>
                <a:path h="137306" w="3328639">
                  <a:moveTo>
                    <a:pt x="0" y="0"/>
                  </a:moveTo>
                  <a:lnTo>
                    <a:pt x="3328640" y="0"/>
                  </a:lnTo>
                  <a:lnTo>
                    <a:pt x="3328640" y="137307"/>
                  </a:lnTo>
                  <a:lnTo>
                    <a:pt x="0" y="13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5309131" y="654106"/>
              <a:ext cx="889000" cy="889000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2F27A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146050"/>
                <a:ext cx="711200" cy="463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5400000">
              <a:off x="-172807" y="2064075"/>
              <a:ext cx="3328639" cy="137306"/>
            </a:xfrm>
            <a:custGeom>
              <a:avLst/>
              <a:gdLst/>
              <a:ahLst/>
              <a:cxnLst/>
              <a:rect r="r" b="b" t="t" l="l"/>
              <a:pathLst>
                <a:path h="137306" w="3328639">
                  <a:moveTo>
                    <a:pt x="0" y="0"/>
                  </a:moveTo>
                  <a:lnTo>
                    <a:pt x="3328639" y="0"/>
                  </a:lnTo>
                  <a:lnTo>
                    <a:pt x="3328639" y="137307"/>
                  </a:lnTo>
                  <a:lnTo>
                    <a:pt x="0" y="13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392907" y="0"/>
              <a:ext cx="2197212" cy="2197212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11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3991185" y="3516895"/>
              <a:ext cx="966706" cy="966706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F27A8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3375932" y="0"/>
              <a:ext cx="2197212" cy="2197212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F27A8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6974211" y="3516895"/>
              <a:ext cx="966706" cy="966706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2003B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8318794" y="654106"/>
              <a:ext cx="889000" cy="889000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42003B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146050"/>
                <a:ext cx="711200" cy="463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1273177" y="654106"/>
              <a:ext cx="889000" cy="889000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66165D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46050"/>
                <a:ext cx="711200" cy="463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4256202" y="654106"/>
              <a:ext cx="889000" cy="889000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BD1F76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146050"/>
                <a:ext cx="711200" cy="463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6358958" y="0"/>
              <a:ext cx="2197212" cy="219721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2003B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9338740" y="0"/>
              <a:ext cx="2197212" cy="2197212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165D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9953993" y="3516895"/>
              <a:ext cx="966706" cy="966706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6165D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12321766" y="0"/>
              <a:ext cx="2197212" cy="2197212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D1F76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12937019" y="3516895"/>
              <a:ext cx="966706" cy="966706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D1F76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50" id="50"/>
            <p:cNvSpPr/>
            <p:nvPr/>
          </p:nvSpPr>
          <p:spPr>
            <a:xfrm flipH="false" flipV="false" rot="0">
              <a:off x="658369" y="259552"/>
              <a:ext cx="2045140" cy="2045140"/>
            </a:xfrm>
            <a:custGeom>
              <a:avLst/>
              <a:gdLst/>
              <a:ahLst/>
              <a:cxnLst/>
              <a:rect r="r" b="b" t="t" l="l"/>
              <a:pathLst>
                <a:path h="2045140" w="2045140">
                  <a:moveTo>
                    <a:pt x="0" y="0"/>
                  </a:moveTo>
                  <a:lnTo>
                    <a:pt x="2045140" y="0"/>
                  </a:lnTo>
                  <a:lnTo>
                    <a:pt x="2045140" y="2045140"/>
                  </a:lnTo>
                  <a:lnTo>
                    <a:pt x="0" y="2045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51" id="51"/>
            <p:cNvGrpSpPr/>
            <p:nvPr/>
          </p:nvGrpSpPr>
          <p:grpSpPr>
            <a:xfrm rot="0">
              <a:off x="658369" y="259552"/>
              <a:ext cx="1671661" cy="1671661"/>
              <a:chOff x="0" y="0"/>
              <a:chExt cx="812800" cy="81280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54" id="54"/>
            <p:cNvSpPr/>
            <p:nvPr/>
          </p:nvSpPr>
          <p:spPr>
            <a:xfrm flipH="false" flipV="false" rot="0">
              <a:off x="3638708" y="259552"/>
              <a:ext cx="2044700" cy="2044700"/>
            </a:xfrm>
            <a:custGeom>
              <a:avLst/>
              <a:gdLst/>
              <a:ahLst/>
              <a:cxnLst/>
              <a:rect r="r" b="b" t="t" l="l"/>
              <a:pathLst>
                <a:path h="2044700" w="2044700">
                  <a:moveTo>
                    <a:pt x="0" y="0"/>
                  </a:moveTo>
                  <a:lnTo>
                    <a:pt x="2044700" y="0"/>
                  </a:lnTo>
                  <a:lnTo>
                    <a:pt x="2044700" y="2044700"/>
                  </a:lnTo>
                  <a:lnTo>
                    <a:pt x="0" y="204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55" id="55"/>
            <p:cNvGrpSpPr/>
            <p:nvPr/>
          </p:nvGrpSpPr>
          <p:grpSpPr>
            <a:xfrm rot="0">
              <a:off x="3638708" y="259552"/>
              <a:ext cx="1671661" cy="1671661"/>
              <a:chOff x="0" y="0"/>
              <a:chExt cx="812800" cy="812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58" id="58"/>
            <p:cNvSpPr/>
            <p:nvPr/>
          </p:nvSpPr>
          <p:spPr>
            <a:xfrm flipH="false" flipV="false" rot="0">
              <a:off x="6621734" y="259552"/>
              <a:ext cx="2044700" cy="2044700"/>
            </a:xfrm>
            <a:custGeom>
              <a:avLst/>
              <a:gdLst/>
              <a:ahLst/>
              <a:cxnLst/>
              <a:rect r="r" b="b" t="t" l="l"/>
              <a:pathLst>
                <a:path h="2044700" w="2044700">
                  <a:moveTo>
                    <a:pt x="0" y="0"/>
                  </a:moveTo>
                  <a:lnTo>
                    <a:pt x="2044700" y="0"/>
                  </a:lnTo>
                  <a:lnTo>
                    <a:pt x="2044700" y="2044700"/>
                  </a:lnTo>
                  <a:lnTo>
                    <a:pt x="0" y="204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59" id="59"/>
            <p:cNvGrpSpPr/>
            <p:nvPr/>
          </p:nvGrpSpPr>
          <p:grpSpPr>
            <a:xfrm rot="0">
              <a:off x="6621734" y="259552"/>
              <a:ext cx="1671661" cy="1671661"/>
              <a:chOff x="0" y="0"/>
              <a:chExt cx="812800" cy="8128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62" id="62"/>
            <p:cNvSpPr/>
            <p:nvPr/>
          </p:nvSpPr>
          <p:spPr>
            <a:xfrm flipH="false" flipV="false" rot="0">
              <a:off x="9601516" y="259552"/>
              <a:ext cx="2044700" cy="2044700"/>
            </a:xfrm>
            <a:custGeom>
              <a:avLst/>
              <a:gdLst/>
              <a:ahLst/>
              <a:cxnLst/>
              <a:rect r="r" b="b" t="t" l="l"/>
              <a:pathLst>
                <a:path h="2044700" w="2044700">
                  <a:moveTo>
                    <a:pt x="0" y="0"/>
                  </a:moveTo>
                  <a:lnTo>
                    <a:pt x="2044700" y="0"/>
                  </a:lnTo>
                  <a:lnTo>
                    <a:pt x="2044700" y="2044700"/>
                  </a:lnTo>
                  <a:lnTo>
                    <a:pt x="0" y="204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63" id="63"/>
            <p:cNvGrpSpPr/>
            <p:nvPr/>
          </p:nvGrpSpPr>
          <p:grpSpPr>
            <a:xfrm rot="0">
              <a:off x="9601516" y="259552"/>
              <a:ext cx="1671661" cy="1671661"/>
              <a:chOff x="0" y="0"/>
              <a:chExt cx="812800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Freeform 66" id="66"/>
            <p:cNvSpPr/>
            <p:nvPr/>
          </p:nvSpPr>
          <p:spPr>
            <a:xfrm flipH="false" flipV="false" rot="0">
              <a:off x="12584542" y="259552"/>
              <a:ext cx="2044700" cy="2044700"/>
            </a:xfrm>
            <a:custGeom>
              <a:avLst/>
              <a:gdLst/>
              <a:ahLst/>
              <a:cxnLst/>
              <a:rect r="r" b="b" t="t" l="l"/>
              <a:pathLst>
                <a:path h="2044700" w="2044700">
                  <a:moveTo>
                    <a:pt x="0" y="0"/>
                  </a:moveTo>
                  <a:lnTo>
                    <a:pt x="2044700" y="0"/>
                  </a:lnTo>
                  <a:lnTo>
                    <a:pt x="2044700" y="2044700"/>
                  </a:lnTo>
                  <a:lnTo>
                    <a:pt x="0" y="204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6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67" id="67"/>
            <p:cNvGrpSpPr/>
            <p:nvPr/>
          </p:nvGrpSpPr>
          <p:grpSpPr>
            <a:xfrm rot="0">
              <a:off x="12584542" y="259552"/>
              <a:ext cx="1671661" cy="1671661"/>
              <a:chOff x="0" y="0"/>
              <a:chExt cx="812800" cy="812800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4450" lIns="44450" bIns="44450" rIns="4445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1010846" y="3516895"/>
              <a:ext cx="966706" cy="966706"/>
              <a:chOff x="0" y="0"/>
              <a:chExt cx="812800" cy="812800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11C73"/>
              </a:solidFill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TextBox 73" id="73"/>
            <p:cNvSpPr txBox="true"/>
            <p:nvPr/>
          </p:nvSpPr>
          <p:spPr>
            <a:xfrm rot="0">
              <a:off x="1010846" y="3758492"/>
              <a:ext cx="966706" cy="473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42"/>
                </a:lnSpc>
              </a:pPr>
              <a:r>
                <a:rPr lang="en-US" sz="22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9:55</a:t>
              </a:r>
            </a:p>
          </p:txBody>
        </p:sp>
        <p:sp>
          <p:nvSpPr>
            <p:cNvPr name="TextBox 74" id="74"/>
            <p:cNvSpPr txBox="true"/>
            <p:nvPr/>
          </p:nvSpPr>
          <p:spPr>
            <a:xfrm rot="0">
              <a:off x="0" y="4854978"/>
              <a:ext cx="298302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00"/>
                </a:lnSpc>
                <a:spcBef>
                  <a:spcPct val="0"/>
                </a:spcBef>
              </a:pPr>
              <a:r>
                <a:rPr lang="en-US" b="true" sz="1500" strike="noStrike" u="none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Introduzione e benvenuto</a:t>
              </a:r>
            </a:p>
          </p:txBody>
        </p:sp>
        <p:sp>
          <p:nvSpPr>
            <p:cNvPr name="TextBox 75" id="75"/>
            <p:cNvSpPr txBox="true"/>
            <p:nvPr/>
          </p:nvSpPr>
          <p:spPr>
            <a:xfrm rot="0">
              <a:off x="4051609" y="3777998"/>
              <a:ext cx="845859" cy="425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10:00</a:t>
              </a:r>
            </a:p>
          </p:txBody>
        </p:sp>
        <p:sp>
          <p:nvSpPr>
            <p:cNvPr name="TextBox 76" id="76"/>
            <p:cNvSpPr txBox="true"/>
            <p:nvPr/>
          </p:nvSpPr>
          <p:spPr>
            <a:xfrm rot="0">
              <a:off x="2983026" y="4854978"/>
              <a:ext cx="2983026" cy="914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00"/>
                </a:lnSpc>
                <a:spcBef>
                  <a:spcPct val="0"/>
                </a:spcBef>
              </a:pPr>
              <a:r>
                <a:rPr lang="en-US" b="true" sz="1500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Sophos: evolvere per affrontare le sfide della cybersecurity moderna</a:t>
              </a:r>
            </a:p>
          </p:txBody>
        </p:sp>
        <p:sp>
          <p:nvSpPr>
            <p:cNvPr name="TextBox 77" id="77"/>
            <p:cNvSpPr txBox="true"/>
            <p:nvPr/>
          </p:nvSpPr>
          <p:spPr>
            <a:xfrm rot="0">
              <a:off x="6198131" y="4854978"/>
              <a:ext cx="2565164" cy="914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00"/>
                </a:lnSpc>
                <a:spcBef>
                  <a:spcPct val="0"/>
                </a:spcBef>
              </a:pPr>
              <a:r>
                <a:rPr lang="en-US" b="true" sz="1500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Commvault: dal backup alla sicurezza del dato</a:t>
              </a:r>
            </a:p>
          </p:txBody>
        </p:sp>
        <p:sp>
          <p:nvSpPr>
            <p:cNvPr name="TextBox 78" id="78"/>
            <p:cNvSpPr txBox="true"/>
            <p:nvPr/>
          </p:nvSpPr>
          <p:spPr>
            <a:xfrm rot="0">
              <a:off x="8945834" y="4854978"/>
              <a:ext cx="2983026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00"/>
                </a:lnSpc>
                <a:spcBef>
                  <a:spcPct val="0"/>
                </a:spcBef>
              </a:pPr>
              <a:r>
                <a:rPr lang="en-US" b="true" sz="1500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Datacore: Puls8 il nuovo storage per i container Kubernetes, DocKer</a:t>
              </a:r>
            </a:p>
          </p:txBody>
        </p:sp>
        <p:sp>
          <p:nvSpPr>
            <p:cNvPr name="TextBox 79" id="79"/>
            <p:cNvSpPr txBox="true"/>
            <p:nvPr/>
          </p:nvSpPr>
          <p:spPr>
            <a:xfrm rot="0">
              <a:off x="11928859" y="4854978"/>
              <a:ext cx="2983026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Ermes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LECS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b="true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Pikered Zaiux</a:t>
              </a:r>
            </a:p>
            <a:p>
              <a:pPr algn="ctr" marL="0" indent="0" lvl="0">
                <a:lnSpc>
                  <a:spcPts val="1800"/>
                </a:lnSpc>
                <a:spcBef>
                  <a:spcPct val="0"/>
                </a:spcBef>
              </a:pPr>
              <a:r>
                <a:rPr lang="en-US" b="true" sz="1500">
                  <a:solidFill>
                    <a:srgbClr val="1F0A4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PluribusOne</a:t>
              </a:r>
            </a:p>
          </p:txBody>
        </p:sp>
        <p:sp>
          <p:nvSpPr>
            <p:cNvPr name="TextBox 80" id="80"/>
            <p:cNvSpPr txBox="true"/>
            <p:nvPr/>
          </p:nvSpPr>
          <p:spPr>
            <a:xfrm rot="0">
              <a:off x="7034634" y="3777998"/>
              <a:ext cx="845859" cy="425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10:30</a:t>
              </a:r>
            </a:p>
          </p:txBody>
        </p:sp>
        <p:sp>
          <p:nvSpPr>
            <p:cNvPr name="TextBox 81" id="81"/>
            <p:cNvSpPr txBox="true"/>
            <p:nvPr/>
          </p:nvSpPr>
          <p:spPr>
            <a:xfrm rot="0">
              <a:off x="10014417" y="3777998"/>
              <a:ext cx="845859" cy="425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11:00</a:t>
              </a:r>
            </a:p>
          </p:txBody>
        </p:sp>
        <p:sp>
          <p:nvSpPr>
            <p:cNvPr name="TextBox 82" id="82"/>
            <p:cNvSpPr txBox="true"/>
            <p:nvPr/>
          </p:nvSpPr>
          <p:spPr>
            <a:xfrm rot="0">
              <a:off x="12997442" y="3777998"/>
              <a:ext cx="845859" cy="425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11:30</a:t>
              </a:r>
            </a:p>
          </p:txBody>
        </p:sp>
        <p:sp>
          <p:nvSpPr>
            <p:cNvPr name="Freeform 83" id="83"/>
            <p:cNvSpPr/>
            <p:nvPr/>
          </p:nvSpPr>
          <p:spPr>
            <a:xfrm flipH="false" flipV="false" rot="0">
              <a:off x="13000040" y="650882"/>
              <a:ext cx="903685" cy="889000"/>
            </a:xfrm>
            <a:custGeom>
              <a:avLst/>
              <a:gdLst/>
              <a:ahLst/>
              <a:cxnLst/>
              <a:rect r="r" b="b" t="t" l="l"/>
              <a:pathLst>
                <a:path h="889000" w="903685">
                  <a:moveTo>
                    <a:pt x="0" y="0"/>
                  </a:moveTo>
                  <a:lnTo>
                    <a:pt x="903685" y="0"/>
                  </a:lnTo>
                  <a:lnTo>
                    <a:pt x="9036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10054157" y="650882"/>
              <a:ext cx="903685" cy="889000"/>
            </a:xfrm>
            <a:custGeom>
              <a:avLst/>
              <a:gdLst/>
              <a:ahLst/>
              <a:cxnLst/>
              <a:rect r="r" b="b" t="t" l="l"/>
              <a:pathLst>
                <a:path h="889000" w="903685">
                  <a:moveTo>
                    <a:pt x="0" y="0"/>
                  </a:moveTo>
                  <a:lnTo>
                    <a:pt x="903685" y="0"/>
                  </a:lnTo>
                  <a:lnTo>
                    <a:pt x="9036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1032645" y="650882"/>
              <a:ext cx="903685" cy="889000"/>
            </a:xfrm>
            <a:custGeom>
              <a:avLst/>
              <a:gdLst/>
              <a:ahLst/>
              <a:cxnLst/>
              <a:rect r="r" b="b" t="t" l="l"/>
              <a:pathLst>
                <a:path h="889000" w="903685">
                  <a:moveTo>
                    <a:pt x="0" y="0"/>
                  </a:moveTo>
                  <a:lnTo>
                    <a:pt x="903684" y="0"/>
                  </a:lnTo>
                  <a:lnTo>
                    <a:pt x="903684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4022696" y="650882"/>
              <a:ext cx="903685" cy="889000"/>
            </a:xfrm>
            <a:custGeom>
              <a:avLst/>
              <a:gdLst/>
              <a:ahLst/>
              <a:cxnLst/>
              <a:rect r="r" b="b" t="t" l="l"/>
              <a:pathLst>
                <a:path h="889000" w="903685">
                  <a:moveTo>
                    <a:pt x="0" y="0"/>
                  </a:moveTo>
                  <a:lnTo>
                    <a:pt x="903685" y="0"/>
                  </a:lnTo>
                  <a:lnTo>
                    <a:pt x="9036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7005721" y="650882"/>
              <a:ext cx="903685" cy="889000"/>
            </a:xfrm>
            <a:custGeom>
              <a:avLst/>
              <a:gdLst/>
              <a:ahLst/>
              <a:cxnLst/>
              <a:rect r="r" b="b" t="t" l="l"/>
              <a:pathLst>
                <a:path h="889000" w="903685">
                  <a:moveTo>
                    <a:pt x="0" y="0"/>
                  </a:moveTo>
                  <a:lnTo>
                    <a:pt x="903685" y="0"/>
                  </a:lnTo>
                  <a:lnTo>
                    <a:pt x="9036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8" id="88"/>
          <p:cNvSpPr txBox="true"/>
          <p:nvPr/>
        </p:nvSpPr>
        <p:spPr>
          <a:xfrm rot="0">
            <a:off x="7644407" y="1273814"/>
            <a:ext cx="7723604" cy="117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60"/>
              </a:lnSpc>
              <a:spcBef>
                <a:spcPct val="0"/>
              </a:spcBef>
            </a:pPr>
            <a:r>
              <a:rPr lang="en-US" b="true" sz="6900" strike="noStrike" u="none">
                <a:solidFill>
                  <a:srgbClr val="1531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AGENDA</a:t>
            </a:r>
          </a:p>
        </p:txBody>
      </p:sp>
      <p:sp>
        <p:nvSpPr>
          <p:cNvPr name="Freeform 89" id="89"/>
          <p:cNvSpPr/>
          <p:nvPr/>
        </p:nvSpPr>
        <p:spPr>
          <a:xfrm flipH="true" flipV="false" rot="0">
            <a:off x="6536315" y="827661"/>
            <a:ext cx="1887912" cy="1887912"/>
          </a:xfrm>
          <a:custGeom>
            <a:avLst/>
            <a:gdLst/>
            <a:ahLst/>
            <a:cxnLst/>
            <a:rect r="r" b="b" t="t" l="l"/>
            <a:pathLst>
              <a:path h="1887912" w="1887912">
                <a:moveTo>
                  <a:pt x="1887912" y="0"/>
                </a:moveTo>
                <a:lnTo>
                  <a:pt x="0" y="0"/>
                </a:lnTo>
                <a:lnTo>
                  <a:pt x="0" y="1887912"/>
                </a:lnTo>
                <a:lnTo>
                  <a:pt x="1887912" y="1887912"/>
                </a:lnTo>
                <a:lnTo>
                  <a:pt x="188791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0" id="90"/>
          <p:cNvGrpSpPr/>
          <p:nvPr/>
        </p:nvGrpSpPr>
        <p:grpSpPr>
          <a:xfrm rot="-6426178">
            <a:off x="13295909" y="-906435"/>
            <a:ext cx="10490433" cy="4213196"/>
            <a:chOff x="0" y="0"/>
            <a:chExt cx="3130550" cy="125730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3130550" cy="1257300"/>
            </a:xfrm>
            <a:custGeom>
              <a:avLst/>
              <a:gdLst/>
              <a:ahLst/>
              <a:cxnLst/>
              <a:rect r="r" b="b" t="t" l="l"/>
              <a:pathLst>
                <a:path h="1257300" w="3130550">
                  <a:moveTo>
                    <a:pt x="0" y="552450"/>
                  </a:moveTo>
                  <a:lnTo>
                    <a:pt x="0" y="1257300"/>
                  </a:lnTo>
                  <a:lnTo>
                    <a:pt x="3130550" y="12573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grpSp>
        <p:nvGrpSpPr>
          <p:cNvPr name="Group 92" id="92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4" id="94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-5409761" y="9175922"/>
            <a:ext cx="27121281" cy="4440656"/>
            <a:chOff x="0" y="0"/>
            <a:chExt cx="38960990" cy="6379210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7" id="97"/>
          <p:cNvGrpSpPr/>
          <p:nvPr/>
        </p:nvGrpSpPr>
        <p:grpSpPr>
          <a:xfrm rot="5400000">
            <a:off x="-6378100" y="3138619"/>
            <a:ext cx="10490433" cy="4213196"/>
            <a:chOff x="0" y="0"/>
            <a:chExt cx="3130550" cy="125730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3130550" cy="1257300"/>
            </a:xfrm>
            <a:custGeom>
              <a:avLst/>
              <a:gdLst/>
              <a:ahLst/>
              <a:cxnLst/>
              <a:rect r="r" b="b" t="t" l="l"/>
              <a:pathLst>
                <a:path h="1257300" w="3130550">
                  <a:moveTo>
                    <a:pt x="0" y="552450"/>
                  </a:moveTo>
                  <a:lnTo>
                    <a:pt x="0" y="1257300"/>
                  </a:lnTo>
                  <a:lnTo>
                    <a:pt x="3130550" y="12573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sp>
        <p:nvSpPr>
          <p:cNvPr name="Freeform 99" id="99"/>
          <p:cNvSpPr/>
          <p:nvPr/>
        </p:nvSpPr>
        <p:spPr>
          <a:xfrm flipH="true" flipV="false" rot="0">
            <a:off x="16836455" y="8860380"/>
            <a:ext cx="783251" cy="783251"/>
          </a:xfrm>
          <a:custGeom>
            <a:avLst/>
            <a:gdLst/>
            <a:ahLst/>
            <a:cxnLst/>
            <a:rect r="r" b="b" t="t" l="l"/>
            <a:pathLst>
              <a:path h="783251" w="783251">
                <a:moveTo>
                  <a:pt x="783250" y="0"/>
                </a:moveTo>
                <a:lnTo>
                  <a:pt x="0" y="0"/>
                </a:lnTo>
                <a:lnTo>
                  <a:pt x="0" y="783251"/>
                </a:lnTo>
                <a:lnTo>
                  <a:pt x="783250" y="783251"/>
                </a:lnTo>
                <a:lnTo>
                  <a:pt x="78325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16333214" y="9163875"/>
            <a:ext cx="1006482" cy="592566"/>
          </a:xfrm>
          <a:custGeom>
            <a:avLst/>
            <a:gdLst/>
            <a:ahLst/>
            <a:cxnLst/>
            <a:rect r="r" b="b" t="t" l="l"/>
            <a:pathLst>
              <a:path h="592566" w="1006482">
                <a:moveTo>
                  <a:pt x="0" y="0"/>
                </a:moveTo>
                <a:lnTo>
                  <a:pt x="1006482" y="0"/>
                </a:lnTo>
                <a:lnTo>
                  <a:pt x="1006482" y="592566"/>
                </a:lnTo>
                <a:lnTo>
                  <a:pt x="0" y="5925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409761" y="9175922"/>
            <a:ext cx="27121281" cy="4440656"/>
            <a:chOff x="0" y="0"/>
            <a:chExt cx="38960990" cy="63792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true" flipV="false" rot="0">
            <a:off x="16836455" y="8860380"/>
            <a:ext cx="783251" cy="783251"/>
          </a:xfrm>
          <a:custGeom>
            <a:avLst/>
            <a:gdLst/>
            <a:ahLst/>
            <a:cxnLst/>
            <a:rect r="r" b="b" t="t" l="l"/>
            <a:pathLst>
              <a:path h="783251" w="783251">
                <a:moveTo>
                  <a:pt x="783250" y="0"/>
                </a:moveTo>
                <a:lnTo>
                  <a:pt x="0" y="0"/>
                </a:lnTo>
                <a:lnTo>
                  <a:pt x="0" y="783251"/>
                </a:lnTo>
                <a:lnTo>
                  <a:pt x="783250" y="783251"/>
                </a:lnTo>
                <a:lnTo>
                  <a:pt x="7832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33214" y="9163875"/>
            <a:ext cx="1006482" cy="592566"/>
          </a:xfrm>
          <a:custGeom>
            <a:avLst/>
            <a:gdLst/>
            <a:ahLst/>
            <a:cxnLst/>
            <a:rect r="r" b="b" t="t" l="l"/>
            <a:pathLst>
              <a:path h="592566" w="1006482">
                <a:moveTo>
                  <a:pt x="0" y="0"/>
                </a:moveTo>
                <a:lnTo>
                  <a:pt x="1006482" y="0"/>
                </a:lnTo>
                <a:lnTo>
                  <a:pt x="1006482" y="592566"/>
                </a:lnTo>
                <a:lnTo>
                  <a:pt x="0" y="592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6115" y="5291402"/>
            <a:ext cx="2705100" cy="1525000"/>
          </a:xfrm>
          <a:custGeom>
            <a:avLst/>
            <a:gdLst/>
            <a:ahLst/>
            <a:cxnLst/>
            <a:rect r="r" b="b" t="t" l="l"/>
            <a:pathLst>
              <a:path h="1525000" w="27051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831215" y="5291402"/>
            <a:ext cx="2705100" cy="1525000"/>
          </a:xfrm>
          <a:custGeom>
            <a:avLst/>
            <a:gdLst/>
            <a:ahLst/>
            <a:cxnLst/>
            <a:rect r="r" b="b" t="t" l="l"/>
            <a:pathLst>
              <a:path h="1525000" w="27051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6536315" y="5291402"/>
            <a:ext cx="2705100" cy="1525000"/>
          </a:xfrm>
          <a:custGeom>
            <a:avLst/>
            <a:gdLst/>
            <a:ahLst/>
            <a:cxnLst/>
            <a:rect r="r" b="b" t="t" l="l"/>
            <a:pathLst>
              <a:path h="1525000" w="27051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9241415" y="5291402"/>
            <a:ext cx="2705100" cy="1525000"/>
          </a:xfrm>
          <a:custGeom>
            <a:avLst/>
            <a:gdLst/>
            <a:ahLst/>
            <a:cxnLst/>
            <a:rect r="r" b="b" t="t" l="l"/>
            <a:pathLst>
              <a:path h="1525000" w="27051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1946515" y="5291402"/>
            <a:ext cx="2705100" cy="1525000"/>
          </a:xfrm>
          <a:custGeom>
            <a:avLst/>
            <a:gdLst/>
            <a:ahLst/>
            <a:cxnLst/>
            <a:rect r="r" b="b" t="t" l="l"/>
            <a:pathLst>
              <a:path h="1525000" w="27051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4651615" y="5291402"/>
            <a:ext cx="2705100" cy="1525000"/>
          </a:xfrm>
          <a:custGeom>
            <a:avLst/>
            <a:gdLst/>
            <a:ahLst/>
            <a:cxnLst/>
            <a:rect r="r" b="b" t="t" l="l"/>
            <a:pathLst>
              <a:path h="1525000" w="27051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0">
            <a:off x="1661161" y="3676640"/>
            <a:ext cx="1138512" cy="113851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211C73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70494" y="7292652"/>
            <a:ext cx="1138512" cy="113851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42003B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070301" y="3676640"/>
            <a:ext cx="1138512" cy="113851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66165D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79459" y="7292652"/>
            <a:ext cx="1138512" cy="1138512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BD1F76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475034" y="3676640"/>
            <a:ext cx="1138512" cy="1138512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E7D1D1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5189659" y="7292652"/>
            <a:ext cx="1138512" cy="1138512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A7849B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33" id="33"/>
          <p:cNvSpPr/>
          <p:nvPr/>
        </p:nvSpPr>
        <p:spPr>
          <a:xfrm flipV="true">
            <a:off x="2230417" y="4815152"/>
            <a:ext cx="0" cy="476250"/>
          </a:xfrm>
          <a:prstGeom prst="line">
            <a:avLst/>
          </a:prstGeom>
          <a:ln cap="flat" w="38100">
            <a:solidFill>
              <a:srgbClr val="211C7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flipV="true">
            <a:off x="4939750" y="6816402"/>
            <a:ext cx="0" cy="476250"/>
          </a:xfrm>
          <a:prstGeom prst="line">
            <a:avLst/>
          </a:prstGeom>
          <a:ln cap="flat" w="38100">
            <a:solidFill>
              <a:srgbClr val="4200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flipV="true">
            <a:off x="7639557" y="4815152"/>
            <a:ext cx="0" cy="476250"/>
          </a:xfrm>
          <a:prstGeom prst="line">
            <a:avLst/>
          </a:prstGeom>
          <a:ln cap="flat" w="38100">
            <a:solidFill>
              <a:srgbClr val="6616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flipV="true">
            <a:off x="10348715" y="6816402"/>
            <a:ext cx="0" cy="476250"/>
          </a:xfrm>
          <a:prstGeom prst="line">
            <a:avLst/>
          </a:prstGeom>
          <a:ln cap="flat" w="38100">
            <a:solidFill>
              <a:srgbClr val="BD1F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flipV="true">
            <a:off x="13044290" y="4815152"/>
            <a:ext cx="0" cy="476250"/>
          </a:xfrm>
          <a:prstGeom prst="line">
            <a:avLst/>
          </a:prstGeom>
          <a:ln cap="flat" w="38100">
            <a:solidFill>
              <a:srgbClr val="E7D1D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flipV="true">
            <a:off x="15758915" y="6816402"/>
            <a:ext cx="0" cy="476250"/>
          </a:xfrm>
          <a:prstGeom prst="line">
            <a:avLst/>
          </a:prstGeom>
          <a:ln cap="flat" w="38100">
            <a:solidFill>
              <a:srgbClr val="A7849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9" id="39"/>
          <p:cNvSpPr txBox="true"/>
          <p:nvPr/>
        </p:nvSpPr>
        <p:spPr>
          <a:xfrm rot="0">
            <a:off x="7716180" y="1369356"/>
            <a:ext cx="4126508" cy="1167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60"/>
              </a:lnSpc>
              <a:spcBef>
                <a:spcPct val="0"/>
              </a:spcBef>
            </a:pPr>
            <a:r>
              <a:rPr lang="en-US" b="true" sz="6900" strike="noStrike" u="none">
                <a:solidFill>
                  <a:srgbClr val="15314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TIMELINE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31285" y="7054527"/>
            <a:ext cx="2138399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Regist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az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io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ni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Welc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100" strike="noStrike" u="non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Coffee</a:t>
            </a:r>
          </a:p>
        </p:txBody>
      </p:sp>
      <p:sp>
        <p:nvSpPr>
          <p:cNvPr name="Freeform 41" id="41"/>
          <p:cNvSpPr/>
          <p:nvPr/>
        </p:nvSpPr>
        <p:spPr>
          <a:xfrm flipH="true" flipV="false" rot="0">
            <a:off x="6536315" y="827661"/>
            <a:ext cx="1887912" cy="1887912"/>
          </a:xfrm>
          <a:custGeom>
            <a:avLst/>
            <a:gdLst/>
            <a:ahLst/>
            <a:cxnLst/>
            <a:rect r="r" b="b" t="t" l="l"/>
            <a:pathLst>
              <a:path h="1887912" w="1887912">
                <a:moveTo>
                  <a:pt x="1887912" y="0"/>
                </a:moveTo>
                <a:lnTo>
                  <a:pt x="0" y="0"/>
                </a:lnTo>
                <a:lnTo>
                  <a:pt x="0" y="1887912"/>
                </a:lnTo>
                <a:lnTo>
                  <a:pt x="1887912" y="1887912"/>
                </a:lnTo>
                <a:lnTo>
                  <a:pt x="1887912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5400000">
            <a:off x="-6378100" y="3138619"/>
            <a:ext cx="10490433" cy="4213196"/>
            <a:chOff x="0" y="0"/>
            <a:chExt cx="3130550" cy="12573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130550" cy="1257300"/>
            </a:xfrm>
            <a:custGeom>
              <a:avLst/>
              <a:gdLst/>
              <a:ahLst/>
              <a:cxnLst/>
              <a:rect r="r" b="b" t="t" l="l"/>
              <a:pathLst>
                <a:path h="1257300" w="3130550">
                  <a:moveTo>
                    <a:pt x="0" y="552450"/>
                  </a:moveTo>
                  <a:lnTo>
                    <a:pt x="0" y="1257300"/>
                  </a:lnTo>
                  <a:lnTo>
                    <a:pt x="3130550" y="12573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1911674" y="3946196"/>
            <a:ext cx="637487" cy="549035"/>
          </a:xfrm>
          <a:custGeom>
            <a:avLst/>
            <a:gdLst/>
            <a:ahLst/>
            <a:cxnLst/>
            <a:rect r="r" b="b" t="t" l="l"/>
            <a:pathLst>
              <a:path h="549035" w="637487">
                <a:moveTo>
                  <a:pt x="0" y="0"/>
                </a:moveTo>
                <a:lnTo>
                  <a:pt x="637487" y="0"/>
                </a:lnTo>
                <a:lnTo>
                  <a:pt x="637487" y="549036"/>
                </a:lnTo>
                <a:lnTo>
                  <a:pt x="0" y="5490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5" id="45"/>
          <p:cNvSpPr/>
          <p:nvPr/>
        </p:nvSpPr>
        <p:spPr>
          <a:xfrm flipH="false" flipV="false" rot="0">
            <a:off x="4607910" y="7530068"/>
            <a:ext cx="663679" cy="663679"/>
          </a:xfrm>
          <a:custGeom>
            <a:avLst/>
            <a:gdLst/>
            <a:ahLst/>
            <a:cxnLst/>
            <a:rect r="r" b="b" t="t" l="l"/>
            <a:pathLst>
              <a:path h="663679" w="663679">
                <a:moveTo>
                  <a:pt x="0" y="0"/>
                </a:moveTo>
                <a:lnTo>
                  <a:pt x="663679" y="0"/>
                </a:lnTo>
                <a:lnTo>
                  <a:pt x="663679" y="663679"/>
                </a:lnTo>
                <a:lnTo>
                  <a:pt x="0" y="6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0016875" y="7530068"/>
            <a:ext cx="663679" cy="663679"/>
          </a:xfrm>
          <a:custGeom>
            <a:avLst/>
            <a:gdLst/>
            <a:ahLst/>
            <a:cxnLst/>
            <a:rect r="r" b="b" t="t" l="l"/>
            <a:pathLst>
              <a:path h="663679" w="663679">
                <a:moveTo>
                  <a:pt x="0" y="0"/>
                </a:moveTo>
                <a:lnTo>
                  <a:pt x="663679" y="0"/>
                </a:lnTo>
                <a:lnTo>
                  <a:pt x="663679" y="663679"/>
                </a:lnTo>
                <a:lnTo>
                  <a:pt x="0" y="6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7307718" y="3913348"/>
            <a:ext cx="663679" cy="663679"/>
          </a:xfrm>
          <a:custGeom>
            <a:avLst/>
            <a:gdLst/>
            <a:ahLst/>
            <a:cxnLst/>
            <a:rect r="r" b="b" t="t" l="l"/>
            <a:pathLst>
              <a:path h="663679" w="663679">
                <a:moveTo>
                  <a:pt x="0" y="0"/>
                </a:moveTo>
                <a:lnTo>
                  <a:pt x="663679" y="0"/>
                </a:lnTo>
                <a:lnTo>
                  <a:pt x="663679" y="663679"/>
                </a:lnTo>
                <a:lnTo>
                  <a:pt x="0" y="6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2693078" y="3856323"/>
            <a:ext cx="702424" cy="702424"/>
          </a:xfrm>
          <a:custGeom>
            <a:avLst/>
            <a:gdLst/>
            <a:ahLst/>
            <a:cxnLst/>
            <a:rect r="r" b="b" t="t" l="l"/>
            <a:pathLst>
              <a:path h="702424" w="702424">
                <a:moveTo>
                  <a:pt x="0" y="0"/>
                </a:moveTo>
                <a:lnTo>
                  <a:pt x="702424" y="0"/>
                </a:lnTo>
                <a:lnTo>
                  <a:pt x="702424" y="702424"/>
                </a:lnTo>
                <a:lnTo>
                  <a:pt x="0" y="70242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5431134" y="7526014"/>
            <a:ext cx="663679" cy="663679"/>
          </a:xfrm>
          <a:custGeom>
            <a:avLst/>
            <a:gdLst/>
            <a:ahLst/>
            <a:cxnLst/>
            <a:rect r="r" b="b" t="t" l="l"/>
            <a:pathLst>
              <a:path h="663679" w="663679">
                <a:moveTo>
                  <a:pt x="0" y="0"/>
                </a:moveTo>
                <a:lnTo>
                  <a:pt x="663679" y="0"/>
                </a:lnTo>
                <a:lnTo>
                  <a:pt x="663679" y="663680"/>
                </a:lnTo>
                <a:lnTo>
                  <a:pt x="0" y="66368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661161" y="5891977"/>
            <a:ext cx="1235967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9:30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365438" y="5891977"/>
            <a:ext cx="1235967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9:55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423270" y="4657989"/>
            <a:ext cx="3032960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Benvenuto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570358" y="7054527"/>
            <a:ext cx="2138399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Interventi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9328243" y="3991920"/>
            <a:ext cx="2138399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true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Tour delle realtà emergenti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2033343" y="7054527"/>
            <a:ext cx="2138399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Pranzo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4733799" y="4306245"/>
            <a:ext cx="2138399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Laboratorio terrario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7069715" y="5891977"/>
            <a:ext cx="1235967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10:00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779459" y="5891977"/>
            <a:ext cx="1235967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11:30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484559" y="5891977"/>
            <a:ext cx="1235967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13:30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5185015" y="5891977"/>
            <a:ext cx="1235967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14:30</a:t>
            </a:r>
          </a:p>
        </p:txBody>
      </p:sp>
      <p:grpSp>
        <p:nvGrpSpPr>
          <p:cNvPr name="Group 61" id="61"/>
          <p:cNvGrpSpPr/>
          <p:nvPr/>
        </p:nvGrpSpPr>
        <p:grpSpPr>
          <a:xfrm rot="-6426178">
            <a:off x="13295909" y="-906435"/>
            <a:ext cx="10490433" cy="4213196"/>
            <a:chOff x="0" y="0"/>
            <a:chExt cx="3130550" cy="12573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3130550" cy="1257300"/>
            </a:xfrm>
            <a:custGeom>
              <a:avLst/>
              <a:gdLst/>
              <a:ahLst/>
              <a:cxnLst/>
              <a:rect r="r" b="b" t="t" l="l"/>
              <a:pathLst>
                <a:path h="1257300" w="3130550">
                  <a:moveTo>
                    <a:pt x="0" y="552450"/>
                  </a:moveTo>
                  <a:lnTo>
                    <a:pt x="0" y="1257300"/>
                  </a:lnTo>
                  <a:lnTo>
                    <a:pt x="3130550" y="12573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78590" y="0"/>
            <a:ext cx="14330820" cy="10287000"/>
            <a:chOff x="0" y="0"/>
            <a:chExt cx="10037943" cy="72054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37944" cy="7205472"/>
            </a:xfrm>
            <a:custGeom>
              <a:avLst/>
              <a:gdLst/>
              <a:ahLst/>
              <a:cxnLst/>
              <a:rect r="r" b="b" t="t" l="l"/>
              <a:pathLst>
                <a:path h="7205472" w="10037944">
                  <a:moveTo>
                    <a:pt x="0" y="0"/>
                  </a:moveTo>
                  <a:lnTo>
                    <a:pt x="10037944" y="0"/>
                  </a:lnTo>
                  <a:lnTo>
                    <a:pt x="10037944" y="7205472"/>
                  </a:lnTo>
                  <a:lnTo>
                    <a:pt x="0" y="7205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288" t="0" r="-2573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-6378100" y="3138619"/>
            <a:ext cx="10490433" cy="4213196"/>
            <a:chOff x="0" y="0"/>
            <a:chExt cx="3130550" cy="12573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30550" cy="1257300"/>
            </a:xfrm>
            <a:custGeom>
              <a:avLst/>
              <a:gdLst/>
              <a:ahLst/>
              <a:cxnLst/>
              <a:rect r="r" b="b" t="t" l="l"/>
              <a:pathLst>
                <a:path h="1257300" w="3130550">
                  <a:moveTo>
                    <a:pt x="0" y="552450"/>
                  </a:moveTo>
                  <a:lnTo>
                    <a:pt x="0" y="1257300"/>
                  </a:lnTo>
                  <a:lnTo>
                    <a:pt x="3130550" y="12573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grpSp>
        <p:nvGrpSpPr>
          <p:cNvPr name="Group 6" id="6"/>
          <p:cNvGrpSpPr/>
          <p:nvPr/>
        </p:nvGrpSpPr>
        <p:grpSpPr>
          <a:xfrm rot="-6426178">
            <a:off x="13295909" y="-906435"/>
            <a:ext cx="10490433" cy="4213196"/>
            <a:chOff x="0" y="0"/>
            <a:chExt cx="3130550" cy="1257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0550" cy="1257300"/>
            </a:xfrm>
            <a:custGeom>
              <a:avLst/>
              <a:gdLst/>
              <a:ahLst/>
              <a:cxnLst/>
              <a:rect r="r" b="b" t="t" l="l"/>
              <a:pathLst>
                <a:path h="1257300" w="3130550">
                  <a:moveTo>
                    <a:pt x="0" y="552450"/>
                  </a:moveTo>
                  <a:lnTo>
                    <a:pt x="0" y="1257300"/>
                  </a:lnTo>
                  <a:lnTo>
                    <a:pt x="3130550" y="12573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144000" y="6125822"/>
            <a:ext cx="1102667" cy="389982"/>
            <a:chOff x="0" y="0"/>
            <a:chExt cx="1470222" cy="51997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470222" cy="519976"/>
              <a:chOff x="0" y="0"/>
              <a:chExt cx="292120" cy="1033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92120" cy="103314"/>
              </a:xfrm>
              <a:custGeom>
                <a:avLst/>
                <a:gdLst/>
                <a:ahLst/>
                <a:cxnLst/>
                <a:rect r="r" b="b" t="t" l="l"/>
                <a:pathLst>
                  <a:path h="103314" w="292120">
                    <a:moveTo>
                      <a:pt x="0" y="0"/>
                    </a:moveTo>
                    <a:lnTo>
                      <a:pt x="292120" y="0"/>
                    </a:lnTo>
                    <a:lnTo>
                      <a:pt x="292120" y="103314"/>
                    </a:lnTo>
                    <a:lnTo>
                      <a:pt x="0" y="1033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292120" cy="1414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08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53657" y="137209"/>
              <a:ext cx="1362909" cy="23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597"/>
                </a:lnSpc>
                <a:spcBef>
                  <a:spcPct val="0"/>
                </a:spcBef>
              </a:pPr>
              <a:r>
                <a:rPr lang="en-US" b="true" sz="1140" strike="noStrike" u="non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PLENARIA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128284" y="5677918"/>
            <a:ext cx="1679925" cy="545699"/>
            <a:chOff x="0" y="0"/>
            <a:chExt cx="2239901" cy="72759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2239901" cy="727599"/>
              <a:chOff x="0" y="0"/>
              <a:chExt cx="504223" cy="16378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04223" cy="163789"/>
              </a:xfrm>
              <a:custGeom>
                <a:avLst/>
                <a:gdLst/>
                <a:ahLst/>
                <a:cxnLst/>
                <a:rect r="r" b="b" t="t" l="l"/>
                <a:pathLst>
                  <a:path h="163789" w="504223">
                    <a:moveTo>
                      <a:pt x="0" y="0"/>
                    </a:moveTo>
                    <a:lnTo>
                      <a:pt x="504223" y="0"/>
                    </a:lnTo>
                    <a:lnTo>
                      <a:pt x="504223" y="163789"/>
                    </a:lnTo>
                    <a:lnTo>
                      <a:pt x="0" y="16378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504223" cy="1923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37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42188" y="119988"/>
              <a:ext cx="2101865" cy="5058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7"/>
                </a:lnSpc>
              </a:pPr>
              <a:r>
                <a:rPr lang="en-US" sz="114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TOUR DELLE REALTA’ EMERGENTI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063278" y="2246859"/>
            <a:ext cx="2081520" cy="345106"/>
            <a:chOff x="0" y="0"/>
            <a:chExt cx="2775360" cy="460141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775360" cy="460141"/>
              <a:chOff x="0" y="0"/>
              <a:chExt cx="624760" cy="103582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24760" cy="103582"/>
              </a:xfrm>
              <a:custGeom>
                <a:avLst/>
                <a:gdLst/>
                <a:ahLst/>
                <a:cxnLst/>
                <a:rect r="r" b="b" t="t" l="l"/>
                <a:pathLst>
                  <a:path h="103582" w="624760">
                    <a:moveTo>
                      <a:pt x="0" y="0"/>
                    </a:moveTo>
                    <a:lnTo>
                      <a:pt x="624760" y="0"/>
                    </a:lnTo>
                    <a:lnTo>
                      <a:pt x="624760" y="103582"/>
                    </a:lnTo>
                    <a:lnTo>
                      <a:pt x="0" y="1035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624760" cy="1321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37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52273" y="119988"/>
              <a:ext cx="2604326" cy="238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7"/>
                </a:lnSpc>
              </a:pPr>
              <a:r>
                <a:rPr lang="en-US" sz="114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WELCOME COFFE E LUNCH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105238" y="4064303"/>
            <a:ext cx="1102667" cy="389982"/>
            <a:chOff x="0" y="0"/>
            <a:chExt cx="1470222" cy="519976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1470222" cy="519976"/>
              <a:chOff x="0" y="0"/>
              <a:chExt cx="292120" cy="10331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92120" cy="103314"/>
              </a:xfrm>
              <a:custGeom>
                <a:avLst/>
                <a:gdLst/>
                <a:ahLst/>
                <a:cxnLst/>
                <a:rect r="r" b="b" t="t" l="l"/>
                <a:pathLst>
                  <a:path h="103314" w="292120">
                    <a:moveTo>
                      <a:pt x="0" y="0"/>
                    </a:moveTo>
                    <a:lnTo>
                      <a:pt x="292120" y="0"/>
                    </a:lnTo>
                    <a:lnTo>
                      <a:pt x="292120" y="103314"/>
                    </a:lnTo>
                    <a:lnTo>
                      <a:pt x="0" y="1033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292120" cy="1414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08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53657" y="137209"/>
              <a:ext cx="1362909" cy="23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597"/>
                </a:lnSpc>
                <a:spcBef>
                  <a:spcPct val="0"/>
                </a:spcBef>
              </a:pPr>
              <a:r>
                <a:rPr lang="en-US" b="true" sz="114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INGRESSO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053" y="0"/>
            <a:ext cx="18329053" cy="3637855"/>
            <a:chOff x="0" y="0"/>
            <a:chExt cx="4827405" cy="9581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27405" cy="958118"/>
            </a:xfrm>
            <a:custGeom>
              <a:avLst/>
              <a:gdLst/>
              <a:ahLst/>
              <a:cxnLst/>
              <a:rect r="r" b="b" t="t" l="l"/>
              <a:pathLst>
                <a:path h="958118" w="4827405">
                  <a:moveTo>
                    <a:pt x="0" y="0"/>
                  </a:moveTo>
                  <a:lnTo>
                    <a:pt x="4827405" y="0"/>
                  </a:lnTo>
                  <a:lnTo>
                    <a:pt x="4827405" y="958118"/>
                  </a:lnTo>
                  <a:lnTo>
                    <a:pt x="0" y="958118"/>
                  </a:lnTo>
                  <a:close/>
                </a:path>
              </a:pathLst>
            </a:custGeom>
            <a:solidFill>
              <a:srgbClr val="1531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27405" cy="1015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028700" y="704323"/>
            <a:ext cx="2229209" cy="2229209"/>
          </a:xfrm>
          <a:custGeom>
            <a:avLst/>
            <a:gdLst/>
            <a:ahLst/>
            <a:cxnLst/>
            <a:rect r="r" b="b" t="t" l="l"/>
            <a:pathLst>
              <a:path h="2229209" w="2229209">
                <a:moveTo>
                  <a:pt x="2229209" y="0"/>
                </a:moveTo>
                <a:lnTo>
                  <a:pt x="0" y="0"/>
                </a:lnTo>
                <a:lnTo>
                  <a:pt x="0" y="2229209"/>
                </a:lnTo>
                <a:lnTo>
                  <a:pt x="2229209" y="2229209"/>
                </a:lnTo>
                <a:lnTo>
                  <a:pt x="22292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81991" y="1259868"/>
            <a:ext cx="9198413" cy="117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b="true" sz="690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VENDOR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63210" y="6236622"/>
            <a:ext cx="16961580" cy="769033"/>
            <a:chOff x="0" y="0"/>
            <a:chExt cx="22615440" cy="10253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294916"/>
              <a:ext cx="2663922" cy="516135"/>
            </a:xfrm>
            <a:custGeom>
              <a:avLst/>
              <a:gdLst/>
              <a:ahLst/>
              <a:cxnLst/>
              <a:rect r="r" b="b" t="t" l="l"/>
              <a:pathLst>
                <a:path h="516135" w="2663922">
                  <a:moveTo>
                    <a:pt x="0" y="0"/>
                  </a:moveTo>
                  <a:lnTo>
                    <a:pt x="2663922" y="0"/>
                  </a:lnTo>
                  <a:lnTo>
                    <a:pt x="2663922" y="516135"/>
                  </a:lnTo>
                  <a:lnTo>
                    <a:pt x="0" y="51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065129" y="261582"/>
              <a:ext cx="2715629" cy="582804"/>
            </a:xfrm>
            <a:custGeom>
              <a:avLst/>
              <a:gdLst/>
              <a:ahLst/>
              <a:cxnLst/>
              <a:rect r="r" b="b" t="t" l="l"/>
              <a:pathLst>
                <a:path h="582804" w="2715629">
                  <a:moveTo>
                    <a:pt x="0" y="0"/>
                  </a:moveTo>
                  <a:lnTo>
                    <a:pt x="2715629" y="0"/>
                  </a:lnTo>
                  <a:lnTo>
                    <a:pt x="2715629" y="582804"/>
                  </a:lnTo>
                  <a:lnTo>
                    <a:pt x="0" y="582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85409" r="0" b="-180549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962035" y="369277"/>
              <a:ext cx="2653405" cy="335874"/>
            </a:xfrm>
            <a:custGeom>
              <a:avLst/>
              <a:gdLst/>
              <a:ahLst/>
              <a:cxnLst/>
              <a:rect r="r" b="b" t="t" l="l"/>
              <a:pathLst>
                <a:path h="335874" w="2653405">
                  <a:moveTo>
                    <a:pt x="0" y="0"/>
                  </a:moveTo>
                  <a:lnTo>
                    <a:pt x="2653405" y="0"/>
                  </a:lnTo>
                  <a:lnTo>
                    <a:pt x="2653405" y="335874"/>
                  </a:lnTo>
                  <a:lnTo>
                    <a:pt x="0" y="335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8793619" y="0"/>
              <a:ext cx="1308296" cy="1025377"/>
            </a:xfrm>
            <a:custGeom>
              <a:avLst/>
              <a:gdLst/>
              <a:ahLst/>
              <a:cxnLst/>
              <a:rect r="r" b="b" t="t" l="l"/>
              <a:pathLst>
                <a:path h="1025377" w="1308296">
                  <a:moveTo>
                    <a:pt x="0" y="0"/>
                  </a:moveTo>
                  <a:lnTo>
                    <a:pt x="1308297" y="0"/>
                  </a:lnTo>
                  <a:lnTo>
                    <a:pt x="1308297" y="1025377"/>
                  </a:lnTo>
                  <a:lnTo>
                    <a:pt x="0" y="102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0622649" y="133974"/>
              <a:ext cx="2510922" cy="838020"/>
            </a:xfrm>
            <a:custGeom>
              <a:avLst/>
              <a:gdLst/>
              <a:ahLst/>
              <a:cxnLst/>
              <a:rect r="r" b="b" t="t" l="l"/>
              <a:pathLst>
                <a:path h="838020" w="2510922">
                  <a:moveTo>
                    <a:pt x="0" y="0"/>
                  </a:moveTo>
                  <a:lnTo>
                    <a:pt x="2510922" y="0"/>
                  </a:lnTo>
                  <a:lnTo>
                    <a:pt x="2510922" y="838020"/>
                  </a:lnTo>
                  <a:lnTo>
                    <a:pt x="0" y="838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3534778" y="344752"/>
              <a:ext cx="2823488" cy="416465"/>
            </a:xfrm>
            <a:custGeom>
              <a:avLst/>
              <a:gdLst/>
              <a:ahLst/>
              <a:cxnLst/>
              <a:rect r="r" b="b" t="t" l="l"/>
              <a:pathLst>
                <a:path h="416465" w="2823488">
                  <a:moveTo>
                    <a:pt x="0" y="0"/>
                  </a:moveTo>
                  <a:lnTo>
                    <a:pt x="2823488" y="0"/>
                  </a:lnTo>
                  <a:lnTo>
                    <a:pt x="2823488" y="416464"/>
                  </a:lnTo>
                  <a:lnTo>
                    <a:pt x="0" y="416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01491" y="47382"/>
              <a:ext cx="1686198" cy="977995"/>
            </a:xfrm>
            <a:custGeom>
              <a:avLst/>
              <a:gdLst/>
              <a:ahLst/>
              <a:cxnLst/>
              <a:rect r="r" b="b" t="t" l="l"/>
              <a:pathLst>
                <a:path h="977995" w="1686198">
                  <a:moveTo>
                    <a:pt x="0" y="0"/>
                  </a:moveTo>
                  <a:lnTo>
                    <a:pt x="1686198" y="0"/>
                  </a:lnTo>
                  <a:lnTo>
                    <a:pt x="1686198" y="977995"/>
                  </a:lnTo>
                  <a:lnTo>
                    <a:pt x="0" y="97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6638502" y="369277"/>
              <a:ext cx="3043298" cy="334206"/>
            </a:xfrm>
            <a:custGeom>
              <a:avLst/>
              <a:gdLst/>
              <a:ahLst/>
              <a:cxnLst/>
              <a:rect r="r" b="b" t="t" l="l"/>
              <a:pathLst>
                <a:path h="334206" w="3043298">
                  <a:moveTo>
                    <a:pt x="0" y="0"/>
                  </a:moveTo>
                  <a:lnTo>
                    <a:pt x="3043298" y="0"/>
                  </a:lnTo>
                  <a:lnTo>
                    <a:pt x="3043298" y="334206"/>
                  </a:lnTo>
                  <a:lnTo>
                    <a:pt x="0" y="334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4216517" y="1486317"/>
            <a:ext cx="10490433" cy="7517799"/>
            <a:chOff x="0" y="0"/>
            <a:chExt cx="3130550" cy="22434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0550" cy="2243458"/>
            </a:xfrm>
            <a:custGeom>
              <a:avLst/>
              <a:gdLst/>
              <a:ahLst/>
              <a:cxnLst/>
              <a:rect r="r" b="b" t="t" l="l"/>
              <a:pathLst>
                <a:path h="2243458" w="3130550">
                  <a:moveTo>
                    <a:pt x="0" y="552450"/>
                  </a:moveTo>
                  <a:lnTo>
                    <a:pt x="0" y="2243458"/>
                  </a:lnTo>
                  <a:lnTo>
                    <a:pt x="3130550" y="2243458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5310927" y="1028700"/>
            <a:ext cx="1801871" cy="1801871"/>
          </a:xfrm>
          <a:custGeom>
            <a:avLst/>
            <a:gdLst/>
            <a:ahLst/>
            <a:cxnLst/>
            <a:rect r="r" b="b" t="t" l="l"/>
            <a:pathLst>
              <a:path h="1801871" w="1801871">
                <a:moveTo>
                  <a:pt x="1801871" y="0"/>
                </a:moveTo>
                <a:lnTo>
                  <a:pt x="0" y="0"/>
                </a:lnTo>
                <a:lnTo>
                  <a:pt x="0" y="1801871"/>
                </a:lnTo>
                <a:lnTo>
                  <a:pt x="1801871" y="1801871"/>
                </a:lnTo>
                <a:lnTo>
                  <a:pt x="18018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33934" y="1395819"/>
            <a:ext cx="4791170" cy="117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b="true" sz="6900">
                <a:solidFill>
                  <a:srgbClr val="1531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RICORDA!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11863" y="4040462"/>
            <a:ext cx="9765346" cy="2325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0E070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Alzare ogni anno l’asticella della sicurezza con 5 azione mandatorie</a:t>
            </a:r>
          </a:p>
          <a:p>
            <a:pPr algn="l" marL="474984" indent="-237492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Business Continuity</a:t>
            </a:r>
          </a:p>
          <a:p>
            <a:pPr algn="l" marL="474984" indent="-237492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Disaster Recovery</a:t>
            </a:r>
          </a:p>
          <a:p>
            <a:pPr algn="l" marL="474984" indent="-237492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SOC Security Operation Center</a:t>
            </a:r>
          </a:p>
          <a:p>
            <a:pPr algn="l" marL="474984" indent="-237492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PAM</a:t>
            </a:r>
          </a:p>
          <a:p>
            <a:pPr algn="l" marL="474984" indent="-237492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E070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Penetration Test o BAS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5409761" y="9175922"/>
            <a:ext cx="27121281" cy="4440656"/>
            <a:chOff x="0" y="0"/>
            <a:chExt cx="38960990" cy="63792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true" flipV="false" rot="0">
            <a:off x="16836455" y="8860380"/>
            <a:ext cx="783251" cy="783251"/>
          </a:xfrm>
          <a:custGeom>
            <a:avLst/>
            <a:gdLst/>
            <a:ahLst/>
            <a:cxnLst/>
            <a:rect r="r" b="b" t="t" l="l"/>
            <a:pathLst>
              <a:path h="783251" w="783251">
                <a:moveTo>
                  <a:pt x="783250" y="0"/>
                </a:moveTo>
                <a:lnTo>
                  <a:pt x="0" y="0"/>
                </a:lnTo>
                <a:lnTo>
                  <a:pt x="0" y="783251"/>
                </a:lnTo>
                <a:lnTo>
                  <a:pt x="783250" y="783251"/>
                </a:lnTo>
                <a:lnTo>
                  <a:pt x="7832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333214" y="9163875"/>
            <a:ext cx="1006482" cy="592566"/>
          </a:xfrm>
          <a:custGeom>
            <a:avLst/>
            <a:gdLst/>
            <a:ahLst/>
            <a:cxnLst/>
            <a:rect r="r" b="b" t="t" l="l"/>
            <a:pathLst>
              <a:path h="592566" w="1006482">
                <a:moveTo>
                  <a:pt x="0" y="0"/>
                </a:moveTo>
                <a:lnTo>
                  <a:pt x="1006482" y="0"/>
                </a:lnTo>
                <a:lnTo>
                  <a:pt x="1006482" y="592566"/>
                </a:lnTo>
                <a:lnTo>
                  <a:pt x="0" y="592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69086" y="2487374"/>
            <a:ext cx="5810602" cy="771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b="true" sz="4500">
                <a:solidFill>
                  <a:srgbClr val="1531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CYBERSECURITY È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310927" y="3905945"/>
            <a:ext cx="666750" cy="66675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153141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310927" y="6655383"/>
            <a:ext cx="666750" cy="66675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15314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310927" y="7477107"/>
            <a:ext cx="666750" cy="66675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15314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211863" y="6783335"/>
            <a:ext cx="9765346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0E070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Adottare soluzioni da aziende innovative come quelle qui presenti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211863" y="7605060"/>
            <a:ext cx="9765346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true">
                <a:solidFill>
                  <a:srgbClr val="0E070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Avere un piano B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1087577" y="55423"/>
            <a:ext cx="10287000" cy="10176154"/>
            <a:chOff x="0" y="0"/>
            <a:chExt cx="3130550" cy="3096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0550" cy="3096817"/>
            </a:xfrm>
            <a:custGeom>
              <a:avLst/>
              <a:gdLst/>
              <a:ahLst/>
              <a:cxnLst/>
              <a:rect r="r" b="b" t="t" l="l"/>
              <a:pathLst>
                <a:path h="3096817" w="3130550">
                  <a:moveTo>
                    <a:pt x="0" y="552450"/>
                  </a:moveTo>
                  <a:lnTo>
                    <a:pt x="0" y="3096817"/>
                  </a:lnTo>
                  <a:lnTo>
                    <a:pt x="3130550" y="3096817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1895469" y="-2118686"/>
            <a:ext cx="2196568" cy="11768873"/>
            <a:chOff x="0" y="0"/>
            <a:chExt cx="3130550" cy="167730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30550" cy="16773003"/>
            </a:xfrm>
            <a:custGeom>
              <a:avLst/>
              <a:gdLst/>
              <a:ahLst/>
              <a:cxnLst/>
              <a:rect r="r" b="b" t="t" l="l"/>
              <a:pathLst>
                <a:path h="16773003" w="3130550">
                  <a:moveTo>
                    <a:pt x="0" y="552450"/>
                  </a:moveTo>
                  <a:lnTo>
                    <a:pt x="0" y="16773003"/>
                  </a:lnTo>
                  <a:lnTo>
                    <a:pt x="3130550" y="16773003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53141"/>
            </a:solidFill>
          </p:spPr>
        </p:sp>
      </p:grpSp>
      <p:sp>
        <p:nvSpPr>
          <p:cNvPr name="Freeform 6" id="6"/>
          <p:cNvSpPr/>
          <p:nvPr/>
        </p:nvSpPr>
        <p:spPr>
          <a:xfrm flipH="true" flipV="false" rot="0">
            <a:off x="15099430" y="7098430"/>
            <a:ext cx="2159870" cy="2159870"/>
          </a:xfrm>
          <a:custGeom>
            <a:avLst/>
            <a:gdLst/>
            <a:ahLst/>
            <a:cxnLst/>
            <a:rect r="r" b="b" t="t" l="l"/>
            <a:pathLst>
              <a:path h="2159870" w="2159870">
                <a:moveTo>
                  <a:pt x="2159870" y="0"/>
                </a:moveTo>
                <a:lnTo>
                  <a:pt x="0" y="0"/>
                </a:lnTo>
                <a:lnTo>
                  <a:pt x="0" y="2159870"/>
                </a:lnTo>
                <a:lnTo>
                  <a:pt x="2159870" y="2159870"/>
                </a:lnTo>
                <a:lnTo>
                  <a:pt x="21598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86812" y="8023828"/>
            <a:ext cx="2096768" cy="1234472"/>
          </a:xfrm>
          <a:custGeom>
            <a:avLst/>
            <a:gdLst/>
            <a:ahLst/>
            <a:cxnLst/>
            <a:rect r="r" b="b" t="t" l="l"/>
            <a:pathLst>
              <a:path h="1234472" w="2096768">
                <a:moveTo>
                  <a:pt x="0" y="0"/>
                </a:moveTo>
                <a:lnTo>
                  <a:pt x="2096768" y="0"/>
                </a:lnTo>
                <a:lnTo>
                  <a:pt x="2096768" y="1234472"/>
                </a:lnTo>
                <a:lnTo>
                  <a:pt x="0" y="1234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607890" y="3049134"/>
            <a:ext cx="10651410" cy="145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887"/>
              </a:lnSpc>
            </a:pPr>
            <a:r>
              <a:rPr lang="en-US" sz="849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GRAZIE A TUTTI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8700" y="1028700"/>
            <a:ext cx="5847121" cy="8229600"/>
          </a:xfrm>
          <a:custGeom>
            <a:avLst/>
            <a:gdLst/>
            <a:ahLst/>
            <a:cxnLst/>
            <a:rect r="r" b="b" t="t" l="l"/>
            <a:pathLst>
              <a:path h="8229600" w="5847121">
                <a:moveTo>
                  <a:pt x="0" y="0"/>
                </a:moveTo>
                <a:lnTo>
                  <a:pt x="5847121" y="0"/>
                </a:lnTo>
                <a:lnTo>
                  <a:pt x="584712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116" t="0" r="-67134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114324" y="5038725"/>
            <a:ext cx="6144976" cy="90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08"/>
              </a:lnSpc>
            </a:pPr>
            <a:r>
              <a:rPr lang="en-US" sz="5291">
                <a:solidFill>
                  <a:srgbClr val="15314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 TEAM 3CIME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DAHGX0Pzco4</dc:identifier>
  <dcterms:modified xsi:type="dcterms:W3CDTF">2011-08-01T06:04:30Z</dcterms:modified>
  <cp:revision>1</cp:revision>
  <dc:title>01 Introduzione evento 2026</dc:title>
</cp:coreProperties>
</file>