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8288000" cy="10287000"/>
  <p:notesSz cx="6858000" cy="9144000"/>
  <p:embeddedFontLst>
    <p:embeddedFont>
      <p:font typeface="League Spartan" charset="1" panose="00000800000000000000"/>
      <p:regular r:id="rId13"/>
    </p:embeddedFont>
    <p:embeddedFont>
      <p:font typeface="Montserrat Classic" charset="1" panose="00000500000000000000"/>
      <p:regular r:id="rId14"/>
    </p:embeddedFont>
    <p:embeddedFont>
      <p:font typeface="Montserrat Classic Bold" charset="1" panose="00000800000000000000"/>
      <p:regular r:id="rId15"/>
    </p:embeddedFont>
    <p:embeddedFont>
      <p:font typeface="Helios Condensed Bold" charset="1" panose="020B0706030502030204"/>
      <p:regular r:id="rId16"/>
    </p:embeddedFont>
    <p:embeddedFont>
      <p:font typeface="Open Sans" charset="1" panose="020B0606030504020204"/>
      <p:regular r:id="rId17"/>
    </p:embeddedFont>
    <p:embeddedFont>
      <p:font typeface="Open Sans Bold" charset="1" panose="020B0806030504020204"/>
      <p:regular r:id="rId18"/>
    </p:embeddedFont>
    <p:embeddedFont>
      <p:font typeface="Roboto" charset="1" panose="02000000000000000000"/>
      <p:regular r:id="rId19"/>
    </p:embeddedFont>
    <p:embeddedFont>
      <p:font typeface="Canva Sans Bold" charset="1" panose="020B0803030501040103"/>
      <p:regular r:id="rId20"/>
    </p:embeddedFont>
    <p:embeddedFont>
      <p:font typeface="Bebas Neue Bold" charset="1" panose="020B0606020202050201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Relationship Id="rId3" Target="../media/image9.png" Type="http://schemas.openxmlformats.org/officeDocument/2006/relationships/image"/><Relationship Id="rId4" Target="../media/image10.svg" Type="http://schemas.openxmlformats.org/officeDocument/2006/relationships/image"/><Relationship Id="rId5" Target="../media/image7.pn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Relationship Id="rId8" Target="../media/image4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svg" Type="http://schemas.openxmlformats.org/officeDocument/2006/relationships/image"/><Relationship Id="rId11" Target="../media/image22.png" Type="http://schemas.openxmlformats.org/officeDocument/2006/relationships/image"/><Relationship Id="rId12" Target="../media/image23.svg" Type="http://schemas.openxmlformats.org/officeDocument/2006/relationships/image"/><Relationship Id="rId13" Target="../media/image9.png" Type="http://schemas.openxmlformats.org/officeDocument/2006/relationships/image"/><Relationship Id="rId14" Target="../media/image10.svg" Type="http://schemas.openxmlformats.org/officeDocument/2006/relationships/image"/><Relationship Id="rId15" Target="../media/image7.png" Type="http://schemas.openxmlformats.org/officeDocument/2006/relationships/image"/><Relationship Id="rId16" Target="../media/image11.png" Type="http://schemas.openxmlformats.org/officeDocument/2006/relationships/image"/><Relationship Id="rId17" Target="../media/image12.svg" Type="http://schemas.openxmlformats.org/officeDocument/2006/relationships/image"/><Relationship Id="rId18" Target="../media/image4.png" Type="http://schemas.openxmlformats.org/officeDocument/2006/relationships/image"/><Relationship Id="rId2" Target="../media/image13.jpeg" Type="http://schemas.openxmlformats.org/officeDocument/2006/relationships/image"/><Relationship Id="rId3" Target="../media/image14.png" Type="http://schemas.openxmlformats.org/officeDocument/2006/relationships/image"/><Relationship Id="rId4" Target="../media/image15.svg" Type="http://schemas.openxmlformats.org/officeDocument/2006/relationships/image"/><Relationship Id="rId5" Target="../media/image16.png" Type="http://schemas.openxmlformats.org/officeDocument/2006/relationships/image"/><Relationship Id="rId6" Target="../media/image17.svg" Type="http://schemas.openxmlformats.org/officeDocument/2006/relationships/image"/><Relationship Id="rId7" Target="../media/image18.svg" Type="http://schemas.openxmlformats.org/officeDocument/2006/relationships/image"/><Relationship Id="rId8" Target="../media/image19.svg" Type="http://schemas.openxmlformats.org/officeDocument/2006/relationships/image"/><Relationship Id="rId9" Target="../media/image20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.png" Type="http://schemas.openxmlformats.org/officeDocument/2006/relationships/image"/><Relationship Id="rId11" Target="../media/image11.png" Type="http://schemas.openxmlformats.org/officeDocument/2006/relationships/image"/><Relationship Id="rId12" Target="../media/image12.svg" Type="http://schemas.openxmlformats.org/officeDocument/2006/relationships/image"/><Relationship Id="rId13" Target="../media/image4.png" Type="http://schemas.openxmlformats.org/officeDocument/2006/relationships/image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24.png" Type="http://schemas.openxmlformats.org/officeDocument/2006/relationships/image"/><Relationship Id="rId5" Target="../media/image25.png" Type="http://schemas.openxmlformats.org/officeDocument/2006/relationships/image"/><Relationship Id="rId6" Target="../media/image26.png" Type="http://schemas.openxmlformats.org/officeDocument/2006/relationships/image"/><Relationship Id="rId7" Target="../media/image27.png" Type="http://schemas.openxmlformats.org/officeDocument/2006/relationships/image"/><Relationship Id="rId8" Target="../media/image28.png" Type="http://schemas.openxmlformats.org/officeDocument/2006/relationships/image"/><Relationship Id="rId9" Target="../media/image29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0.jpeg" Type="http://schemas.openxmlformats.org/officeDocument/2006/relationships/image"/><Relationship Id="rId3" Target="../media/image9.png" Type="http://schemas.openxmlformats.org/officeDocument/2006/relationships/image"/><Relationship Id="rId4" Target="../media/image10.svg" Type="http://schemas.openxmlformats.org/officeDocument/2006/relationships/image"/><Relationship Id="rId5" Target="../media/image7.pn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Relationship Id="rId8" Target="../media/image4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1.jpeg" Type="http://schemas.openxmlformats.org/officeDocument/2006/relationships/image"/><Relationship Id="rId3" Target="../media/image32.jpeg" Type="http://schemas.openxmlformats.org/officeDocument/2006/relationships/image"/><Relationship Id="rId4" Target="../media/image33.jpeg" Type="http://schemas.openxmlformats.org/officeDocument/2006/relationships/image"/><Relationship Id="rId5" Target="../media/image34.jpeg" Type="http://schemas.openxmlformats.org/officeDocument/2006/relationships/image"/><Relationship Id="rId6" Target="../media/image7.png" Type="http://schemas.openxmlformats.org/officeDocument/2006/relationships/image"/><Relationship Id="rId7" Target="../media/image11.png" Type="http://schemas.openxmlformats.org/officeDocument/2006/relationships/image"/><Relationship Id="rId8" Target="../media/image12.svg" Type="http://schemas.openxmlformats.org/officeDocument/2006/relationships/image"/><Relationship Id="rId9" Target="../media/image4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11.png" Type="http://schemas.openxmlformats.org/officeDocument/2006/relationships/image"/><Relationship Id="rId4" Target="../media/image12.svg" Type="http://schemas.openxmlformats.org/officeDocument/2006/relationships/image"/><Relationship Id="rId5" Target="../media/image4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41233" y="-101177"/>
            <a:ext cx="18629233" cy="10388177"/>
            <a:chOff x="0" y="0"/>
            <a:chExt cx="1457603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457603" cy="812800"/>
            </a:xfrm>
            <a:custGeom>
              <a:avLst/>
              <a:gdLst/>
              <a:ahLst/>
              <a:cxnLst/>
              <a:rect r="r" b="b" t="t" l="l"/>
              <a:pathLst>
                <a:path h="812800" w="1457603">
                  <a:moveTo>
                    <a:pt x="0" y="0"/>
                  </a:moveTo>
                  <a:lnTo>
                    <a:pt x="1457603" y="0"/>
                  </a:lnTo>
                  <a:lnTo>
                    <a:pt x="1457603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2"/>
              <a:stretch>
                <a:fillRect l="0" t="-16416" r="0" b="-18082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5054249" y="7708214"/>
            <a:ext cx="2205051" cy="1550086"/>
            <a:chOff x="0" y="0"/>
            <a:chExt cx="2940068" cy="2066782"/>
          </a:xfrm>
        </p:grpSpPr>
        <p:sp>
          <p:nvSpPr>
            <p:cNvPr name="Freeform 5" id="5"/>
            <p:cNvSpPr/>
            <p:nvPr/>
          </p:nvSpPr>
          <p:spPr>
            <a:xfrm flipH="true" flipV="false" rot="0">
              <a:off x="873286" y="0"/>
              <a:ext cx="2066782" cy="2066782"/>
            </a:xfrm>
            <a:custGeom>
              <a:avLst/>
              <a:gdLst/>
              <a:ahLst/>
              <a:cxnLst/>
              <a:rect r="r" b="b" t="t" l="l"/>
              <a:pathLst>
                <a:path h="2066782" w="2066782">
                  <a:moveTo>
                    <a:pt x="2066782" y="0"/>
                  </a:moveTo>
                  <a:lnTo>
                    <a:pt x="0" y="0"/>
                  </a:lnTo>
                  <a:lnTo>
                    <a:pt x="0" y="2066782"/>
                  </a:lnTo>
                  <a:lnTo>
                    <a:pt x="2066782" y="2066782"/>
                  </a:lnTo>
                  <a:lnTo>
                    <a:pt x="2066782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0" y="885514"/>
              <a:ext cx="2006400" cy="1181268"/>
            </a:xfrm>
            <a:custGeom>
              <a:avLst/>
              <a:gdLst/>
              <a:ahLst/>
              <a:cxnLst/>
              <a:rect r="r" b="b" t="t" l="l"/>
              <a:pathLst>
                <a:path h="1181268" w="2006400">
                  <a:moveTo>
                    <a:pt x="0" y="0"/>
                  </a:moveTo>
                  <a:lnTo>
                    <a:pt x="2006400" y="0"/>
                  </a:lnTo>
                  <a:lnTo>
                    <a:pt x="2006400" y="1181268"/>
                  </a:lnTo>
                  <a:lnTo>
                    <a:pt x="0" y="11812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-3413473" y="-354939"/>
            <a:ext cx="11429246" cy="11429246"/>
          </a:xfrm>
          <a:custGeom>
            <a:avLst/>
            <a:gdLst/>
            <a:ahLst/>
            <a:cxnLst/>
            <a:rect r="r" b="b" t="t" l="l"/>
            <a:pathLst>
              <a:path h="11429246" w="11429246">
                <a:moveTo>
                  <a:pt x="0" y="0"/>
                </a:moveTo>
                <a:lnTo>
                  <a:pt x="11429246" y="0"/>
                </a:lnTo>
                <a:lnTo>
                  <a:pt x="11429246" y="11429247"/>
                </a:lnTo>
                <a:lnTo>
                  <a:pt x="0" y="1142924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028700" y="4219230"/>
            <a:ext cx="8899238" cy="21570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680"/>
              </a:lnSpc>
            </a:pPr>
            <a:r>
              <a:rPr lang="en-US" sz="6200">
                <a:solidFill>
                  <a:srgbClr val="D3933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STOP AL </a:t>
            </a:r>
          </a:p>
          <a:p>
            <a:pPr algn="l">
              <a:lnSpc>
                <a:spcPts val="8680"/>
              </a:lnSpc>
            </a:pPr>
            <a:r>
              <a:rPr lang="en-US" sz="6200">
                <a:solidFill>
                  <a:srgbClr val="D3933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DISORDINE DIGITALE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3327148"/>
            <a:ext cx="6987073" cy="8292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793"/>
              </a:lnSpc>
            </a:pPr>
            <a:r>
              <a:rPr lang="en-US" sz="4852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13 MAGGIO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6515352"/>
            <a:ext cx="6091792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2000" b="true">
                <a:solidFill>
                  <a:srgbClr val="FFFF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Cybersecurity &amp; Cold Data Archiving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1028700" y="7708214"/>
            <a:ext cx="1805261" cy="1550086"/>
            <a:chOff x="0" y="0"/>
            <a:chExt cx="2407015" cy="2066782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767653" y="788080"/>
              <a:ext cx="1639362" cy="1278702"/>
            </a:xfrm>
            <a:custGeom>
              <a:avLst/>
              <a:gdLst/>
              <a:ahLst/>
              <a:cxnLst/>
              <a:rect r="r" b="b" t="t" l="l"/>
              <a:pathLst>
                <a:path h="1278702" w="1639362">
                  <a:moveTo>
                    <a:pt x="0" y="0"/>
                  </a:moveTo>
                  <a:lnTo>
                    <a:pt x="1639362" y="0"/>
                  </a:lnTo>
                  <a:lnTo>
                    <a:pt x="1639362" y="1278702"/>
                  </a:lnTo>
                  <a:lnTo>
                    <a:pt x="0" y="12787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true" flipV="false" rot="-5400000">
              <a:off x="0" y="0"/>
              <a:ext cx="1933675" cy="1933675"/>
            </a:xfrm>
            <a:custGeom>
              <a:avLst/>
              <a:gdLst/>
              <a:ahLst/>
              <a:cxnLst/>
              <a:rect r="r" b="b" t="t" l="l"/>
              <a:pathLst>
                <a:path h="1933675" w="1933675">
                  <a:moveTo>
                    <a:pt x="1933675" y="0"/>
                  </a:moveTo>
                  <a:lnTo>
                    <a:pt x="0" y="0"/>
                  </a:lnTo>
                  <a:lnTo>
                    <a:pt x="0" y="1933675"/>
                  </a:lnTo>
                  <a:lnTo>
                    <a:pt x="1933675" y="1933675"/>
                  </a:lnTo>
                  <a:lnTo>
                    <a:pt x="1933675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0" t="-15328" r="0" b="-3189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278805" y="1259767"/>
            <a:ext cx="7436500" cy="13980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289"/>
              </a:lnSpc>
            </a:pPr>
            <a:r>
              <a:rPr lang="en-US" b="true" sz="8064" spc="580">
                <a:solidFill>
                  <a:srgbClr val="D39331"/>
                </a:solidFill>
                <a:latin typeface="Helios Condensed Bold"/>
                <a:ea typeface="Helios Condensed Bold"/>
                <a:cs typeface="Helios Condensed Bold"/>
                <a:sym typeface="Helios Condensed Bold"/>
              </a:rPr>
              <a:t>BENVENUTI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30770" y="3782251"/>
            <a:ext cx="9940851" cy="41308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94"/>
              </a:lnSpc>
            </a:pPr>
            <a:r>
              <a:rPr lang="en-US" sz="21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L’azienda sorge sulle prime pendici collinari di </a:t>
            </a:r>
            <a:r>
              <a:rPr lang="en-US" b="true" sz="21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Casalecchio di Reno</a:t>
            </a:r>
            <a:r>
              <a:rPr lang="en-US" sz="21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, immersa nella zona di produzione dei Vini DOC dei Colli Bolognesi. Nell’azienda, al centro di un ampio parco, sorge </a:t>
            </a:r>
            <a:r>
              <a:rPr lang="en-US" b="true" sz="21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Villa Marescalchi</a:t>
            </a:r>
            <a:r>
              <a:rPr lang="en-US" sz="21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, residenza per secoli della nobile ed illustre famiglia bolognese, di cui oggi i </a:t>
            </a:r>
            <a:r>
              <a:rPr lang="en-US" b="true" sz="21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Visconti di Mondrone</a:t>
            </a:r>
            <a:r>
              <a:rPr lang="en-US" sz="21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sono gli eredi. Gli intensi legami della famiglia Marescalchi con la Francia (Ferdinando Marescalchi, fu nominato Ministro degli esteri del Regno d’Italia da </a:t>
            </a:r>
            <a:r>
              <a:rPr lang="en-US" b="true" sz="21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Napoleone</a:t>
            </a:r>
            <a:r>
              <a:rPr lang="en-US" sz="21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, e lo ospitò due volte a Bologna) hanno fatto sì che già agli inizi dell’800 venissero sperimentati a Tizzano vitigni francesi, mentre la produzione di uve da vino risale al ‘500, e si narra fossero molto apprezzate a Roma, durante il pontificato di Gregorio XIII Boncompagni, figlio di Angela Marescalchi. </a:t>
            </a:r>
          </a:p>
          <a:p>
            <a:pPr algn="l">
              <a:lnSpc>
                <a:spcPts val="2394"/>
              </a:lnSpc>
            </a:pPr>
            <a:r>
              <a:rPr lang="en-US" sz="21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Attualmente l’azienda è costruita da </a:t>
            </a:r>
            <a:r>
              <a:rPr lang="en-US" b="true" sz="21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25 ettari di vigneto </a:t>
            </a:r>
            <a:r>
              <a:rPr lang="en-US" sz="21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dove predomina il Pignoletto, un vitigno autoctono da cui si ottiene il Colli Bolognesi Pignoletto DOCG, oltre a Barbera, Cabernet Sauvignon, Merlot, Chardonnay, Pinot Bianco, Riesling Italico e Sauvignon classico.</a:t>
            </a:r>
          </a:p>
        </p:txBody>
      </p:sp>
      <p:sp>
        <p:nvSpPr>
          <p:cNvPr name="Freeform 5" id="5"/>
          <p:cNvSpPr/>
          <p:nvPr/>
        </p:nvSpPr>
        <p:spPr>
          <a:xfrm flipH="true" flipV="false" rot="0">
            <a:off x="1028700" y="1028700"/>
            <a:ext cx="1762494" cy="1762494"/>
          </a:xfrm>
          <a:custGeom>
            <a:avLst/>
            <a:gdLst/>
            <a:ahLst/>
            <a:cxnLst/>
            <a:rect r="r" b="b" t="t" l="l"/>
            <a:pathLst>
              <a:path h="1762494" w="1762494">
                <a:moveTo>
                  <a:pt x="1762494" y="0"/>
                </a:moveTo>
                <a:lnTo>
                  <a:pt x="0" y="0"/>
                </a:lnTo>
                <a:lnTo>
                  <a:pt x="0" y="1762494"/>
                </a:lnTo>
                <a:lnTo>
                  <a:pt x="1762494" y="1762494"/>
                </a:lnTo>
                <a:lnTo>
                  <a:pt x="176249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5605054" y="9258300"/>
            <a:ext cx="2124890" cy="498141"/>
            <a:chOff x="0" y="0"/>
            <a:chExt cx="791475" cy="18554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791475" cy="185547"/>
            </a:xfrm>
            <a:custGeom>
              <a:avLst/>
              <a:gdLst/>
              <a:ahLst/>
              <a:cxnLst/>
              <a:rect r="r" b="b" t="t" l="l"/>
              <a:pathLst>
                <a:path h="185547" w="791475">
                  <a:moveTo>
                    <a:pt x="791475" y="0"/>
                  </a:moveTo>
                  <a:lnTo>
                    <a:pt x="0" y="0"/>
                  </a:lnTo>
                  <a:lnTo>
                    <a:pt x="101600" y="92773"/>
                  </a:lnTo>
                  <a:lnTo>
                    <a:pt x="0" y="185547"/>
                  </a:lnTo>
                  <a:lnTo>
                    <a:pt x="791475" y="185547"/>
                  </a:lnTo>
                  <a:lnTo>
                    <a:pt x="689875" y="92773"/>
                  </a:lnTo>
                  <a:lnTo>
                    <a:pt x="791475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E8A239">
                    <a:alpha val="100000"/>
                  </a:srgbClr>
                </a:gs>
                <a:gs pos="100000">
                  <a:srgbClr val="9F6E25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8" id="8"/>
            <p:cNvSpPr txBox="true"/>
            <p:nvPr/>
          </p:nvSpPr>
          <p:spPr>
            <a:xfrm>
              <a:off x="88900" y="-28575"/>
              <a:ext cx="613675" cy="2141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7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-5296490" y="9258300"/>
            <a:ext cx="27121281" cy="4440656"/>
            <a:chOff x="0" y="0"/>
            <a:chExt cx="38960990" cy="637921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38960989" cy="6379210"/>
            </a:xfrm>
            <a:custGeom>
              <a:avLst/>
              <a:gdLst/>
              <a:ahLst/>
              <a:cxnLst/>
              <a:rect r="r" b="b" t="t" l="l"/>
              <a:pathLst>
                <a:path h="6379210" w="38960989">
                  <a:moveTo>
                    <a:pt x="32248025" y="0"/>
                  </a:moveTo>
                  <a:lnTo>
                    <a:pt x="8551189" y="0"/>
                  </a:lnTo>
                  <a:lnTo>
                    <a:pt x="6773999" y="7620"/>
                  </a:lnTo>
                  <a:lnTo>
                    <a:pt x="0" y="6379210"/>
                  </a:lnTo>
                  <a:lnTo>
                    <a:pt x="32315079" y="6379210"/>
                  </a:lnTo>
                  <a:lnTo>
                    <a:pt x="38960989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030770" y="8885059"/>
            <a:ext cx="1000513" cy="928150"/>
            <a:chOff x="0" y="0"/>
            <a:chExt cx="1334018" cy="123753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416881" y="522167"/>
              <a:ext cx="917137" cy="715367"/>
            </a:xfrm>
            <a:custGeom>
              <a:avLst/>
              <a:gdLst/>
              <a:ahLst/>
              <a:cxnLst/>
              <a:rect r="r" b="b" t="t" l="l"/>
              <a:pathLst>
                <a:path h="715367" w="917137">
                  <a:moveTo>
                    <a:pt x="0" y="0"/>
                  </a:moveTo>
                  <a:lnTo>
                    <a:pt x="917137" y="0"/>
                  </a:lnTo>
                  <a:lnTo>
                    <a:pt x="917137" y="715367"/>
                  </a:lnTo>
                  <a:lnTo>
                    <a:pt x="0" y="7153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true" flipV="false" rot="-5400000">
              <a:off x="0" y="0"/>
              <a:ext cx="1044334" cy="1044334"/>
            </a:xfrm>
            <a:custGeom>
              <a:avLst/>
              <a:gdLst/>
              <a:ahLst/>
              <a:cxnLst/>
              <a:rect r="r" b="b" t="t" l="l"/>
              <a:pathLst>
                <a:path h="1044334" w="1044334">
                  <a:moveTo>
                    <a:pt x="1044334" y="0"/>
                  </a:moveTo>
                  <a:lnTo>
                    <a:pt x="0" y="0"/>
                  </a:lnTo>
                  <a:lnTo>
                    <a:pt x="0" y="1044334"/>
                  </a:lnTo>
                  <a:lnTo>
                    <a:pt x="1044334" y="1044334"/>
                  </a:lnTo>
                  <a:lnTo>
                    <a:pt x="104433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5946902" y="8885059"/>
            <a:ext cx="1312398" cy="928150"/>
            <a:chOff x="0" y="0"/>
            <a:chExt cx="1749863" cy="1237534"/>
          </a:xfrm>
        </p:grpSpPr>
        <p:sp>
          <p:nvSpPr>
            <p:cNvPr name="Freeform 15" id="15"/>
            <p:cNvSpPr/>
            <p:nvPr/>
          </p:nvSpPr>
          <p:spPr>
            <a:xfrm flipH="true" flipV="false" rot="0">
              <a:off x="705529" y="0"/>
              <a:ext cx="1044334" cy="1044334"/>
            </a:xfrm>
            <a:custGeom>
              <a:avLst/>
              <a:gdLst/>
              <a:ahLst/>
              <a:cxnLst/>
              <a:rect r="r" b="b" t="t" l="l"/>
              <a:pathLst>
                <a:path h="1044334" w="1044334">
                  <a:moveTo>
                    <a:pt x="1044334" y="0"/>
                  </a:moveTo>
                  <a:lnTo>
                    <a:pt x="0" y="0"/>
                  </a:lnTo>
                  <a:lnTo>
                    <a:pt x="0" y="1044334"/>
                  </a:lnTo>
                  <a:lnTo>
                    <a:pt x="1044334" y="1044334"/>
                  </a:lnTo>
                  <a:lnTo>
                    <a:pt x="104433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0" y="447446"/>
              <a:ext cx="1341976" cy="790088"/>
            </a:xfrm>
            <a:custGeom>
              <a:avLst/>
              <a:gdLst/>
              <a:ahLst/>
              <a:cxnLst/>
              <a:rect r="r" b="b" t="t" l="l"/>
              <a:pathLst>
                <a:path h="790088" w="1341976">
                  <a:moveTo>
                    <a:pt x="0" y="0"/>
                  </a:moveTo>
                  <a:lnTo>
                    <a:pt x="1341976" y="0"/>
                  </a:lnTo>
                  <a:lnTo>
                    <a:pt x="1341976" y="790088"/>
                  </a:lnTo>
                  <a:lnTo>
                    <a:pt x="0" y="7900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296637" y="1258884"/>
            <a:ext cx="14293198" cy="14299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501"/>
              </a:lnSpc>
            </a:pPr>
            <a:r>
              <a:rPr lang="en-US" b="true" sz="8215" spc="591">
                <a:solidFill>
                  <a:srgbClr val="D39331"/>
                </a:solidFill>
                <a:latin typeface="Helios Condensed Bold"/>
                <a:ea typeface="Helios Condensed Bold"/>
                <a:cs typeface="Helios Condensed Bold"/>
                <a:sym typeface="Helios Condensed Bold"/>
              </a:rPr>
              <a:t>AGENDA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028700" y="3068579"/>
            <a:ext cx="16230600" cy="5646319"/>
            <a:chOff x="0" y="0"/>
            <a:chExt cx="4274726" cy="148709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274726" cy="1487096"/>
            </a:xfrm>
            <a:custGeom>
              <a:avLst/>
              <a:gdLst/>
              <a:ahLst/>
              <a:cxnLst/>
              <a:rect r="r" b="b" t="t" l="l"/>
              <a:pathLst>
                <a:path h="1487096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1487096"/>
                  </a:lnTo>
                  <a:lnTo>
                    <a:pt x="0" y="1487096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28575"/>
              <a:ext cx="4274726" cy="15156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7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2976018" y="3864681"/>
            <a:ext cx="666750" cy="666750"/>
            <a:chOff x="0" y="0"/>
            <a:chExt cx="812800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211C73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146050"/>
              <a:ext cx="711200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20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5400000">
            <a:off x="3336160" y="4922158"/>
            <a:ext cx="2496479" cy="102980"/>
          </a:xfrm>
          <a:custGeom>
            <a:avLst/>
            <a:gdLst/>
            <a:ahLst/>
            <a:cxnLst/>
            <a:rect r="r" b="b" t="t" l="l"/>
            <a:pathLst>
              <a:path h="102980" w="2496479">
                <a:moveTo>
                  <a:pt x="0" y="0"/>
                </a:moveTo>
                <a:lnTo>
                  <a:pt x="2496480" y="0"/>
                </a:lnTo>
                <a:lnTo>
                  <a:pt x="2496480" y="102980"/>
                </a:lnTo>
                <a:lnTo>
                  <a:pt x="0" y="1029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5400000">
            <a:off x="5573429" y="4922158"/>
            <a:ext cx="2496479" cy="102980"/>
          </a:xfrm>
          <a:custGeom>
            <a:avLst/>
            <a:gdLst/>
            <a:ahLst/>
            <a:cxnLst/>
            <a:rect r="r" b="b" t="t" l="l"/>
            <a:pathLst>
              <a:path h="102980" w="2496479">
                <a:moveTo>
                  <a:pt x="0" y="0"/>
                </a:moveTo>
                <a:lnTo>
                  <a:pt x="2496480" y="0"/>
                </a:lnTo>
                <a:lnTo>
                  <a:pt x="2496480" y="102980"/>
                </a:lnTo>
                <a:lnTo>
                  <a:pt x="0" y="1029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5400000">
            <a:off x="7808266" y="4922158"/>
            <a:ext cx="2496479" cy="102980"/>
          </a:xfrm>
          <a:custGeom>
            <a:avLst/>
            <a:gdLst/>
            <a:ahLst/>
            <a:cxnLst/>
            <a:rect r="r" b="b" t="t" l="l"/>
            <a:pathLst>
              <a:path h="102980" w="2496479">
                <a:moveTo>
                  <a:pt x="0" y="0"/>
                </a:moveTo>
                <a:lnTo>
                  <a:pt x="2496480" y="0"/>
                </a:lnTo>
                <a:lnTo>
                  <a:pt x="2496480" y="102980"/>
                </a:lnTo>
                <a:lnTo>
                  <a:pt x="0" y="1029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5400000">
            <a:off x="10045535" y="4922158"/>
            <a:ext cx="2496479" cy="102980"/>
          </a:xfrm>
          <a:custGeom>
            <a:avLst/>
            <a:gdLst/>
            <a:ahLst/>
            <a:cxnLst/>
            <a:rect r="r" b="b" t="t" l="l"/>
            <a:pathLst>
              <a:path h="102980" w="2496479">
                <a:moveTo>
                  <a:pt x="0" y="0"/>
                </a:moveTo>
                <a:lnTo>
                  <a:pt x="2496480" y="0"/>
                </a:lnTo>
                <a:lnTo>
                  <a:pt x="2496480" y="102980"/>
                </a:lnTo>
                <a:lnTo>
                  <a:pt x="0" y="1029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5400000">
            <a:off x="12282804" y="4922158"/>
            <a:ext cx="2496479" cy="102980"/>
          </a:xfrm>
          <a:custGeom>
            <a:avLst/>
            <a:gdLst/>
            <a:ahLst/>
            <a:cxnLst/>
            <a:rect r="r" b="b" t="t" l="l"/>
            <a:pathLst>
              <a:path h="102980" w="2496479">
                <a:moveTo>
                  <a:pt x="0" y="0"/>
                </a:moveTo>
                <a:lnTo>
                  <a:pt x="2496480" y="0"/>
                </a:lnTo>
                <a:lnTo>
                  <a:pt x="2496480" y="102980"/>
                </a:lnTo>
                <a:lnTo>
                  <a:pt x="0" y="1029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5210344" y="3864681"/>
            <a:ext cx="666750" cy="666750"/>
            <a:chOff x="0" y="0"/>
            <a:chExt cx="812800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2F27A8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146050"/>
              <a:ext cx="711200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20"/>
                </a:lnSpc>
              </a:pP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5400000">
            <a:off x="1098891" y="4922158"/>
            <a:ext cx="2496479" cy="102980"/>
          </a:xfrm>
          <a:custGeom>
            <a:avLst/>
            <a:gdLst/>
            <a:ahLst/>
            <a:cxnLst/>
            <a:rect r="r" b="b" t="t" l="l"/>
            <a:pathLst>
              <a:path h="102980" w="2496479">
                <a:moveTo>
                  <a:pt x="0" y="0"/>
                </a:moveTo>
                <a:lnTo>
                  <a:pt x="2496480" y="0"/>
                </a:lnTo>
                <a:lnTo>
                  <a:pt x="2496480" y="102980"/>
                </a:lnTo>
                <a:lnTo>
                  <a:pt x="0" y="1029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0">
            <a:off x="1523176" y="3374101"/>
            <a:ext cx="1647909" cy="1647909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11C73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20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4221885" y="5603915"/>
            <a:ext cx="725029" cy="725029"/>
            <a:chOff x="0" y="0"/>
            <a:chExt cx="812800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F27A8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20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3760446" y="3374101"/>
            <a:ext cx="1647909" cy="1647909"/>
            <a:chOff x="0" y="0"/>
            <a:chExt cx="812800" cy="8128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F27A8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20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6459154" y="5603915"/>
            <a:ext cx="725029" cy="725029"/>
            <a:chOff x="0" y="0"/>
            <a:chExt cx="812800" cy="8128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2003B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20"/>
                </a:lnSpc>
              </a:pP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7467592" y="3864681"/>
            <a:ext cx="666750" cy="666750"/>
            <a:chOff x="0" y="0"/>
            <a:chExt cx="812800" cy="81280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42003B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0" y="146050"/>
              <a:ext cx="711200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20"/>
                </a:lnSpc>
              </a:pP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9683379" y="3864681"/>
            <a:ext cx="666750" cy="666750"/>
            <a:chOff x="0" y="0"/>
            <a:chExt cx="812800" cy="812800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66165D"/>
            </a:solidFill>
          </p:spPr>
        </p:sp>
        <p:sp>
          <p:nvSpPr>
            <p:cNvPr name="TextBox 36" id="36"/>
            <p:cNvSpPr txBox="true"/>
            <p:nvPr/>
          </p:nvSpPr>
          <p:spPr>
            <a:xfrm>
              <a:off x="0" y="146050"/>
              <a:ext cx="711200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20"/>
                </a:lnSpc>
              </a:pPr>
            </a:p>
          </p:txBody>
        </p:sp>
      </p:grpSp>
      <p:grpSp>
        <p:nvGrpSpPr>
          <p:cNvPr name="Group 37" id="37"/>
          <p:cNvGrpSpPr/>
          <p:nvPr/>
        </p:nvGrpSpPr>
        <p:grpSpPr>
          <a:xfrm rot="0">
            <a:off x="11920648" y="3864681"/>
            <a:ext cx="666750" cy="666750"/>
            <a:chOff x="0" y="0"/>
            <a:chExt cx="812800" cy="812800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BD1F76"/>
            </a:solidFill>
          </p:spPr>
        </p:sp>
        <p:sp>
          <p:nvSpPr>
            <p:cNvPr name="TextBox 39" id="39"/>
            <p:cNvSpPr txBox="true"/>
            <p:nvPr/>
          </p:nvSpPr>
          <p:spPr>
            <a:xfrm>
              <a:off x="0" y="146050"/>
              <a:ext cx="711200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20"/>
                </a:lnSpc>
              </a:pPr>
            </a:p>
          </p:txBody>
        </p:sp>
      </p:grpSp>
      <p:grpSp>
        <p:nvGrpSpPr>
          <p:cNvPr name="Group 40" id="40"/>
          <p:cNvGrpSpPr/>
          <p:nvPr/>
        </p:nvGrpSpPr>
        <p:grpSpPr>
          <a:xfrm rot="0">
            <a:off x="14157917" y="3864681"/>
            <a:ext cx="666750" cy="666750"/>
            <a:chOff x="0" y="0"/>
            <a:chExt cx="812800" cy="812800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FB366B"/>
            </a:solidFill>
          </p:spPr>
        </p:sp>
        <p:sp>
          <p:nvSpPr>
            <p:cNvPr name="TextBox 42" id="42"/>
            <p:cNvSpPr txBox="true"/>
            <p:nvPr/>
          </p:nvSpPr>
          <p:spPr>
            <a:xfrm>
              <a:off x="0" y="146050"/>
              <a:ext cx="711200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20"/>
                </a:lnSpc>
              </a:pPr>
            </a:p>
          </p:txBody>
        </p:sp>
      </p:grpSp>
      <p:grpSp>
        <p:nvGrpSpPr>
          <p:cNvPr name="Group 43" id="43"/>
          <p:cNvGrpSpPr/>
          <p:nvPr/>
        </p:nvGrpSpPr>
        <p:grpSpPr>
          <a:xfrm rot="0">
            <a:off x="5997715" y="3374101"/>
            <a:ext cx="1647909" cy="1647909"/>
            <a:chOff x="0" y="0"/>
            <a:chExt cx="812800" cy="812800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2003B"/>
            </a:solidFill>
          </p:spPr>
        </p:sp>
        <p:sp>
          <p:nvSpPr>
            <p:cNvPr name="TextBox 45" id="45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20"/>
                </a:lnSpc>
              </a:pPr>
            </a:p>
          </p:txBody>
        </p:sp>
      </p:grpSp>
      <p:grpSp>
        <p:nvGrpSpPr>
          <p:cNvPr name="Group 46" id="46"/>
          <p:cNvGrpSpPr/>
          <p:nvPr/>
        </p:nvGrpSpPr>
        <p:grpSpPr>
          <a:xfrm rot="0">
            <a:off x="8232552" y="3374101"/>
            <a:ext cx="1647909" cy="1647909"/>
            <a:chOff x="0" y="0"/>
            <a:chExt cx="812800" cy="812800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6165D"/>
            </a:solidFill>
          </p:spPr>
        </p:sp>
        <p:sp>
          <p:nvSpPr>
            <p:cNvPr name="TextBox 48" id="48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20"/>
                </a:lnSpc>
              </a:pPr>
            </a:p>
          </p:txBody>
        </p:sp>
      </p:grpSp>
      <p:grpSp>
        <p:nvGrpSpPr>
          <p:cNvPr name="Group 49" id="49"/>
          <p:cNvGrpSpPr/>
          <p:nvPr/>
        </p:nvGrpSpPr>
        <p:grpSpPr>
          <a:xfrm rot="0">
            <a:off x="8693991" y="5603915"/>
            <a:ext cx="725029" cy="725029"/>
            <a:chOff x="0" y="0"/>
            <a:chExt cx="812800" cy="812800"/>
          </a:xfrm>
        </p:grpSpPr>
        <p:sp>
          <p:nvSpPr>
            <p:cNvPr name="Freeform 50" id="5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6165D"/>
            </a:solidFill>
          </p:spPr>
        </p:sp>
        <p:sp>
          <p:nvSpPr>
            <p:cNvPr name="TextBox 51" id="51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20"/>
                </a:lnSpc>
              </a:pPr>
            </a:p>
          </p:txBody>
        </p:sp>
      </p:grpSp>
      <p:grpSp>
        <p:nvGrpSpPr>
          <p:cNvPr name="Group 52" id="52"/>
          <p:cNvGrpSpPr/>
          <p:nvPr/>
        </p:nvGrpSpPr>
        <p:grpSpPr>
          <a:xfrm rot="0">
            <a:off x="10469821" y="3374101"/>
            <a:ext cx="1647909" cy="1647909"/>
            <a:chOff x="0" y="0"/>
            <a:chExt cx="812800" cy="812800"/>
          </a:xfrm>
        </p:grpSpPr>
        <p:sp>
          <p:nvSpPr>
            <p:cNvPr name="Freeform 53" id="5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D1F76"/>
            </a:solidFill>
          </p:spPr>
        </p:sp>
        <p:sp>
          <p:nvSpPr>
            <p:cNvPr name="TextBox 54" id="54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20"/>
                </a:lnSpc>
              </a:pPr>
            </a:p>
          </p:txBody>
        </p:sp>
      </p:grpSp>
      <p:grpSp>
        <p:nvGrpSpPr>
          <p:cNvPr name="Group 55" id="55"/>
          <p:cNvGrpSpPr/>
          <p:nvPr/>
        </p:nvGrpSpPr>
        <p:grpSpPr>
          <a:xfrm rot="0">
            <a:off x="10931260" y="5603915"/>
            <a:ext cx="725029" cy="725029"/>
            <a:chOff x="0" y="0"/>
            <a:chExt cx="812800" cy="812800"/>
          </a:xfrm>
        </p:grpSpPr>
        <p:sp>
          <p:nvSpPr>
            <p:cNvPr name="Freeform 56" id="5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D1F76"/>
            </a:solidFill>
          </p:spPr>
        </p:sp>
        <p:sp>
          <p:nvSpPr>
            <p:cNvPr name="TextBox 57" id="57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20"/>
                </a:lnSpc>
              </a:pPr>
            </a:p>
          </p:txBody>
        </p:sp>
      </p:grpSp>
      <p:grpSp>
        <p:nvGrpSpPr>
          <p:cNvPr name="Group 58" id="58"/>
          <p:cNvGrpSpPr/>
          <p:nvPr/>
        </p:nvGrpSpPr>
        <p:grpSpPr>
          <a:xfrm rot="0">
            <a:off x="12707090" y="3374101"/>
            <a:ext cx="1647909" cy="1647909"/>
            <a:chOff x="0" y="0"/>
            <a:chExt cx="812800" cy="812800"/>
          </a:xfrm>
        </p:grpSpPr>
        <p:sp>
          <p:nvSpPr>
            <p:cNvPr name="Freeform 59" id="5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B366B"/>
            </a:solidFill>
          </p:spPr>
        </p:sp>
        <p:sp>
          <p:nvSpPr>
            <p:cNvPr name="TextBox 60" id="60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20"/>
                </a:lnSpc>
              </a:pPr>
            </a:p>
          </p:txBody>
        </p:sp>
      </p:grpSp>
      <p:grpSp>
        <p:nvGrpSpPr>
          <p:cNvPr name="Group 61" id="61"/>
          <p:cNvGrpSpPr/>
          <p:nvPr/>
        </p:nvGrpSpPr>
        <p:grpSpPr>
          <a:xfrm rot="0">
            <a:off x="13168530" y="5603915"/>
            <a:ext cx="742131" cy="742131"/>
            <a:chOff x="0" y="0"/>
            <a:chExt cx="812800" cy="812800"/>
          </a:xfrm>
        </p:grpSpPr>
        <p:sp>
          <p:nvSpPr>
            <p:cNvPr name="Freeform 62" id="6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B366B"/>
            </a:solidFill>
          </p:spPr>
        </p:sp>
        <p:sp>
          <p:nvSpPr>
            <p:cNvPr name="TextBox 63" id="63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20"/>
                </a:lnSpc>
              </a:pPr>
            </a:p>
          </p:txBody>
        </p:sp>
      </p:grpSp>
      <p:sp>
        <p:nvSpPr>
          <p:cNvPr name="Freeform 64" id="64"/>
          <p:cNvSpPr/>
          <p:nvPr/>
        </p:nvSpPr>
        <p:spPr>
          <a:xfrm flipH="false" flipV="false" rot="0">
            <a:off x="1722273" y="3568765"/>
            <a:ext cx="1533855" cy="1533855"/>
          </a:xfrm>
          <a:custGeom>
            <a:avLst/>
            <a:gdLst/>
            <a:ahLst/>
            <a:cxnLst/>
            <a:rect r="r" b="b" t="t" l="l"/>
            <a:pathLst>
              <a:path h="1533855" w="1533855">
                <a:moveTo>
                  <a:pt x="0" y="0"/>
                </a:moveTo>
                <a:lnTo>
                  <a:pt x="1533855" y="0"/>
                </a:lnTo>
                <a:lnTo>
                  <a:pt x="1533855" y="1533855"/>
                </a:lnTo>
                <a:lnTo>
                  <a:pt x="0" y="15338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6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65" id="65"/>
          <p:cNvGrpSpPr/>
          <p:nvPr/>
        </p:nvGrpSpPr>
        <p:grpSpPr>
          <a:xfrm rot="0">
            <a:off x="1722273" y="3568765"/>
            <a:ext cx="1253745" cy="1253745"/>
            <a:chOff x="0" y="0"/>
            <a:chExt cx="812800" cy="812800"/>
          </a:xfrm>
        </p:grpSpPr>
        <p:sp>
          <p:nvSpPr>
            <p:cNvPr name="Freeform 66" id="6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67" id="67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20"/>
                </a:lnSpc>
              </a:pPr>
            </a:p>
          </p:txBody>
        </p:sp>
      </p:grpSp>
      <p:sp>
        <p:nvSpPr>
          <p:cNvPr name="Freeform 68" id="68"/>
          <p:cNvSpPr/>
          <p:nvPr/>
        </p:nvSpPr>
        <p:spPr>
          <a:xfrm flipH="false" flipV="false" rot="0">
            <a:off x="3957527" y="3568765"/>
            <a:ext cx="1533525" cy="1533525"/>
          </a:xfrm>
          <a:custGeom>
            <a:avLst/>
            <a:gdLst/>
            <a:ahLst/>
            <a:cxnLst/>
            <a:rect r="r" b="b" t="t" l="l"/>
            <a:pathLst>
              <a:path h="1533525" w="1533525">
                <a:moveTo>
                  <a:pt x="0" y="0"/>
                </a:moveTo>
                <a:lnTo>
                  <a:pt x="1533525" y="0"/>
                </a:lnTo>
                <a:lnTo>
                  <a:pt x="1533525" y="1533525"/>
                </a:lnTo>
                <a:lnTo>
                  <a:pt x="0" y="15335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65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69" id="69"/>
          <p:cNvGrpSpPr/>
          <p:nvPr/>
        </p:nvGrpSpPr>
        <p:grpSpPr>
          <a:xfrm rot="0">
            <a:off x="3957527" y="3568765"/>
            <a:ext cx="1253745" cy="1253745"/>
            <a:chOff x="0" y="0"/>
            <a:chExt cx="812800" cy="812800"/>
          </a:xfrm>
        </p:grpSpPr>
        <p:sp>
          <p:nvSpPr>
            <p:cNvPr name="Freeform 70" id="7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71" id="71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20"/>
                </a:lnSpc>
              </a:pPr>
            </a:p>
          </p:txBody>
        </p:sp>
      </p:grpSp>
      <p:sp>
        <p:nvSpPr>
          <p:cNvPr name="Freeform 72" id="72"/>
          <p:cNvSpPr/>
          <p:nvPr/>
        </p:nvSpPr>
        <p:spPr>
          <a:xfrm flipH="false" flipV="false" rot="0">
            <a:off x="6194796" y="3568765"/>
            <a:ext cx="1533525" cy="1533525"/>
          </a:xfrm>
          <a:custGeom>
            <a:avLst/>
            <a:gdLst/>
            <a:ahLst/>
            <a:cxnLst/>
            <a:rect r="r" b="b" t="t" l="l"/>
            <a:pathLst>
              <a:path h="1533525" w="1533525">
                <a:moveTo>
                  <a:pt x="0" y="0"/>
                </a:moveTo>
                <a:lnTo>
                  <a:pt x="1533525" y="0"/>
                </a:lnTo>
                <a:lnTo>
                  <a:pt x="1533525" y="1533525"/>
                </a:lnTo>
                <a:lnTo>
                  <a:pt x="0" y="15335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65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73" id="73"/>
          <p:cNvGrpSpPr/>
          <p:nvPr/>
        </p:nvGrpSpPr>
        <p:grpSpPr>
          <a:xfrm rot="0">
            <a:off x="6194796" y="3568765"/>
            <a:ext cx="1253745" cy="1253745"/>
            <a:chOff x="0" y="0"/>
            <a:chExt cx="812800" cy="812800"/>
          </a:xfrm>
        </p:grpSpPr>
        <p:sp>
          <p:nvSpPr>
            <p:cNvPr name="Freeform 74" id="7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75" id="75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20"/>
                </a:lnSpc>
              </a:pPr>
            </a:p>
          </p:txBody>
        </p:sp>
      </p:grpSp>
      <p:sp>
        <p:nvSpPr>
          <p:cNvPr name="Freeform 76" id="76"/>
          <p:cNvSpPr/>
          <p:nvPr/>
        </p:nvSpPr>
        <p:spPr>
          <a:xfrm flipH="false" flipV="false" rot="0">
            <a:off x="8429633" y="3568765"/>
            <a:ext cx="1533525" cy="1533525"/>
          </a:xfrm>
          <a:custGeom>
            <a:avLst/>
            <a:gdLst/>
            <a:ahLst/>
            <a:cxnLst/>
            <a:rect r="r" b="b" t="t" l="l"/>
            <a:pathLst>
              <a:path h="1533525" w="1533525">
                <a:moveTo>
                  <a:pt x="0" y="0"/>
                </a:moveTo>
                <a:lnTo>
                  <a:pt x="1533525" y="0"/>
                </a:lnTo>
                <a:lnTo>
                  <a:pt x="1533525" y="1533525"/>
                </a:lnTo>
                <a:lnTo>
                  <a:pt x="0" y="15335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6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77" id="77"/>
          <p:cNvGrpSpPr/>
          <p:nvPr/>
        </p:nvGrpSpPr>
        <p:grpSpPr>
          <a:xfrm rot="0">
            <a:off x="8429633" y="3568765"/>
            <a:ext cx="1253745" cy="1253745"/>
            <a:chOff x="0" y="0"/>
            <a:chExt cx="812800" cy="812800"/>
          </a:xfrm>
        </p:grpSpPr>
        <p:sp>
          <p:nvSpPr>
            <p:cNvPr name="Freeform 78" id="7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79" id="79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20"/>
                </a:lnSpc>
              </a:pPr>
            </a:p>
          </p:txBody>
        </p:sp>
      </p:grpSp>
      <p:sp>
        <p:nvSpPr>
          <p:cNvPr name="Freeform 80" id="80"/>
          <p:cNvSpPr/>
          <p:nvPr/>
        </p:nvSpPr>
        <p:spPr>
          <a:xfrm flipH="false" flipV="false" rot="0">
            <a:off x="10666902" y="3568765"/>
            <a:ext cx="1533525" cy="1533525"/>
          </a:xfrm>
          <a:custGeom>
            <a:avLst/>
            <a:gdLst/>
            <a:ahLst/>
            <a:cxnLst/>
            <a:rect r="r" b="b" t="t" l="l"/>
            <a:pathLst>
              <a:path h="1533525" w="1533525">
                <a:moveTo>
                  <a:pt x="0" y="0"/>
                </a:moveTo>
                <a:lnTo>
                  <a:pt x="1533525" y="0"/>
                </a:lnTo>
                <a:lnTo>
                  <a:pt x="1533525" y="1533525"/>
                </a:lnTo>
                <a:lnTo>
                  <a:pt x="0" y="15335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65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81" id="81"/>
          <p:cNvGrpSpPr/>
          <p:nvPr/>
        </p:nvGrpSpPr>
        <p:grpSpPr>
          <a:xfrm rot="0">
            <a:off x="10666902" y="3568765"/>
            <a:ext cx="1253745" cy="1253745"/>
            <a:chOff x="0" y="0"/>
            <a:chExt cx="812800" cy="812800"/>
          </a:xfrm>
        </p:grpSpPr>
        <p:sp>
          <p:nvSpPr>
            <p:cNvPr name="Freeform 82" id="8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83" id="83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20"/>
                </a:lnSpc>
              </a:pPr>
            </a:p>
          </p:txBody>
        </p:sp>
      </p:grpSp>
      <p:sp>
        <p:nvSpPr>
          <p:cNvPr name="Freeform 84" id="84"/>
          <p:cNvSpPr/>
          <p:nvPr/>
        </p:nvSpPr>
        <p:spPr>
          <a:xfrm flipH="false" flipV="false" rot="0">
            <a:off x="12904171" y="3568765"/>
            <a:ext cx="1533525" cy="1533525"/>
          </a:xfrm>
          <a:custGeom>
            <a:avLst/>
            <a:gdLst/>
            <a:ahLst/>
            <a:cxnLst/>
            <a:rect r="r" b="b" t="t" l="l"/>
            <a:pathLst>
              <a:path h="1533525" w="1533525">
                <a:moveTo>
                  <a:pt x="0" y="0"/>
                </a:moveTo>
                <a:lnTo>
                  <a:pt x="1533525" y="0"/>
                </a:lnTo>
                <a:lnTo>
                  <a:pt x="1533525" y="1533525"/>
                </a:lnTo>
                <a:lnTo>
                  <a:pt x="0" y="15335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65000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85" id="85"/>
          <p:cNvGrpSpPr/>
          <p:nvPr/>
        </p:nvGrpSpPr>
        <p:grpSpPr>
          <a:xfrm rot="0">
            <a:off x="12904171" y="3568765"/>
            <a:ext cx="1253745" cy="1253745"/>
            <a:chOff x="0" y="0"/>
            <a:chExt cx="812800" cy="812800"/>
          </a:xfrm>
        </p:grpSpPr>
        <p:sp>
          <p:nvSpPr>
            <p:cNvPr name="Freeform 86" id="8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87" id="87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20"/>
                </a:lnSpc>
              </a:pPr>
            </a:p>
          </p:txBody>
        </p:sp>
      </p:grpSp>
      <p:sp>
        <p:nvSpPr>
          <p:cNvPr name="Freeform 88" id="88"/>
          <p:cNvSpPr/>
          <p:nvPr/>
        </p:nvSpPr>
        <p:spPr>
          <a:xfrm flipH="false" flipV="false" rot="0">
            <a:off x="13232897" y="3870371"/>
            <a:ext cx="677764" cy="666750"/>
          </a:xfrm>
          <a:custGeom>
            <a:avLst/>
            <a:gdLst/>
            <a:ahLst/>
            <a:cxnLst/>
            <a:rect r="r" b="b" t="t" l="l"/>
            <a:pathLst>
              <a:path h="666750" w="677764">
                <a:moveTo>
                  <a:pt x="0" y="0"/>
                </a:moveTo>
                <a:lnTo>
                  <a:pt x="677764" y="0"/>
                </a:lnTo>
                <a:lnTo>
                  <a:pt x="677764" y="666750"/>
                </a:lnTo>
                <a:lnTo>
                  <a:pt x="0" y="66675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9" id="89"/>
          <p:cNvGrpSpPr/>
          <p:nvPr/>
        </p:nvGrpSpPr>
        <p:grpSpPr>
          <a:xfrm rot="0">
            <a:off x="1986631" y="5603915"/>
            <a:ext cx="725029" cy="725029"/>
            <a:chOff x="0" y="0"/>
            <a:chExt cx="966706" cy="966706"/>
          </a:xfrm>
        </p:grpSpPr>
        <p:grpSp>
          <p:nvGrpSpPr>
            <p:cNvPr name="Group 90" id="90"/>
            <p:cNvGrpSpPr/>
            <p:nvPr/>
          </p:nvGrpSpPr>
          <p:grpSpPr>
            <a:xfrm rot="0">
              <a:off x="0" y="0"/>
              <a:ext cx="966706" cy="966706"/>
              <a:chOff x="0" y="0"/>
              <a:chExt cx="812800" cy="812800"/>
            </a:xfrm>
          </p:grpSpPr>
          <p:sp>
            <p:nvSpPr>
              <p:cNvPr name="Freeform 91" id="9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11C73"/>
              </a:solidFill>
            </p:spPr>
          </p:sp>
          <p:sp>
            <p:nvSpPr>
              <p:cNvPr name="TextBox 92" id="92"/>
              <p:cNvSpPr txBox="true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220"/>
                  </a:lnSpc>
                </a:pPr>
              </a:p>
            </p:txBody>
          </p:sp>
        </p:grpSp>
        <p:sp>
          <p:nvSpPr>
            <p:cNvPr name="TextBox 93" id="93"/>
            <p:cNvSpPr txBox="true"/>
            <p:nvPr/>
          </p:nvSpPr>
          <p:spPr>
            <a:xfrm rot="0">
              <a:off x="0" y="241597"/>
              <a:ext cx="966706" cy="47398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42"/>
                </a:lnSpc>
              </a:pPr>
              <a:r>
                <a:rPr lang="en-US" sz="2285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9:55</a:t>
              </a:r>
            </a:p>
          </p:txBody>
        </p:sp>
      </p:grpSp>
      <p:sp>
        <p:nvSpPr>
          <p:cNvPr name="TextBox 94" id="94"/>
          <p:cNvSpPr txBox="true"/>
          <p:nvPr/>
        </p:nvSpPr>
        <p:spPr>
          <a:xfrm rot="0">
            <a:off x="1228496" y="6607477"/>
            <a:ext cx="2237269" cy="457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800"/>
              </a:lnSpc>
              <a:spcBef>
                <a:spcPct val="0"/>
              </a:spcBef>
            </a:pPr>
            <a:r>
              <a:rPr lang="en-US" b="true" sz="1500" strike="noStrike" u="non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Introduzione e benvenuto</a:t>
            </a:r>
          </a:p>
        </p:txBody>
      </p:sp>
      <p:sp>
        <p:nvSpPr>
          <p:cNvPr name="TextBox 95" id="95"/>
          <p:cNvSpPr txBox="true"/>
          <p:nvPr/>
        </p:nvSpPr>
        <p:spPr>
          <a:xfrm rot="0">
            <a:off x="4267203" y="5794980"/>
            <a:ext cx="634394" cy="323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10:00</a:t>
            </a:r>
          </a:p>
        </p:txBody>
      </p:sp>
      <p:sp>
        <p:nvSpPr>
          <p:cNvPr name="TextBox 96" id="96"/>
          <p:cNvSpPr txBox="true"/>
          <p:nvPr/>
        </p:nvSpPr>
        <p:spPr>
          <a:xfrm rot="0">
            <a:off x="3465765" y="6607477"/>
            <a:ext cx="2237269" cy="2057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800"/>
              </a:lnSpc>
              <a:spcBef>
                <a:spcPct val="0"/>
              </a:spcBef>
            </a:pPr>
            <a:r>
              <a:rPr lang="en-US" b="true" sz="150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Quest: il Penetration Test ed i tool di remediation per il nostro Active Directory, il cu</a:t>
            </a:r>
            <a:r>
              <a:rPr lang="en-US" b="true" sz="1500" strike="noStrike" u="non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</a:t>
            </a:r>
            <a:r>
              <a:rPr lang="en-US" b="true" sz="1500" strike="noStrike" u="non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 pulsante delle n</a:t>
            </a:r>
            <a:r>
              <a:rPr lang="en-US" b="true" sz="1500" strike="noStrike" u="non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os</a:t>
            </a:r>
            <a:r>
              <a:rPr lang="en-US" b="true" sz="1500" strike="noStrike" u="non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tr</a:t>
            </a:r>
            <a:r>
              <a:rPr lang="en-US" b="true" sz="1500" strike="noStrike" u="non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</a:t>
            </a:r>
            <a:r>
              <a:rPr lang="en-US" b="true" sz="1500" strike="noStrike" u="non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infrastrutture ed il Disaster Recovery dell’AD</a:t>
            </a:r>
          </a:p>
        </p:txBody>
      </p:sp>
      <p:sp>
        <p:nvSpPr>
          <p:cNvPr name="TextBox 97" id="97"/>
          <p:cNvSpPr txBox="true"/>
          <p:nvPr/>
        </p:nvSpPr>
        <p:spPr>
          <a:xfrm rot="0">
            <a:off x="5703035" y="6607477"/>
            <a:ext cx="2237269" cy="685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800"/>
              </a:lnSpc>
              <a:spcBef>
                <a:spcPct val="0"/>
              </a:spcBef>
            </a:pPr>
            <a:r>
              <a:rPr lang="en-US" b="true" sz="1500" strike="noStrike" u="non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Barracuda: la suite completa per la gestione del tenant 365</a:t>
            </a:r>
          </a:p>
        </p:txBody>
      </p:sp>
      <p:sp>
        <p:nvSpPr>
          <p:cNvPr name="TextBox 98" id="98"/>
          <p:cNvSpPr txBox="true"/>
          <p:nvPr/>
        </p:nvSpPr>
        <p:spPr>
          <a:xfrm rot="0">
            <a:off x="7937871" y="6607477"/>
            <a:ext cx="2237269" cy="1143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800"/>
              </a:lnSpc>
              <a:spcBef>
                <a:spcPct val="0"/>
              </a:spcBef>
            </a:pPr>
            <a:r>
              <a:rPr lang="en-US" b="true" sz="1500" strike="noStrike" u="non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Active Archiving: il nostro servizio di archiviazione dei dati freddi su disco e su nastro S3</a:t>
            </a:r>
          </a:p>
        </p:txBody>
      </p:sp>
      <p:sp>
        <p:nvSpPr>
          <p:cNvPr name="TextBox 99" id="99"/>
          <p:cNvSpPr txBox="true"/>
          <p:nvPr/>
        </p:nvSpPr>
        <p:spPr>
          <a:xfrm rot="0">
            <a:off x="10175140" y="6607477"/>
            <a:ext cx="2237269" cy="1143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800"/>
              </a:lnSpc>
              <a:spcBef>
                <a:spcPct val="0"/>
              </a:spcBef>
            </a:pPr>
            <a:r>
              <a:rPr lang="en-US" b="true" sz="1500" strike="noStrike" u="non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Atempo: la nostra suite di archiviazione dei dati freddi alla base del servizio di 3CiME Technology</a:t>
            </a:r>
          </a:p>
        </p:txBody>
      </p:sp>
      <p:sp>
        <p:nvSpPr>
          <p:cNvPr name="TextBox 100" id="100"/>
          <p:cNvSpPr txBox="true"/>
          <p:nvPr/>
        </p:nvSpPr>
        <p:spPr>
          <a:xfrm rot="0">
            <a:off x="12412410" y="6607477"/>
            <a:ext cx="2237269" cy="685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800"/>
              </a:lnSpc>
              <a:spcBef>
                <a:spcPct val="0"/>
              </a:spcBef>
            </a:pPr>
            <a:r>
              <a:rPr lang="en-US" b="true" sz="1500" strike="noStrike" u="non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Datacore: il nostro storage S3 per l’archiviazione dei dati</a:t>
            </a:r>
          </a:p>
        </p:txBody>
      </p:sp>
      <p:sp>
        <p:nvSpPr>
          <p:cNvPr name="TextBox 101" id="101"/>
          <p:cNvSpPr txBox="true"/>
          <p:nvPr/>
        </p:nvSpPr>
        <p:spPr>
          <a:xfrm rot="0">
            <a:off x="6504472" y="5794980"/>
            <a:ext cx="634394" cy="323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10:30</a:t>
            </a:r>
          </a:p>
        </p:txBody>
      </p:sp>
      <p:sp>
        <p:nvSpPr>
          <p:cNvPr name="TextBox 102" id="102"/>
          <p:cNvSpPr txBox="true"/>
          <p:nvPr/>
        </p:nvSpPr>
        <p:spPr>
          <a:xfrm rot="0">
            <a:off x="8739309" y="5794980"/>
            <a:ext cx="634394" cy="323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11:00</a:t>
            </a:r>
          </a:p>
        </p:txBody>
      </p:sp>
      <p:sp>
        <p:nvSpPr>
          <p:cNvPr name="TextBox 103" id="103"/>
          <p:cNvSpPr txBox="true"/>
          <p:nvPr/>
        </p:nvSpPr>
        <p:spPr>
          <a:xfrm rot="0">
            <a:off x="10976578" y="5794980"/>
            <a:ext cx="634394" cy="323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11:30</a:t>
            </a:r>
          </a:p>
        </p:txBody>
      </p:sp>
      <p:sp>
        <p:nvSpPr>
          <p:cNvPr name="TextBox 104" id="104"/>
          <p:cNvSpPr txBox="true"/>
          <p:nvPr/>
        </p:nvSpPr>
        <p:spPr>
          <a:xfrm rot="0">
            <a:off x="13213847" y="5794980"/>
            <a:ext cx="634394" cy="323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12:00</a:t>
            </a:r>
          </a:p>
        </p:txBody>
      </p:sp>
      <p:sp>
        <p:nvSpPr>
          <p:cNvPr name="Freeform 105" id="105"/>
          <p:cNvSpPr/>
          <p:nvPr/>
        </p:nvSpPr>
        <p:spPr>
          <a:xfrm flipH="false" flipV="false" rot="5400000">
            <a:off x="14517641" y="4922158"/>
            <a:ext cx="2496479" cy="102980"/>
          </a:xfrm>
          <a:custGeom>
            <a:avLst/>
            <a:gdLst/>
            <a:ahLst/>
            <a:cxnLst/>
            <a:rect r="r" b="b" t="t" l="l"/>
            <a:pathLst>
              <a:path h="102980" w="2496479">
                <a:moveTo>
                  <a:pt x="0" y="0"/>
                </a:moveTo>
                <a:lnTo>
                  <a:pt x="2496480" y="0"/>
                </a:lnTo>
                <a:lnTo>
                  <a:pt x="2496480" y="102980"/>
                </a:lnTo>
                <a:lnTo>
                  <a:pt x="0" y="1029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6" id="106"/>
          <p:cNvGrpSpPr/>
          <p:nvPr/>
        </p:nvGrpSpPr>
        <p:grpSpPr>
          <a:xfrm rot="0">
            <a:off x="16392754" y="3864681"/>
            <a:ext cx="666750" cy="666750"/>
            <a:chOff x="0" y="0"/>
            <a:chExt cx="812800" cy="812800"/>
          </a:xfrm>
        </p:grpSpPr>
        <p:sp>
          <p:nvSpPr>
            <p:cNvPr name="Freeform 107" id="10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FFB500"/>
            </a:solidFill>
          </p:spPr>
        </p:sp>
        <p:sp>
          <p:nvSpPr>
            <p:cNvPr name="TextBox 108" id="108"/>
            <p:cNvSpPr txBox="true"/>
            <p:nvPr/>
          </p:nvSpPr>
          <p:spPr>
            <a:xfrm>
              <a:off x="0" y="146050"/>
              <a:ext cx="711200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20"/>
                </a:lnSpc>
              </a:pPr>
            </a:p>
          </p:txBody>
        </p:sp>
      </p:grpSp>
      <p:grpSp>
        <p:nvGrpSpPr>
          <p:cNvPr name="Group 109" id="109"/>
          <p:cNvGrpSpPr/>
          <p:nvPr/>
        </p:nvGrpSpPr>
        <p:grpSpPr>
          <a:xfrm rot="0">
            <a:off x="14941927" y="3374101"/>
            <a:ext cx="1647909" cy="1647909"/>
            <a:chOff x="0" y="0"/>
            <a:chExt cx="812800" cy="812800"/>
          </a:xfrm>
        </p:grpSpPr>
        <p:sp>
          <p:nvSpPr>
            <p:cNvPr name="Freeform 110" id="1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500"/>
            </a:solidFill>
          </p:spPr>
        </p:sp>
        <p:sp>
          <p:nvSpPr>
            <p:cNvPr name="TextBox 111" id="111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20"/>
                </a:lnSpc>
              </a:pPr>
            </a:p>
          </p:txBody>
        </p:sp>
      </p:grpSp>
      <p:grpSp>
        <p:nvGrpSpPr>
          <p:cNvPr name="Group 112" id="112"/>
          <p:cNvGrpSpPr/>
          <p:nvPr/>
        </p:nvGrpSpPr>
        <p:grpSpPr>
          <a:xfrm rot="0">
            <a:off x="15403366" y="5603915"/>
            <a:ext cx="742131" cy="742131"/>
            <a:chOff x="0" y="0"/>
            <a:chExt cx="812800" cy="812800"/>
          </a:xfrm>
        </p:grpSpPr>
        <p:sp>
          <p:nvSpPr>
            <p:cNvPr name="Freeform 113" id="1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500"/>
            </a:solidFill>
          </p:spPr>
        </p:sp>
        <p:sp>
          <p:nvSpPr>
            <p:cNvPr name="TextBox 114" id="114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20"/>
                </a:lnSpc>
              </a:pPr>
            </a:p>
          </p:txBody>
        </p:sp>
      </p:grpSp>
      <p:sp>
        <p:nvSpPr>
          <p:cNvPr name="Freeform 115" id="115"/>
          <p:cNvSpPr/>
          <p:nvPr/>
        </p:nvSpPr>
        <p:spPr>
          <a:xfrm flipH="false" flipV="false" rot="0">
            <a:off x="15139008" y="3568765"/>
            <a:ext cx="1533525" cy="1533525"/>
          </a:xfrm>
          <a:custGeom>
            <a:avLst/>
            <a:gdLst/>
            <a:ahLst/>
            <a:cxnLst/>
            <a:rect r="r" b="b" t="t" l="l"/>
            <a:pathLst>
              <a:path h="1533525" w="1533525">
                <a:moveTo>
                  <a:pt x="0" y="0"/>
                </a:moveTo>
                <a:lnTo>
                  <a:pt x="1533525" y="0"/>
                </a:lnTo>
                <a:lnTo>
                  <a:pt x="1533525" y="1533525"/>
                </a:lnTo>
                <a:lnTo>
                  <a:pt x="0" y="15335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65000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116" id="116"/>
          <p:cNvGrpSpPr/>
          <p:nvPr/>
        </p:nvGrpSpPr>
        <p:grpSpPr>
          <a:xfrm rot="0">
            <a:off x="15139008" y="3568765"/>
            <a:ext cx="1253745" cy="1253745"/>
            <a:chOff x="0" y="0"/>
            <a:chExt cx="812800" cy="812800"/>
          </a:xfrm>
        </p:grpSpPr>
        <p:sp>
          <p:nvSpPr>
            <p:cNvPr name="Freeform 117" id="11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8" id="118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20"/>
                </a:lnSpc>
              </a:pPr>
            </a:p>
          </p:txBody>
        </p:sp>
      </p:grpSp>
      <p:sp>
        <p:nvSpPr>
          <p:cNvPr name="Freeform 119" id="119"/>
          <p:cNvSpPr/>
          <p:nvPr/>
        </p:nvSpPr>
        <p:spPr>
          <a:xfrm flipH="false" flipV="false" rot="0">
            <a:off x="15467734" y="3870371"/>
            <a:ext cx="677764" cy="666750"/>
          </a:xfrm>
          <a:custGeom>
            <a:avLst/>
            <a:gdLst/>
            <a:ahLst/>
            <a:cxnLst/>
            <a:rect r="r" b="b" t="t" l="l"/>
            <a:pathLst>
              <a:path h="666750" w="677764">
                <a:moveTo>
                  <a:pt x="0" y="0"/>
                </a:moveTo>
                <a:lnTo>
                  <a:pt x="677764" y="0"/>
                </a:lnTo>
                <a:lnTo>
                  <a:pt x="677764" y="666750"/>
                </a:lnTo>
                <a:lnTo>
                  <a:pt x="0" y="66675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0" id="120"/>
          <p:cNvSpPr txBox="true"/>
          <p:nvPr/>
        </p:nvSpPr>
        <p:spPr>
          <a:xfrm rot="0">
            <a:off x="14647246" y="6607477"/>
            <a:ext cx="2237269" cy="914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800"/>
              </a:lnSpc>
              <a:spcBef>
                <a:spcPct val="0"/>
              </a:spcBef>
            </a:pPr>
            <a:r>
              <a:rPr lang="en-US" b="true" sz="1500" strike="noStrike" u="non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Quantum: Soluzioni di backup, Cybersecurity ed Archiviazioni a Lungo Termine </a:t>
            </a:r>
          </a:p>
        </p:txBody>
      </p:sp>
      <p:sp>
        <p:nvSpPr>
          <p:cNvPr name="TextBox 121" id="121"/>
          <p:cNvSpPr txBox="true"/>
          <p:nvPr/>
        </p:nvSpPr>
        <p:spPr>
          <a:xfrm rot="0">
            <a:off x="15448684" y="5794980"/>
            <a:ext cx="634394" cy="323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12:30</a:t>
            </a:r>
          </a:p>
        </p:txBody>
      </p:sp>
      <p:sp>
        <p:nvSpPr>
          <p:cNvPr name="Freeform 122" id="122"/>
          <p:cNvSpPr/>
          <p:nvPr/>
        </p:nvSpPr>
        <p:spPr>
          <a:xfrm flipH="false" flipV="false" rot="0">
            <a:off x="10978526" y="3862263"/>
            <a:ext cx="677764" cy="666750"/>
          </a:xfrm>
          <a:custGeom>
            <a:avLst/>
            <a:gdLst/>
            <a:ahLst/>
            <a:cxnLst/>
            <a:rect r="r" b="b" t="t" l="l"/>
            <a:pathLst>
              <a:path h="666750" w="677764">
                <a:moveTo>
                  <a:pt x="0" y="0"/>
                </a:moveTo>
                <a:lnTo>
                  <a:pt x="677764" y="0"/>
                </a:lnTo>
                <a:lnTo>
                  <a:pt x="677764" y="666750"/>
                </a:lnTo>
                <a:lnTo>
                  <a:pt x="0" y="66675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3" id="123"/>
          <p:cNvSpPr/>
          <p:nvPr/>
        </p:nvSpPr>
        <p:spPr>
          <a:xfrm flipH="false" flipV="false" rot="0">
            <a:off x="8769114" y="3862263"/>
            <a:ext cx="677764" cy="666750"/>
          </a:xfrm>
          <a:custGeom>
            <a:avLst/>
            <a:gdLst/>
            <a:ahLst/>
            <a:cxnLst/>
            <a:rect r="r" b="b" t="t" l="l"/>
            <a:pathLst>
              <a:path h="666750" w="677764">
                <a:moveTo>
                  <a:pt x="0" y="0"/>
                </a:moveTo>
                <a:lnTo>
                  <a:pt x="677764" y="0"/>
                </a:lnTo>
                <a:lnTo>
                  <a:pt x="677764" y="666750"/>
                </a:lnTo>
                <a:lnTo>
                  <a:pt x="0" y="66675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4" id="124"/>
          <p:cNvSpPr/>
          <p:nvPr/>
        </p:nvSpPr>
        <p:spPr>
          <a:xfrm flipH="false" flipV="false" rot="0">
            <a:off x="2002980" y="3862263"/>
            <a:ext cx="677764" cy="666750"/>
          </a:xfrm>
          <a:custGeom>
            <a:avLst/>
            <a:gdLst/>
            <a:ahLst/>
            <a:cxnLst/>
            <a:rect r="r" b="b" t="t" l="l"/>
            <a:pathLst>
              <a:path h="666750" w="677764">
                <a:moveTo>
                  <a:pt x="0" y="0"/>
                </a:moveTo>
                <a:lnTo>
                  <a:pt x="677763" y="0"/>
                </a:lnTo>
                <a:lnTo>
                  <a:pt x="677763" y="666750"/>
                </a:lnTo>
                <a:lnTo>
                  <a:pt x="0" y="66675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5" id="125"/>
          <p:cNvSpPr/>
          <p:nvPr/>
        </p:nvSpPr>
        <p:spPr>
          <a:xfrm flipH="false" flipV="false" rot="0">
            <a:off x="4245518" y="3862263"/>
            <a:ext cx="677764" cy="666750"/>
          </a:xfrm>
          <a:custGeom>
            <a:avLst/>
            <a:gdLst/>
            <a:ahLst/>
            <a:cxnLst/>
            <a:rect r="r" b="b" t="t" l="l"/>
            <a:pathLst>
              <a:path h="666750" w="677764">
                <a:moveTo>
                  <a:pt x="0" y="0"/>
                </a:moveTo>
                <a:lnTo>
                  <a:pt x="677764" y="0"/>
                </a:lnTo>
                <a:lnTo>
                  <a:pt x="677764" y="666750"/>
                </a:lnTo>
                <a:lnTo>
                  <a:pt x="0" y="66675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6" id="126"/>
          <p:cNvSpPr/>
          <p:nvPr/>
        </p:nvSpPr>
        <p:spPr>
          <a:xfrm flipH="false" flipV="false" rot="0">
            <a:off x="6482787" y="3862263"/>
            <a:ext cx="677764" cy="666750"/>
          </a:xfrm>
          <a:custGeom>
            <a:avLst/>
            <a:gdLst/>
            <a:ahLst/>
            <a:cxnLst/>
            <a:rect r="r" b="b" t="t" l="l"/>
            <a:pathLst>
              <a:path h="666750" w="677764">
                <a:moveTo>
                  <a:pt x="0" y="0"/>
                </a:moveTo>
                <a:lnTo>
                  <a:pt x="677764" y="0"/>
                </a:lnTo>
                <a:lnTo>
                  <a:pt x="677764" y="666750"/>
                </a:lnTo>
                <a:lnTo>
                  <a:pt x="0" y="66675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7" id="127"/>
          <p:cNvSpPr/>
          <p:nvPr/>
        </p:nvSpPr>
        <p:spPr>
          <a:xfrm flipH="true" flipV="false" rot="0">
            <a:off x="1030770" y="1028700"/>
            <a:ext cx="1762494" cy="1762494"/>
          </a:xfrm>
          <a:custGeom>
            <a:avLst/>
            <a:gdLst/>
            <a:ahLst/>
            <a:cxnLst/>
            <a:rect r="r" b="b" t="t" l="l"/>
            <a:pathLst>
              <a:path h="1762494" w="1762494">
                <a:moveTo>
                  <a:pt x="1762494" y="0"/>
                </a:moveTo>
                <a:lnTo>
                  <a:pt x="0" y="0"/>
                </a:lnTo>
                <a:lnTo>
                  <a:pt x="0" y="1762494"/>
                </a:lnTo>
                <a:lnTo>
                  <a:pt x="1762494" y="1762494"/>
                </a:lnTo>
                <a:lnTo>
                  <a:pt x="1762494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8" id="128"/>
          <p:cNvGrpSpPr/>
          <p:nvPr/>
        </p:nvGrpSpPr>
        <p:grpSpPr>
          <a:xfrm rot="0">
            <a:off x="15605054" y="9258300"/>
            <a:ext cx="2124890" cy="498141"/>
            <a:chOff x="0" y="0"/>
            <a:chExt cx="791475" cy="185547"/>
          </a:xfrm>
        </p:grpSpPr>
        <p:sp>
          <p:nvSpPr>
            <p:cNvPr name="Freeform 129" id="129"/>
            <p:cNvSpPr/>
            <p:nvPr/>
          </p:nvSpPr>
          <p:spPr>
            <a:xfrm flipH="false" flipV="false" rot="0">
              <a:off x="0" y="0"/>
              <a:ext cx="791475" cy="185547"/>
            </a:xfrm>
            <a:custGeom>
              <a:avLst/>
              <a:gdLst/>
              <a:ahLst/>
              <a:cxnLst/>
              <a:rect r="r" b="b" t="t" l="l"/>
              <a:pathLst>
                <a:path h="185547" w="791475">
                  <a:moveTo>
                    <a:pt x="791475" y="0"/>
                  </a:moveTo>
                  <a:lnTo>
                    <a:pt x="0" y="0"/>
                  </a:lnTo>
                  <a:lnTo>
                    <a:pt x="101600" y="92773"/>
                  </a:lnTo>
                  <a:lnTo>
                    <a:pt x="0" y="185547"/>
                  </a:lnTo>
                  <a:lnTo>
                    <a:pt x="791475" y="185547"/>
                  </a:lnTo>
                  <a:lnTo>
                    <a:pt x="689875" y="92773"/>
                  </a:lnTo>
                  <a:lnTo>
                    <a:pt x="791475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E8A239">
                    <a:alpha val="100000"/>
                  </a:srgbClr>
                </a:gs>
                <a:gs pos="100000">
                  <a:srgbClr val="9F6E25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30" id="130"/>
            <p:cNvSpPr txBox="true"/>
            <p:nvPr/>
          </p:nvSpPr>
          <p:spPr>
            <a:xfrm>
              <a:off x="88900" y="-28575"/>
              <a:ext cx="613675" cy="2141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7"/>
                </a:lnSpc>
              </a:pPr>
            </a:p>
          </p:txBody>
        </p:sp>
      </p:grpSp>
      <p:grpSp>
        <p:nvGrpSpPr>
          <p:cNvPr name="Group 131" id="131"/>
          <p:cNvGrpSpPr/>
          <p:nvPr/>
        </p:nvGrpSpPr>
        <p:grpSpPr>
          <a:xfrm rot="0">
            <a:off x="-5296490" y="9258300"/>
            <a:ext cx="27121281" cy="4440656"/>
            <a:chOff x="0" y="0"/>
            <a:chExt cx="38960990" cy="6379210"/>
          </a:xfrm>
        </p:grpSpPr>
        <p:sp>
          <p:nvSpPr>
            <p:cNvPr name="Freeform 132" id="132"/>
            <p:cNvSpPr/>
            <p:nvPr/>
          </p:nvSpPr>
          <p:spPr>
            <a:xfrm flipH="false" flipV="false" rot="0">
              <a:off x="0" y="0"/>
              <a:ext cx="38960989" cy="6379210"/>
            </a:xfrm>
            <a:custGeom>
              <a:avLst/>
              <a:gdLst/>
              <a:ahLst/>
              <a:cxnLst/>
              <a:rect r="r" b="b" t="t" l="l"/>
              <a:pathLst>
                <a:path h="6379210" w="38960989">
                  <a:moveTo>
                    <a:pt x="32248025" y="0"/>
                  </a:moveTo>
                  <a:lnTo>
                    <a:pt x="8551189" y="0"/>
                  </a:lnTo>
                  <a:lnTo>
                    <a:pt x="6773999" y="7620"/>
                  </a:lnTo>
                  <a:lnTo>
                    <a:pt x="0" y="6379210"/>
                  </a:lnTo>
                  <a:lnTo>
                    <a:pt x="32315079" y="6379210"/>
                  </a:lnTo>
                  <a:lnTo>
                    <a:pt x="38960989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33" id="133"/>
          <p:cNvGrpSpPr/>
          <p:nvPr/>
        </p:nvGrpSpPr>
        <p:grpSpPr>
          <a:xfrm rot="0">
            <a:off x="1030770" y="8885059"/>
            <a:ext cx="1000513" cy="928150"/>
            <a:chOff x="0" y="0"/>
            <a:chExt cx="1334018" cy="1237534"/>
          </a:xfrm>
        </p:grpSpPr>
        <p:sp>
          <p:nvSpPr>
            <p:cNvPr name="Freeform 134" id="134"/>
            <p:cNvSpPr/>
            <p:nvPr/>
          </p:nvSpPr>
          <p:spPr>
            <a:xfrm flipH="false" flipV="false" rot="0">
              <a:off x="416881" y="522167"/>
              <a:ext cx="917137" cy="715367"/>
            </a:xfrm>
            <a:custGeom>
              <a:avLst/>
              <a:gdLst/>
              <a:ahLst/>
              <a:cxnLst/>
              <a:rect r="r" b="b" t="t" l="l"/>
              <a:pathLst>
                <a:path h="715367" w="917137">
                  <a:moveTo>
                    <a:pt x="0" y="0"/>
                  </a:moveTo>
                  <a:lnTo>
                    <a:pt x="917137" y="0"/>
                  </a:lnTo>
                  <a:lnTo>
                    <a:pt x="917137" y="715367"/>
                  </a:lnTo>
                  <a:lnTo>
                    <a:pt x="0" y="7153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l="0" t="0" r="0" b="0"/>
              </a:stretch>
            </a:blipFill>
          </p:spPr>
        </p:sp>
        <p:sp>
          <p:nvSpPr>
            <p:cNvPr name="Freeform 135" id="135"/>
            <p:cNvSpPr/>
            <p:nvPr/>
          </p:nvSpPr>
          <p:spPr>
            <a:xfrm flipH="true" flipV="false" rot="-5400000">
              <a:off x="0" y="0"/>
              <a:ext cx="1044334" cy="1044334"/>
            </a:xfrm>
            <a:custGeom>
              <a:avLst/>
              <a:gdLst/>
              <a:ahLst/>
              <a:cxnLst/>
              <a:rect r="r" b="b" t="t" l="l"/>
              <a:pathLst>
                <a:path h="1044334" w="1044334">
                  <a:moveTo>
                    <a:pt x="1044334" y="0"/>
                  </a:moveTo>
                  <a:lnTo>
                    <a:pt x="0" y="0"/>
                  </a:lnTo>
                  <a:lnTo>
                    <a:pt x="0" y="1044334"/>
                  </a:lnTo>
                  <a:lnTo>
                    <a:pt x="1044334" y="1044334"/>
                  </a:lnTo>
                  <a:lnTo>
                    <a:pt x="1044334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36" id="136"/>
          <p:cNvGrpSpPr/>
          <p:nvPr/>
        </p:nvGrpSpPr>
        <p:grpSpPr>
          <a:xfrm rot="0">
            <a:off x="15946902" y="8885059"/>
            <a:ext cx="1312398" cy="928150"/>
            <a:chOff x="0" y="0"/>
            <a:chExt cx="1749863" cy="1237534"/>
          </a:xfrm>
        </p:grpSpPr>
        <p:sp>
          <p:nvSpPr>
            <p:cNvPr name="Freeform 137" id="137"/>
            <p:cNvSpPr/>
            <p:nvPr/>
          </p:nvSpPr>
          <p:spPr>
            <a:xfrm flipH="true" flipV="false" rot="0">
              <a:off x="705529" y="0"/>
              <a:ext cx="1044334" cy="1044334"/>
            </a:xfrm>
            <a:custGeom>
              <a:avLst/>
              <a:gdLst/>
              <a:ahLst/>
              <a:cxnLst/>
              <a:rect r="r" b="b" t="t" l="l"/>
              <a:pathLst>
                <a:path h="1044334" w="1044334">
                  <a:moveTo>
                    <a:pt x="1044334" y="0"/>
                  </a:moveTo>
                  <a:lnTo>
                    <a:pt x="0" y="0"/>
                  </a:lnTo>
                  <a:lnTo>
                    <a:pt x="0" y="1044334"/>
                  </a:lnTo>
                  <a:lnTo>
                    <a:pt x="1044334" y="1044334"/>
                  </a:lnTo>
                  <a:lnTo>
                    <a:pt x="1044334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8" id="138"/>
            <p:cNvSpPr/>
            <p:nvPr/>
          </p:nvSpPr>
          <p:spPr>
            <a:xfrm flipH="false" flipV="false" rot="0">
              <a:off x="0" y="447446"/>
              <a:ext cx="1341976" cy="790088"/>
            </a:xfrm>
            <a:custGeom>
              <a:avLst/>
              <a:gdLst/>
              <a:ahLst/>
              <a:cxnLst/>
              <a:rect r="r" b="b" t="t" l="l"/>
              <a:pathLst>
                <a:path h="790088" w="1341976">
                  <a:moveTo>
                    <a:pt x="0" y="0"/>
                  </a:moveTo>
                  <a:lnTo>
                    <a:pt x="1341976" y="0"/>
                  </a:lnTo>
                  <a:lnTo>
                    <a:pt x="1341976" y="790088"/>
                  </a:lnTo>
                  <a:lnTo>
                    <a:pt x="0" y="7900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41053" y="0"/>
            <a:ext cx="18329053" cy="3362325"/>
            <a:chOff x="0" y="0"/>
            <a:chExt cx="4827405" cy="88555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27405" cy="885551"/>
            </a:xfrm>
            <a:custGeom>
              <a:avLst/>
              <a:gdLst/>
              <a:ahLst/>
              <a:cxnLst/>
              <a:rect r="r" b="b" t="t" l="l"/>
              <a:pathLst>
                <a:path h="885551" w="4827405">
                  <a:moveTo>
                    <a:pt x="0" y="0"/>
                  </a:moveTo>
                  <a:lnTo>
                    <a:pt x="4827405" y="0"/>
                  </a:lnTo>
                  <a:lnTo>
                    <a:pt x="4827405" y="885551"/>
                  </a:lnTo>
                  <a:lnTo>
                    <a:pt x="0" y="885551"/>
                  </a:lnTo>
                  <a:close/>
                </a:path>
              </a:pathLst>
            </a:custGeom>
            <a:solidFill>
              <a:srgbClr val="110C0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4827405" cy="94270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47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7057828" y="1387062"/>
            <a:ext cx="4524617" cy="14299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501"/>
              </a:lnSpc>
            </a:pPr>
            <a:r>
              <a:rPr lang="en-US" b="true" sz="8215" spc="591">
                <a:solidFill>
                  <a:srgbClr val="D39331"/>
                </a:solidFill>
                <a:latin typeface="Helios Condensed Bold"/>
                <a:ea typeface="Helios Condensed Bold"/>
                <a:cs typeface="Helios Condensed Bold"/>
                <a:sym typeface="Helios Condensed Bold"/>
              </a:rPr>
              <a:t>VENDOR</a:t>
            </a:r>
          </a:p>
        </p:txBody>
      </p:sp>
      <p:sp>
        <p:nvSpPr>
          <p:cNvPr name="Freeform 6" id="6"/>
          <p:cNvSpPr/>
          <p:nvPr/>
        </p:nvSpPr>
        <p:spPr>
          <a:xfrm flipH="true" flipV="false" rot="0">
            <a:off x="5791961" y="1156878"/>
            <a:ext cx="1762494" cy="1762494"/>
          </a:xfrm>
          <a:custGeom>
            <a:avLst/>
            <a:gdLst/>
            <a:ahLst/>
            <a:cxnLst/>
            <a:rect r="r" b="b" t="t" l="l"/>
            <a:pathLst>
              <a:path h="1762494" w="1762494">
                <a:moveTo>
                  <a:pt x="1762494" y="0"/>
                </a:moveTo>
                <a:lnTo>
                  <a:pt x="0" y="0"/>
                </a:lnTo>
                <a:lnTo>
                  <a:pt x="0" y="1762493"/>
                </a:lnTo>
                <a:lnTo>
                  <a:pt x="1762494" y="1762493"/>
                </a:lnTo>
                <a:lnTo>
                  <a:pt x="176249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141315" y="4353072"/>
            <a:ext cx="2489556" cy="1302553"/>
          </a:xfrm>
          <a:custGeom>
            <a:avLst/>
            <a:gdLst/>
            <a:ahLst/>
            <a:cxnLst/>
            <a:rect r="r" b="b" t="t" l="l"/>
            <a:pathLst>
              <a:path h="1302553" w="2489556">
                <a:moveTo>
                  <a:pt x="0" y="0"/>
                </a:moveTo>
                <a:lnTo>
                  <a:pt x="2489556" y="0"/>
                </a:lnTo>
                <a:lnTo>
                  <a:pt x="2489556" y="1302552"/>
                </a:lnTo>
                <a:lnTo>
                  <a:pt x="0" y="13025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3904479" y="4619242"/>
            <a:ext cx="2348913" cy="601909"/>
          </a:xfrm>
          <a:custGeom>
            <a:avLst/>
            <a:gdLst/>
            <a:ahLst/>
            <a:cxnLst/>
            <a:rect r="r" b="b" t="t" l="l"/>
            <a:pathLst>
              <a:path h="601909" w="2348913">
                <a:moveTo>
                  <a:pt x="0" y="0"/>
                </a:moveTo>
                <a:lnTo>
                  <a:pt x="2348914" y="0"/>
                </a:lnTo>
                <a:lnTo>
                  <a:pt x="2348914" y="601909"/>
                </a:lnTo>
                <a:lnTo>
                  <a:pt x="0" y="60190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6527390" y="4353072"/>
            <a:ext cx="2489556" cy="1307017"/>
          </a:xfrm>
          <a:custGeom>
            <a:avLst/>
            <a:gdLst/>
            <a:ahLst/>
            <a:cxnLst/>
            <a:rect r="r" b="b" t="t" l="l"/>
            <a:pathLst>
              <a:path h="1307017" w="2489556">
                <a:moveTo>
                  <a:pt x="0" y="0"/>
                </a:moveTo>
                <a:lnTo>
                  <a:pt x="2489556" y="0"/>
                </a:lnTo>
                <a:lnTo>
                  <a:pt x="2489556" y="1307017"/>
                </a:lnTo>
                <a:lnTo>
                  <a:pt x="0" y="130701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9318653" y="4813135"/>
            <a:ext cx="2487328" cy="382427"/>
          </a:xfrm>
          <a:custGeom>
            <a:avLst/>
            <a:gdLst/>
            <a:ahLst/>
            <a:cxnLst/>
            <a:rect r="r" b="b" t="t" l="l"/>
            <a:pathLst>
              <a:path h="382427" w="2487328">
                <a:moveTo>
                  <a:pt x="0" y="0"/>
                </a:moveTo>
                <a:lnTo>
                  <a:pt x="2487329" y="0"/>
                </a:lnTo>
                <a:lnTo>
                  <a:pt x="2487329" y="382426"/>
                </a:lnTo>
                <a:lnTo>
                  <a:pt x="0" y="38242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1950961" y="4667004"/>
            <a:ext cx="2487328" cy="674688"/>
          </a:xfrm>
          <a:custGeom>
            <a:avLst/>
            <a:gdLst/>
            <a:ahLst/>
            <a:cxnLst/>
            <a:rect r="r" b="b" t="t" l="l"/>
            <a:pathLst>
              <a:path h="674688" w="2487328">
                <a:moveTo>
                  <a:pt x="0" y="0"/>
                </a:moveTo>
                <a:lnTo>
                  <a:pt x="2487329" y="0"/>
                </a:lnTo>
                <a:lnTo>
                  <a:pt x="2487329" y="674688"/>
                </a:lnTo>
                <a:lnTo>
                  <a:pt x="0" y="67468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4555485" y="4797164"/>
            <a:ext cx="2591199" cy="796794"/>
          </a:xfrm>
          <a:custGeom>
            <a:avLst/>
            <a:gdLst/>
            <a:ahLst/>
            <a:cxnLst/>
            <a:rect r="r" b="b" t="t" l="l"/>
            <a:pathLst>
              <a:path h="796794" w="2591199">
                <a:moveTo>
                  <a:pt x="0" y="0"/>
                </a:moveTo>
                <a:lnTo>
                  <a:pt x="2591200" y="0"/>
                </a:lnTo>
                <a:lnTo>
                  <a:pt x="2591200" y="796794"/>
                </a:lnTo>
                <a:lnTo>
                  <a:pt x="0" y="79679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276123" y="5961026"/>
            <a:ext cx="2045532" cy="3562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b="true" sz="2100" u="sng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ATEMPO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3968965" y="5961026"/>
            <a:ext cx="2045532" cy="3562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b="true" sz="2100" u="sng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BARRACUDA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662197" y="5961026"/>
            <a:ext cx="2045532" cy="3562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b="true" sz="2100" u="sng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DATACORE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9391423" y="5961026"/>
            <a:ext cx="2045532" cy="7277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b="true" sz="2100" u="sng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QUANTUM/</a:t>
            </a:r>
          </a:p>
          <a:p>
            <a:pPr algn="ctr">
              <a:lnSpc>
                <a:spcPts val="2940"/>
              </a:lnSpc>
            </a:pPr>
            <a:r>
              <a:rPr lang="en-US" b="true" sz="2100" u="sng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ICOS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2084655" y="5869821"/>
            <a:ext cx="2045532" cy="3562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b="true" sz="2100" u="sng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QUEST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4741114" y="5869821"/>
            <a:ext cx="2045532" cy="3562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b="true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XFUSION/ICOS</a:t>
            </a:r>
          </a:p>
        </p:txBody>
      </p:sp>
      <p:grpSp>
        <p:nvGrpSpPr>
          <p:cNvPr name="Group 19" id="19"/>
          <p:cNvGrpSpPr/>
          <p:nvPr/>
        </p:nvGrpSpPr>
        <p:grpSpPr>
          <a:xfrm rot="0">
            <a:off x="15605054" y="9258300"/>
            <a:ext cx="2124890" cy="498141"/>
            <a:chOff x="0" y="0"/>
            <a:chExt cx="791475" cy="185547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791475" cy="185547"/>
            </a:xfrm>
            <a:custGeom>
              <a:avLst/>
              <a:gdLst/>
              <a:ahLst/>
              <a:cxnLst/>
              <a:rect r="r" b="b" t="t" l="l"/>
              <a:pathLst>
                <a:path h="185547" w="791475">
                  <a:moveTo>
                    <a:pt x="791475" y="0"/>
                  </a:moveTo>
                  <a:lnTo>
                    <a:pt x="0" y="0"/>
                  </a:lnTo>
                  <a:lnTo>
                    <a:pt x="101600" y="92773"/>
                  </a:lnTo>
                  <a:lnTo>
                    <a:pt x="0" y="185547"/>
                  </a:lnTo>
                  <a:lnTo>
                    <a:pt x="791475" y="185547"/>
                  </a:lnTo>
                  <a:lnTo>
                    <a:pt x="689875" y="92773"/>
                  </a:lnTo>
                  <a:lnTo>
                    <a:pt x="791475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E8A239">
                    <a:alpha val="100000"/>
                  </a:srgbClr>
                </a:gs>
                <a:gs pos="100000">
                  <a:srgbClr val="9F6E25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21" id="21"/>
            <p:cNvSpPr txBox="true"/>
            <p:nvPr/>
          </p:nvSpPr>
          <p:spPr>
            <a:xfrm>
              <a:off x="88900" y="-28575"/>
              <a:ext cx="613675" cy="2141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7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-5296490" y="9258300"/>
            <a:ext cx="27121281" cy="4440656"/>
            <a:chOff x="0" y="0"/>
            <a:chExt cx="38960990" cy="637921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38960989" cy="6379210"/>
            </a:xfrm>
            <a:custGeom>
              <a:avLst/>
              <a:gdLst/>
              <a:ahLst/>
              <a:cxnLst/>
              <a:rect r="r" b="b" t="t" l="l"/>
              <a:pathLst>
                <a:path h="6379210" w="38960989">
                  <a:moveTo>
                    <a:pt x="32248025" y="0"/>
                  </a:moveTo>
                  <a:lnTo>
                    <a:pt x="8551189" y="0"/>
                  </a:lnTo>
                  <a:lnTo>
                    <a:pt x="6773999" y="7620"/>
                  </a:lnTo>
                  <a:lnTo>
                    <a:pt x="0" y="6379210"/>
                  </a:lnTo>
                  <a:lnTo>
                    <a:pt x="32315079" y="6379210"/>
                  </a:lnTo>
                  <a:lnTo>
                    <a:pt x="38960989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1030770" y="8885059"/>
            <a:ext cx="1000513" cy="928150"/>
            <a:chOff x="0" y="0"/>
            <a:chExt cx="1334018" cy="1237534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416881" y="522167"/>
              <a:ext cx="917137" cy="715367"/>
            </a:xfrm>
            <a:custGeom>
              <a:avLst/>
              <a:gdLst/>
              <a:ahLst/>
              <a:cxnLst/>
              <a:rect r="r" b="b" t="t" l="l"/>
              <a:pathLst>
                <a:path h="715367" w="917137">
                  <a:moveTo>
                    <a:pt x="0" y="0"/>
                  </a:moveTo>
                  <a:lnTo>
                    <a:pt x="917137" y="0"/>
                  </a:lnTo>
                  <a:lnTo>
                    <a:pt x="917137" y="715367"/>
                  </a:lnTo>
                  <a:lnTo>
                    <a:pt x="0" y="7153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  <p:sp>
          <p:nvSpPr>
            <p:cNvPr name="Freeform 26" id="26"/>
            <p:cNvSpPr/>
            <p:nvPr/>
          </p:nvSpPr>
          <p:spPr>
            <a:xfrm flipH="true" flipV="false" rot="-5400000">
              <a:off x="0" y="0"/>
              <a:ext cx="1044334" cy="1044334"/>
            </a:xfrm>
            <a:custGeom>
              <a:avLst/>
              <a:gdLst/>
              <a:ahLst/>
              <a:cxnLst/>
              <a:rect r="r" b="b" t="t" l="l"/>
              <a:pathLst>
                <a:path h="1044334" w="1044334">
                  <a:moveTo>
                    <a:pt x="1044334" y="0"/>
                  </a:moveTo>
                  <a:lnTo>
                    <a:pt x="0" y="0"/>
                  </a:lnTo>
                  <a:lnTo>
                    <a:pt x="0" y="1044334"/>
                  </a:lnTo>
                  <a:lnTo>
                    <a:pt x="1044334" y="1044334"/>
                  </a:lnTo>
                  <a:lnTo>
                    <a:pt x="1044334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7" id="27"/>
          <p:cNvGrpSpPr/>
          <p:nvPr/>
        </p:nvGrpSpPr>
        <p:grpSpPr>
          <a:xfrm rot="0">
            <a:off x="15946902" y="8885059"/>
            <a:ext cx="1312398" cy="928150"/>
            <a:chOff x="0" y="0"/>
            <a:chExt cx="1749863" cy="1237534"/>
          </a:xfrm>
        </p:grpSpPr>
        <p:sp>
          <p:nvSpPr>
            <p:cNvPr name="Freeform 28" id="28"/>
            <p:cNvSpPr/>
            <p:nvPr/>
          </p:nvSpPr>
          <p:spPr>
            <a:xfrm flipH="true" flipV="false" rot="0">
              <a:off x="705529" y="0"/>
              <a:ext cx="1044334" cy="1044334"/>
            </a:xfrm>
            <a:custGeom>
              <a:avLst/>
              <a:gdLst/>
              <a:ahLst/>
              <a:cxnLst/>
              <a:rect r="r" b="b" t="t" l="l"/>
              <a:pathLst>
                <a:path h="1044334" w="1044334">
                  <a:moveTo>
                    <a:pt x="1044334" y="0"/>
                  </a:moveTo>
                  <a:lnTo>
                    <a:pt x="0" y="0"/>
                  </a:lnTo>
                  <a:lnTo>
                    <a:pt x="0" y="1044334"/>
                  </a:lnTo>
                  <a:lnTo>
                    <a:pt x="1044334" y="1044334"/>
                  </a:lnTo>
                  <a:lnTo>
                    <a:pt x="1044334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9" id="29"/>
            <p:cNvSpPr/>
            <p:nvPr/>
          </p:nvSpPr>
          <p:spPr>
            <a:xfrm flipH="false" flipV="false" rot="0">
              <a:off x="0" y="447446"/>
              <a:ext cx="1341976" cy="790088"/>
            </a:xfrm>
            <a:custGeom>
              <a:avLst/>
              <a:gdLst/>
              <a:ahLst/>
              <a:cxnLst/>
              <a:rect r="r" b="b" t="t" l="l"/>
              <a:pathLst>
                <a:path h="790088" w="1341976">
                  <a:moveTo>
                    <a:pt x="0" y="0"/>
                  </a:moveTo>
                  <a:lnTo>
                    <a:pt x="1341976" y="0"/>
                  </a:lnTo>
                  <a:lnTo>
                    <a:pt x="1341976" y="790088"/>
                  </a:lnTo>
                  <a:lnTo>
                    <a:pt x="0" y="7900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41742" y="3189399"/>
            <a:ext cx="4434697" cy="918445"/>
            <a:chOff x="0" y="0"/>
            <a:chExt cx="1469032" cy="30424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469032" cy="304243"/>
            </a:xfrm>
            <a:custGeom>
              <a:avLst/>
              <a:gdLst/>
              <a:ahLst/>
              <a:cxnLst/>
              <a:rect r="r" b="b" t="t" l="l"/>
              <a:pathLst>
                <a:path h="304243" w="1469032">
                  <a:moveTo>
                    <a:pt x="0" y="0"/>
                  </a:moveTo>
                  <a:lnTo>
                    <a:pt x="1469032" y="0"/>
                  </a:lnTo>
                  <a:lnTo>
                    <a:pt x="1469032" y="304243"/>
                  </a:lnTo>
                  <a:lnTo>
                    <a:pt x="0" y="304243"/>
                  </a:lnTo>
                  <a:close/>
                </a:path>
              </a:pathLst>
            </a:custGeom>
            <a:solidFill>
              <a:srgbClr val="D39331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1469032" cy="33281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7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533525" y="4409896"/>
            <a:ext cx="4411584" cy="4724400"/>
            <a:chOff x="0" y="0"/>
            <a:chExt cx="1161899" cy="124428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161899" cy="1244286"/>
            </a:xfrm>
            <a:custGeom>
              <a:avLst/>
              <a:gdLst/>
              <a:ahLst/>
              <a:cxnLst/>
              <a:rect r="r" b="b" t="t" l="l"/>
              <a:pathLst>
                <a:path h="1244286" w="1161899">
                  <a:moveTo>
                    <a:pt x="0" y="0"/>
                  </a:moveTo>
                  <a:lnTo>
                    <a:pt x="1161899" y="0"/>
                  </a:lnTo>
                  <a:lnTo>
                    <a:pt x="1161899" y="1244286"/>
                  </a:lnTo>
                  <a:lnTo>
                    <a:pt x="0" y="1244286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1161899" cy="12728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7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6610773" y="3214265"/>
            <a:ext cx="4710922" cy="918445"/>
            <a:chOff x="0" y="0"/>
            <a:chExt cx="1560534" cy="30424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560534" cy="304243"/>
            </a:xfrm>
            <a:custGeom>
              <a:avLst/>
              <a:gdLst/>
              <a:ahLst/>
              <a:cxnLst/>
              <a:rect r="r" b="b" t="t" l="l"/>
              <a:pathLst>
                <a:path h="304243" w="1560534">
                  <a:moveTo>
                    <a:pt x="0" y="0"/>
                  </a:moveTo>
                  <a:lnTo>
                    <a:pt x="1560534" y="0"/>
                  </a:lnTo>
                  <a:lnTo>
                    <a:pt x="1560534" y="304243"/>
                  </a:lnTo>
                  <a:lnTo>
                    <a:pt x="0" y="304243"/>
                  </a:lnTo>
                  <a:close/>
                </a:path>
              </a:pathLst>
            </a:custGeom>
            <a:solidFill>
              <a:srgbClr val="D39331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28575"/>
              <a:ext cx="1560534" cy="33281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7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6676538" y="2222925"/>
            <a:ext cx="764471" cy="25561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807"/>
              </a:lnSpc>
              <a:spcBef>
                <a:spcPct val="0"/>
              </a:spcBef>
            </a:pPr>
            <a:r>
              <a:rPr lang="en-US" b="true" sz="14862" spc="2229">
                <a:solidFill>
                  <a:srgbClr val="FFFFFF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2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6910110" y="4409896"/>
            <a:ext cx="4411584" cy="4724400"/>
            <a:chOff x="0" y="0"/>
            <a:chExt cx="1161899" cy="1244286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161899" cy="1244286"/>
            </a:xfrm>
            <a:custGeom>
              <a:avLst/>
              <a:gdLst/>
              <a:ahLst/>
              <a:cxnLst/>
              <a:rect r="r" b="b" t="t" l="l"/>
              <a:pathLst>
                <a:path h="1244286" w="1161899">
                  <a:moveTo>
                    <a:pt x="0" y="0"/>
                  </a:moveTo>
                  <a:lnTo>
                    <a:pt x="1161899" y="0"/>
                  </a:lnTo>
                  <a:lnTo>
                    <a:pt x="1161899" y="1244286"/>
                  </a:lnTo>
                  <a:lnTo>
                    <a:pt x="0" y="1244286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28575"/>
              <a:ext cx="1161899" cy="12728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7"/>
                </a:lnSpc>
              </a:pP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11789465" y="14635"/>
            <a:ext cx="6498535" cy="8870424"/>
          </a:xfrm>
          <a:custGeom>
            <a:avLst/>
            <a:gdLst/>
            <a:ahLst/>
            <a:cxnLst/>
            <a:rect r="r" b="b" t="t" l="l"/>
            <a:pathLst>
              <a:path h="8870424" w="6498535">
                <a:moveTo>
                  <a:pt x="0" y="0"/>
                </a:moveTo>
                <a:lnTo>
                  <a:pt x="6498535" y="0"/>
                </a:lnTo>
                <a:lnTo>
                  <a:pt x="6498535" y="8870424"/>
                </a:lnTo>
                <a:lnTo>
                  <a:pt x="0" y="88704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145" t="-15639" r="-10356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2338603" y="3348895"/>
            <a:ext cx="3298199" cy="7159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755"/>
              </a:lnSpc>
              <a:spcBef>
                <a:spcPct val="0"/>
              </a:spcBef>
            </a:pPr>
            <a:r>
              <a:rPr lang="en-US" b="true" sz="2931" spc="211">
                <a:solidFill>
                  <a:srgbClr val="FFFFFF"/>
                </a:solidFill>
                <a:latin typeface="Helios Condensed Bold"/>
                <a:ea typeface="Helios Condensed Bold"/>
                <a:cs typeface="Helios Condensed Bold"/>
                <a:sym typeface="Helios Condensed Bold"/>
              </a:rPr>
              <a:t>PRANZO</a:t>
            </a:r>
          </a:p>
          <a:p>
            <a:pPr algn="l" marL="0" indent="0" lvl="0">
              <a:lnSpc>
                <a:spcPts val="2755"/>
              </a:lnSpc>
              <a:spcBef>
                <a:spcPct val="0"/>
              </a:spcBef>
            </a:pPr>
            <a:r>
              <a:rPr lang="en-US" b="true" sz="2931" spc="211" strike="noStrike" u="none">
                <a:solidFill>
                  <a:srgbClr val="FFFFFF"/>
                </a:solidFill>
                <a:latin typeface="Helios Condensed Bold"/>
                <a:ea typeface="Helios Condensed Bold"/>
                <a:cs typeface="Helios Condensed Bold"/>
                <a:sym typeface="Helios Condensed Bold"/>
              </a:rPr>
              <a:t>DALLE 13:00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441742" y="4830075"/>
            <a:ext cx="4434697" cy="35787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346625" indent="-173312" lvl="1">
              <a:lnSpc>
                <a:spcPts val="2247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1605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ANTIPASTI</a:t>
            </a:r>
            <a:r>
              <a:rPr lang="en-US" sz="1605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r>
              <a:rPr lang="en-US" sz="1605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Crescentine, Taglieri, Fritto bolognese, Polentine, Pizza, Mini Quiche, Verdure gratinate, Pizza, Verdure Gratinate</a:t>
            </a:r>
          </a:p>
          <a:p>
            <a:pPr algn="just" marL="346625" indent="-173312" lvl="1">
              <a:lnSpc>
                <a:spcPts val="2247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1605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PRIMI</a:t>
            </a:r>
            <a:r>
              <a:rPr lang="en-US" sz="1605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: Lasagne alla bolognese, Sedanini di pasta di semola alla crudaiola (Per intolleranti e vegani/vegetariani)</a:t>
            </a:r>
          </a:p>
          <a:p>
            <a:pPr algn="just" marL="346625" indent="-173312" lvl="1">
              <a:lnSpc>
                <a:spcPts val="2247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1605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SECONDI</a:t>
            </a:r>
            <a:r>
              <a:rPr lang="en-US" sz="1605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: Roast-beef, Straccetti al rosmarino, Bocconcini di filetto di maiale al pepe verde, Insalata di riso alle verdure (per vegani, vegetariani)</a:t>
            </a:r>
          </a:p>
          <a:p>
            <a:pPr algn="just" marL="346625" indent="-173312" lvl="1">
              <a:lnSpc>
                <a:spcPts val="2247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1605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DOLCI</a:t>
            </a:r>
            <a:r>
              <a:rPr lang="en-US" sz="1605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: panna cotta, zuppa inglese, gelato di crema con frutta fresca</a:t>
            </a:r>
          </a:p>
          <a:p>
            <a:pPr algn="just" marL="346625" indent="-173312" lvl="1">
              <a:lnSpc>
                <a:spcPts val="2247"/>
              </a:lnSpc>
              <a:spcBef>
                <a:spcPct val="0"/>
              </a:spcBef>
              <a:buFont typeface="Arial"/>
              <a:buChar char="•"/>
            </a:pPr>
            <a:r>
              <a:rPr lang="en-US" sz="1605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Acqua e caffè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334495" y="2222925"/>
            <a:ext cx="764471" cy="25561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807"/>
              </a:lnSpc>
              <a:spcBef>
                <a:spcPct val="0"/>
              </a:spcBef>
            </a:pPr>
            <a:r>
              <a:rPr lang="en-US" b="true" sz="14862" spc="2229">
                <a:solidFill>
                  <a:srgbClr val="FFFFFF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1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7725546" y="3348895"/>
            <a:ext cx="3474434" cy="7159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755"/>
              </a:lnSpc>
              <a:spcBef>
                <a:spcPct val="0"/>
              </a:spcBef>
            </a:pPr>
            <a:r>
              <a:rPr lang="en-US" b="true" sz="2931" spc="211">
                <a:solidFill>
                  <a:srgbClr val="FFFFFF"/>
                </a:solidFill>
                <a:latin typeface="Helios Condensed Bold"/>
                <a:ea typeface="Helios Condensed Bold"/>
                <a:cs typeface="Helios Condensed Bold"/>
                <a:sym typeface="Helios Condensed Bold"/>
              </a:rPr>
              <a:t>I VINI DELL’AZIENDA AGRICOLA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6676538" y="4830075"/>
            <a:ext cx="4645156" cy="13689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346625" indent="-173312" lvl="1">
              <a:lnSpc>
                <a:spcPts val="2247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1605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</a:t>
            </a:r>
            <a:r>
              <a:rPr lang="en-US" b="true" sz="1605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ologna Rosso DOC</a:t>
            </a:r>
            <a:r>
              <a:rPr lang="en-US" sz="1605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(assemblaggio di 50% di Cabernet Sauvignon, poi Merlot e Cabernet Franc)</a:t>
            </a:r>
          </a:p>
          <a:p>
            <a:pPr algn="just" marL="346625" indent="-173312" lvl="1">
              <a:lnSpc>
                <a:spcPts val="2247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1605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Pignoletto Colli Bolognesi DOCG Frizzante</a:t>
            </a:r>
          </a:p>
          <a:p>
            <a:pPr algn="just">
              <a:lnSpc>
                <a:spcPts val="2247"/>
              </a:lnSpc>
              <a:spcBef>
                <a:spcPct val="0"/>
              </a:spcBef>
            </a:pPr>
          </a:p>
        </p:txBody>
      </p:sp>
      <p:sp>
        <p:nvSpPr>
          <p:cNvPr name="TextBox 21" id="21"/>
          <p:cNvSpPr txBox="true"/>
          <p:nvPr/>
        </p:nvSpPr>
        <p:spPr>
          <a:xfrm rot="0">
            <a:off x="2541990" y="966317"/>
            <a:ext cx="5722160" cy="14299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501"/>
              </a:lnSpc>
            </a:pPr>
            <a:r>
              <a:rPr lang="en-US" b="true" sz="8215" spc="591">
                <a:solidFill>
                  <a:srgbClr val="D39331"/>
                </a:solidFill>
                <a:latin typeface="Helios Condensed Bold"/>
                <a:ea typeface="Helios Condensed Bold"/>
                <a:cs typeface="Helios Condensed Bold"/>
                <a:sym typeface="Helios Condensed Bold"/>
              </a:rPr>
              <a:t>CATERING</a:t>
            </a:r>
          </a:p>
        </p:txBody>
      </p:sp>
      <p:sp>
        <p:nvSpPr>
          <p:cNvPr name="Freeform 22" id="22"/>
          <p:cNvSpPr/>
          <p:nvPr/>
        </p:nvSpPr>
        <p:spPr>
          <a:xfrm flipH="true" flipV="false" rot="0">
            <a:off x="1276123" y="736133"/>
            <a:ext cx="1762494" cy="1762494"/>
          </a:xfrm>
          <a:custGeom>
            <a:avLst/>
            <a:gdLst/>
            <a:ahLst/>
            <a:cxnLst/>
            <a:rect r="r" b="b" t="t" l="l"/>
            <a:pathLst>
              <a:path h="1762494" w="1762494">
                <a:moveTo>
                  <a:pt x="1762494" y="0"/>
                </a:moveTo>
                <a:lnTo>
                  <a:pt x="0" y="0"/>
                </a:lnTo>
                <a:lnTo>
                  <a:pt x="0" y="1762494"/>
                </a:lnTo>
                <a:lnTo>
                  <a:pt x="1762494" y="1762494"/>
                </a:lnTo>
                <a:lnTo>
                  <a:pt x="176249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3" id="23"/>
          <p:cNvGrpSpPr/>
          <p:nvPr/>
        </p:nvGrpSpPr>
        <p:grpSpPr>
          <a:xfrm rot="0">
            <a:off x="15605054" y="9258300"/>
            <a:ext cx="2124890" cy="498141"/>
            <a:chOff x="0" y="0"/>
            <a:chExt cx="791475" cy="185547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791475" cy="185547"/>
            </a:xfrm>
            <a:custGeom>
              <a:avLst/>
              <a:gdLst/>
              <a:ahLst/>
              <a:cxnLst/>
              <a:rect r="r" b="b" t="t" l="l"/>
              <a:pathLst>
                <a:path h="185547" w="791475">
                  <a:moveTo>
                    <a:pt x="791475" y="0"/>
                  </a:moveTo>
                  <a:lnTo>
                    <a:pt x="0" y="0"/>
                  </a:lnTo>
                  <a:lnTo>
                    <a:pt x="101600" y="92773"/>
                  </a:lnTo>
                  <a:lnTo>
                    <a:pt x="0" y="185547"/>
                  </a:lnTo>
                  <a:lnTo>
                    <a:pt x="791475" y="185547"/>
                  </a:lnTo>
                  <a:lnTo>
                    <a:pt x="689875" y="92773"/>
                  </a:lnTo>
                  <a:lnTo>
                    <a:pt x="791475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E8A239">
                    <a:alpha val="100000"/>
                  </a:srgbClr>
                </a:gs>
                <a:gs pos="100000">
                  <a:srgbClr val="9F6E25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25" id="25"/>
            <p:cNvSpPr txBox="true"/>
            <p:nvPr/>
          </p:nvSpPr>
          <p:spPr>
            <a:xfrm>
              <a:off x="88900" y="-28575"/>
              <a:ext cx="613675" cy="2141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7"/>
                </a:lnSpc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-5296490" y="9258300"/>
            <a:ext cx="27121281" cy="4440656"/>
            <a:chOff x="0" y="0"/>
            <a:chExt cx="38960990" cy="637921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38960989" cy="6379210"/>
            </a:xfrm>
            <a:custGeom>
              <a:avLst/>
              <a:gdLst/>
              <a:ahLst/>
              <a:cxnLst/>
              <a:rect r="r" b="b" t="t" l="l"/>
              <a:pathLst>
                <a:path h="6379210" w="38960989">
                  <a:moveTo>
                    <a:pt x="32248025" y="0"/>
                  </a:moveTo>
                  <a:lnTo>
                    <a:pt x="8551189" y="0"/>
                  </a:lnTo>
                  <a:lnTo>
                    <a:pt x="6773999" y="7620"/>
                  </a:lnTo>
                  <a:lnTo>
                    <a:pt x="0" y="6379210"/>
                  </a:lnTo>
                  <a:lnTo>
                    <a:pt x="32315079" y="6379210"/>
                  </a:lnTo>
                  <a:lnTo>
                    <a:pt x="38960989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8" id="28"/>
          <p:cNvGrpSpPr/>
          <p:nvPr/>
        </p:nvGrpSpPr>
        <p:grpSpPr>
          <a:xfrm rot="0">
            <a:off x="1030770" y="8885059"/>
            <a:ext cx="1000513" cy="928150"/>
            <a:chOff x="0" y="0"/>
            <a:chExt cx="1334018" cy="1237534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416881" y="522167"/>
              <a:ext cx="917137" cy="715367"/>
            </a:xfrm>
            <a:custGeom>
              <a:avLst/>
              <a:gdLst/>
              <a:ahLst/>
              <a:cxnLst/>
              <a:rect r="r" b="b" t="t" l="l"/>
              <a:pathLst>
                <a:path h="715367" w="917137">
                  <a:moveTo>
                    <a:pt x="0" y="0"/>
                  </a:moveTo>
                  <a:lnTo>
                    <a:pt x="917137" y="0"/>
                  </a:lnTo>
                  <a:lnTo>
                    <a:pt x="917137" y="715367"/>
                  </a:lnTo>
                  <a:lnTo>
                    <a:pt x="0" y="7153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30" id="30"/>
            <p:cNvSpPr/>
            <p:nvPr/>
          </p:nvSpPr>
          <p:spPr>
            <a:xfrm flipH="true" flipV="false" rot="-5400000">
              <a:off x="0" y="0"/>
              <a:ext cx="1044334" cy="1044334"/>
            </a:xfrm>
            <a:custGeom>
              <a:avLst/>
              <a:gdLst/>
              <a:ahLst/>
              <a:cxnLst/>
              <a:rect r="r" b="b" t="t" l="l"/>
              <a:pathLst>
                <a:path h="1044334" w="1044334">
                  <a:moveTo>
                    <a:pt x="1044334" y="0"/>
                  </a:moveTo>
                  <a:lnTo>
                    <a:pt x="0" y="0"/>
                  </a:lnTo>
                  <a:lnTo>
                    <a:pt x="0" y="1044334"/>
                  </a:lnTo>
                  <a:lnTo>
                    <a:pt x="1044334" y="1044334"/>
                  </a:lnTo>
                  <a:lnTo>
                    <a:pt x="104433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31" id="31"/>
          <p:cNvGrpSpPr/>
          <p:nvPr/>
        </p:nvGrpSpPr>
        <p:grpSpPr>
          <a:xfrm rot="0">
            <a:off x="15946902" y="8885059"/>
            <a:ext cx="1312398" cy="928150"/>
            <a:chOff x="0" y="0"/>
            <a:chExt cx="1749863" cy="1237534"/>
          </a:xfrm>
        </p:grpSpPr>
        <p:sp>
          <p:nvSpPr>
            <p:cNvPr name="Freeform 32" id="32"/>
            <p:cNvSpPr/>
            <p:nvPr/>
          </p:nvSpPr>
          <p:spPr>
            <a:xfrm flipH="true" flipV="false" rot="0">
              <a:off x="705529" y="0"/>
              <a:ext cx="1044334" cy="1044334"/>
            </a:xfrm>
            <a:custGeom>
              <a:avLst/>
              <a:gdLst/>
              <a:ahLst/>
              <a:cxnLst/>
              <a:rect r="r" b="b" t="t" l="l"/>
              <a:pathLst>
                <a:path h="1044334" w="1044334">
                  <a:moveTo>
                    <a:pt x="1044334" y="0"/>
                  </a:moveTo>
                  <a:lnTo>
                    <a:pt x="0" y="0"/>
                  </a:lnTo>
                  <a:lnTo>
                    <a:pt x="0" y="1044334"/>
                  </a:lnTo>
                  <a:lnTo>
                    <a:pt x="1044334" y="1044334"/>
                  </a:lnTo>
                  <a:lnTo>
                    <a:pt x="104433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3" id="33"/>
            <p:cNvSpPr/>
            <p:nvPr/>
          </p:nvSpPr>
          <p:spPr>
            <a:xfrm flipH="false" flipV="false" rot="0">
              <a:off x="0" y="447446"/>
              <a:ext cx="1341976" cy="790088"/>
            </a:xfrm>
            <a:custGeom>
              <a:avLst/>
              <a:gdLst/>
              <a:ahLst/>
              <a:cxnLst/>
              <a:rect r="r" b="b" t="t" l="l"/>
              <a:pathLst>
                <a:path h="790088" w="1341976">
                  <a:moveTo>
                    <a:pt x="0" y="0"/>
                  </a:moveTo>
                  <a:lnTo>
                    <a:pt x="1341976" y="0"/>
                  </a:lnTo>
                  <a:lnTo>
                    <a:pt x="1341976" y="790088"/>
                  </a:lnTo>
                  <a:lnTo>
                    <a:pt x="0" y="7900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2B1E0B">
                <a:alpha val="100000"/>
              </a:srgbClr>
            </a:gs>
            <a:gs pos="100000">
              <a:srgbClr val="9F6E25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22811" y="2686132"/>
            <a:ext cx="16042377" cy="4724400"/>
            <a:chOff x="0" y="0"/>
            <a:chExt cx="4225153" cy="124428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25153" cy="1244286"/>
            </a:xfrm>
            <a:custGeom>
              <a:avLst/>
              <a:gdLst/>
              <a:ahLst/>
              <a:cxnLst/>
              <a:rect r="r" b="b" t="t" l="l"/>
              <a:pathLst>
                <a:path h="1244286" w="4225153">
                  <a:moveTo>
                    <a:pt x="0" y="0"/>
                  </a:moveTo>
                  <a:lnTo>
                    <a:pt x="4225153" y="0"/>
                  </a:lnTo>
                  <a:lnTo>
                    <a:pt x="4225153" y="1244286"/>
                  </a:lnTo>
                  <a:lnTo>
                    <a:pt x="0" y="1244286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4225153" cy="12728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7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974571" y="4322317"/>
            <a:ext cx="2475452" cy="3603813"/>
            <a:chOff x="0" y="0"/>
            <a:chExt cx="541647" cy="78854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41647" cy="788541"/>
            </a:xfrm>
            <a:custGeom>
              <a:avLst/>
              <a:gdLst/>
              <a:ahLst/>
              <a:cxnLst/>
              <a:rect r="r" b="b" t="t" l="l"/>
              <a:pathLst>
                <a:path h="788541" w="541647">
                  <a:moveTo>
                    <a:pt x="0" y="0"/>
                  </a:moveTo>
                  <a:lnTo>
                    <a:pt x="541647" y="0"/>
                  </a:lnTo>
                  <a:lnTo>
                    <a:pt x="541647" y="788541"/>
                  </a:lnTo>
                  <a:lnTo>
                    <a:pt x="0" y="788541"/>
                  </a:lnTo>
                  <a:close/>
                </a:path>
              </a:pathLst>
            </a:custGeom>
            <a:blipFill>
              <a:blip r:embed="rId2"/>
              <a:stretch>
                <a:fillRect l="-4527" t="0" r="-4527" b="0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5991279" y="4322317"/>
            <a:ext cx="2475452" cy="3603813"/>
            <a:chOff x="0" y="0"/>
            <a:chExt cx="541647" cy="788541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541647" cy="788541"/>
            </a:xfrm>
            <a:custGeom>
              <a:avLst/>
              <a:gdLst/>
              <a:ahLst/>
              <a:cxnLst/>
              <a:rect r="r" b="b" t="t" l="l"/>
              <a:pathLst>
                <a:path h="788541" w="541647">
                  <a:moveTo>
                    <a:pt x="0" y="0"/>
                  </a:moveTo>
                  <a:lnTo>
                    <a:pt x="541647" y="0"/>
                  </a:lnTo>
                  <a:lnTo>
                    <a:pt x="541647" y="788541"/>
                  </a:lnTo>
                  <a:lnTo>
                    <a:pt x="0" y="788541"/>
                  </a:lnTo>
                  <a:close/>
                </a:path>
              </a:pathLst>
            </a:custGeom>
            <a:blipFill>
              <a:blip r:embed="rId3"/>
              <a:stretch>
                <a:fillRect l="-47054" t="0" r="-47054" b="0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10215882" y="4322317"/>
            <a:ext cx="2475452" cy="3603813"/>
            <a:chOff x="0" y="0"/>
            <a:chExt cx="541647" cy="78854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541647" cy="788541"/>
            </a:xfrm>
            <a:custGeom>
              <a:avLst/>
              <a:gdLst/>
              <a:ahLst/>
              <a:cxnLst/>
              <a:rect r="r" b="b" t="t" l="l"/>
              <a:pathLst>
                <a:path h="788541" w="541647">
                  <a:moveTo>
                    <a:pt x="0" y="0"/>
                  </a:moveTo>
                  <a:lnTo>
                    <a:pt x="541647" y="0"/>
                  </a:lnTo>
                  <a:lnTo>
                    <a:pt x="541647" y="788541"/>
                  </a:lnTo>
                  <a:lnTo>
                    <a:pt x="0" y="788541"/>
                  </a:lnTo>
                  <a:close/>
                </a:path>
              </a:pathLst>
            </a:custGeom>
            <a:blipFill>
              <a:blip r:embed="rId4"/>
              <a:stretch>
                <a:fillRect l="-5893" t="0" r="-5893" b="-2381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4026200" y="4322317"/>
            <a:ext cx="2475452" cy="3603813"/>
            <a:chOff x="0" y="0"/>
            <a:chExt cx="541647" cy="788541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541647" cy="788541"/>
            </a:xfrm>
            <a:custGeom>
              <a:avLst/>
              <a:gdLst/>
              <a:ahLst/>
              <a:cxnLst/>
              <a:rect r="r" b="b" t="t" l="l"/>
              <a:pathLst>
                <a:path h="788541" w="541647">
                  <a:moveTo>
                    <a:pt x="0" y="0"/>
                  </a:moveTo>
                  <a:lnTo>
                    <a:pt x="541647" y="0"/>
                  </a:lnTo>
                  <a:lnTo>
                    <a:pt x="541647" y="788541"/>
                  </a:lnTo>
                  <a:lnTo>
                    <a:pt x="0" y="788541"/>
                  </a:lnTo>
                  <a:close/>
                </a:path>
              </a:pathLst>
            </a:custGeom>
            <a:blipFill>
              <a:blip r:embed="rId5"/>
              <a:stretch>
                <a:fillRect l="-4527" t="0" r="-4527" b="0"/>
              </a:stretch>
            </a:blipFill>
          </p:spPr>
        </p:sp>
      </p:grpSp>
      <p:sp>
        <p:nvSpPr>
          <p:cNvPr name="TextBox 13" id="13"/>
          <p:cNvSpPr txBox="true"/>
          <p:nvPr/>
        </p:nvSpPr>
        <p:spPr>
          <a:xfrm rot="0">
            <a:off x="1028700" y="688601"/>
            <a:ext cx="15310297" cy="15481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320"/>
              </a:lnSpc>
            </a:pPr>
            <a:r>
              <a:rPr lang="en-US" b="true" sz="8800" spc="633">
                <a:solidFill>
                  <a:srgbClr val="D39331"/>
                </a:solidFill>
                <a:latin typeface="Helios Condensed Bold"/>
                <a:ea typeface="Helios Condensed Bold"/>
                <a:cs typeface="Helios Condensed Bold"/>
                <a:sym typeface="Helios Condensed Bold"/>
              </a:rPr>
              <a:t>VISITA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974571" y="3130470"/>
            <a:ext cx="2552042" cy="6813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571"/>
              </a:lnSpc>
              <a:spcBef>
                <a:spcPct val="0"/>
              </a:spcBef>
            </a:pPr>
            <a:r>
              <a:rPr lang="en-US" b="true" sz="2426" spc="174">
                <a:solidFill>
                  <a:srgbClr val="FFFFFF"/>
                </a:solidFill>
                <a:latin typeface="Helios Condensed Bold"/>
                <a:ea typeface="Helios Condensed Bold"/>
                <a:cs typeface="Helios Condensed Bold"/>
                <a:sym typeface="Helios Condensed Bold"/>
              </a:rPr>
              <a:t>INTERNI DELLA VILLA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5952984" y="3130470"/>
            <a:ext cx="2552042" cy="6813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571"/>
              </a:lnSpc>
              <a:spcBef>
                <a:spcPct val="0"/>
              </a:spcBef>
            </a:pPr>
            <a:r>
              <a:rPr lang="en-US" b="true" sz="2426" spc="174">
                <a:solidFill>
                  <a:srgbClr val="FFFFFF"/>
                </a:solidFill>
                <a:latin typeface="Helios Condensed Bold"/>
                <a:ea typeface="Helios Condensed Bold"/>
                <a:cs typeface="Helios Condensed Bold"/>
                <a:sym typeface="Helios Condensed Bold"/>
              </a:rPr>
              <a:t>PARCO E GIARDINO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139291" y="3205996"/>
            <a:ext cx="2552042" cy="10146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571"/>
              </a:lnSpc>
              <a:spcBef>
                <a:spcPct val="0"/>
              </a:spcBef>
            </a:pPr>
            <a:r>
              <a:rPr lang="en-US" b="true" sz="2426" spc="174">
                <a:solidFill>
                  <a:srgbClr val="FFFFFF"/>
                </a:solidFill>
                <a:latin typeface="Helios Condensed Bold"/>
                <a:ea typeface="Helios Condensed Bold"/>
                <a:cs typeface="Helios Condensed Bold"/>
                <a:sym typeface="Helios Condensed Bold"/>
              </a:rPr>
              <a:t>CANTINA E STANZE DEGUSTAZIONE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3949610" y="3130470"/>
            <a:ext cx="2552042" cy="10146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571"/>
              </a:lnSpc>
              <a:spcBef>
                <a:spcPct val="0"/>
              </a:spcBef>
            </a:pPr>
            <a:r>
              <a:rPr lang="en-US" b="true" sz="2426" spc="174">
                <a:solidFill>
                  <a:srgbClr val="FFFFFF"/>
                </a:solidFill>
                <a:latin typeface="Helios Condensed Bold"/>
                <a:ea typeface="Helios Condensed Bold"/>
                <a:cs typeface="Helios Condensed Bold"/>
                <a:sym typeface="Helios Condensed Bold"/>
              </a:rPr>
              <a:t>CHIESETTA (TREKKING 10 MINUTI)</a:t>
            </a:r>
          </a:p>
        </p:txBody>
      </p:sp>
      <p:grpSp>
        <p:nvGrpSpPr>
          <p:cNvPr name="Group 18" id="18"/>
          <p:cNvGrpSpPr/>
          <p:nvPr/>
        </p:nvGrpSpPr>
        <p:grpSpPr>
          <a:xfrm rot="0">
            <a:off x="15605054" y="9258300"/>
            <a:ext cx="2124890" cy="498141"/>
            <a:chOff x="0" y="0"/>
            <a:chExt cx="791475" cy="185547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791475" cy="185547"/>
            </a:xfrm>
            <a:custGeom>
              <a:avLst/>
              <a:gdLst/>
              <a:ahLst/>
              <a:cxnLst/>
              <a:rect r="r" b="b" t="t" l="l"/>
              <a:pathLst>
                <a:path h="185547" w="791475">
                  <a:moveTo>
                    <a:pt x="791475" y="0"/>
                  </a:moveTo>
                  <a:lnTo>
                    <a:pt x="0" y="0"/>
                  </a:lnTo>
                  <a:lnTo>
                    <a:pt x="101600" y="92773"/>
                  </a:lnTo>
                  <a:lnTo>
                    <a:pt x="0" y="185547"/>
                  </a:lnTo>
                  <a:lnTo>
                    <a:pt x="791475" y="185547"/>
                  </a:lnTo>
                  <a:lnTo>
                    <a:pt x="689875" y="92773"/>
                  </a:lnTo>
                  <a:lnTo>
                    <a:pt x="791475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E8A239">
                    <a:alpha val="100000"/>
                  </a:srgbClr>
                </a:gs>
                <a:gs pos="100000">
                  <a:srgbClr val="9F6E25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20" id="20"/>
            <p:cNvSpPr txBox="true"/>
            <p:nvPr/>
          </p:nvSpPr>
          <p:spPr>
            <a:xfrm>
              <a:off x="88900" y="-28575"/>
              <a:ext cx="613675" cy="2141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7"/>
                </a:lnSpc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-5296490" y="9258300"/>
            <a:ext cx="27121281" cy="4440656"/>
            <a:chOff x="0" y="0"/>
            <a:chExt cx="38960990" cy="637921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38960989" cy="6379210"/>
            </a:xfrm>
            <a:custGeom>
              <a:avLst/>
              <a:gdLst/>
              <a:ahLst/>
              <a:cxnLst/>
              <a:rect r="r" b="b" t="t" l="l"/>
              <a:pathLst>
                <a:path h="6379210" w="38960989">
                  <a:moveTo>
                    <a:pt x="32248025" y="0"/>
                  </a:moveTo>
                  <a:lnTo>
                    <a:pt x="8551189" y="0"/>
                  </a:lnTo>
                  <a:lnTo>
                    <a:pt x="6773999" y="7620"/>
                  </a:lnTo>
                  <a:lnTo>
                    <a:pt x="0" y="6379210"/>
                  </a:lnTo>
                  <a:lnTo>
                    <a:pt x="32315079" y="6379210"/>
                  </a:lnTo>
                  <a:lnTo>
                    <a:pt x="38960989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3" id="23"/>
          <p:cNvGrpSpPr/>
          <p:nvPr/>
        </p:nvGrpSpPr>
        <p:grpSpPr>
          <a:xfrm rot="0">
            <a:off x="1030770" y="8885059"/>
            <a:ext cx="1000513" cy="928150"/>
            <a:chOff x="0" y="0"/>
            <a:chExt cx="1334018" cy="1237534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416881" y="522167"/>
              <a:ext cx="917137" cy="715367"/>
            </a:xfrm>
            <a:custGeom>
              <a:avLst/>
              <a:gdLst/>
              <a:ahLst/>
              <a:cxnLst/>
              <a:rect r="r" b="b" t="t" l="l"/>
              <a:pathLst>
                <a:path h="715367" w="917137">
                  <a:moveTo>
                    <a:pt x="0" y="0"/>
                  </a:moveTo>
                  <a:lnTo>
                    <a:pt x="917137" y="0"/>
                  </a:lnTo>
                  <a:lnTo>
                    <a:pt x="917137" y="715367"/>
                  </a:lnTo>
                  <a:lnTo>
                    <a:pt x="0" y="7153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Freeform 25" id="25"/>
            <p:cNvSpPr/>
            <p:nvPr/>
          </p:nvSpPr>
          <p:spPr>
            <a:xfrm flipH="true" flipV="false" rot="-5400000">
              <a:off x="0" y="0"/>
              <a:ext cx="1044334" cy="1044334"/>
            </a:xfrm>
            <a:custGeom>
              <a:avLst/>
              <a:gdLst/>
              <a:ahLst/>
              <a:cxnLst/>
              <a:rect r="r" b="b" t="t" l="l"/>
              <a:pathLst>
                <a:path h="1044334" w="1044334">
                  <a:moveTo>
                    <a:pt x="1044334" y="0"/>
                  </a:moveTo>
                  <a:lnTo>
                    <a:pt x="0" y="0"/>
                  </a:lnTo>
                  <a:lnTo>
                    <a:pt x="0" y="1044334"/>
                  </a:lnTo>
                  <a:lnTo>
                    <a:pt x="1044334" y="1044334"/>
                  </a:lnTo>
                  <a:lnTo>
                    <a:pt x="1044334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6" id="26"/>
          <p:cNvGrpSpPr/>
          <p:nvPr/>
        </p:nvGrpSpPr>
        <p:grpSpPr>
          <a:xfrm rot="0">
            <a:off x="15946902" y="8885059"/>
            <a:ext cx="1312398" cy="928150"/>
            <a:chOff x="0" y="0"/>
            <a:chExt cx="1749863" cy="1237534"/>
          </a:xfrm>
        </p:grpSpPr>
        <p:sp>
          <p:nvSpPr>
            <p:cNvPr name="Freeform 27" id="27"/>
            <p:cNvSpPr/>
            <p:nvPr/>
          </p:nvSpPr>
          <p:spPr>
            <a:xfrm flipH="true" flipV="false" rot="0">
              <a:off x="705529" y="0"/>
              <a:ext cx="1044334" cy="1044334"/>
            </a:xfrm>
            <a:custGeom>
              <a:avLst/>
              <a:gdLst/>
              <a:ahLst/>
              <a:cxnLst/>
              <a:rect r="r" b="b" t="t" l="l"/>
              <a:pathLst>
                <a:path h="1044334" w="1044334">
                  <a:moveTo>
                    <a:pt x="1044334" y="0"/>
                  </a:moveTo>
                  <a:lnTo>
                    <a:pt x="0" y="0"/>
                  </a:lnTo>
                  <a:lnTo>
                    <a:pt x="0" y="1044334"/>
                  </a:lnTo>
                  <a:lnTo>
                    <a:pt x="1044334" y="1044334"/>
                  </a:lnTo>
                  <a:lnTo>
                    <a:pt x="1044334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8" id="28"/>
            <p:cNvSpPr/>
            <p:nvPr/>
          </p:nvSpPr>
          <p:spPr>
            <a:xfrm flipH="false" flipV="false" rot="0">
              <a:off x="0" y="447446"/>
              <a:ext cx="1341976" cy="790088"/>
            </a:xfrm>
            <a:custGeom>
              <a:avLst/>
              <a:gdLst/>
              <a:ahLst/>
              <a:cxnLst/>
              <a:rect r="r" b="b" t="t" l="l"/>
              <a:pathLst>
                <a:path h="790088" w="1341976">
                  <a:moveTo>
                    <a:pt x="0" y="0"/>
                  </a:moveTo>
                  <a:lnTo>
                    <a:pt x="1341976" y="0"/>
                  </a:lnTo>
                  <a:lnTo>
                    <a:pt x="1341976" y="790088"/>
                  </a:lnTo>
                  <a:lnTo>
                    <a:pt x="0" y="7900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752595" y="3909686"/>
            <a:ext cx="8714673" cy="11385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60"/>
              </a:lnSpc>
            </a:pPr>
            <a:r>
              <a:rPr lang="en-US" b="true" sz="8604" spc="619">
                <a:solidFill>
                  <a:srgbClr val="D39331"/>
                </a:solidFill>
                <a:latin typeface="Helios Condensed Bold"/>
                <a:ea typeface="Helios Condensed Bold"/>
                <a:cs typeface="Helios Condensed Bold"/>
                <a:sym typeface="Helios Condensed Bold"/>
              </a:rPr>
              <a:t>GRAZIE A TUTTI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4681683" y="5066198"/>
            <a:ext cx="8856498" cy="4723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3413"/>
              </a:lnSpc>
              <a:spcBef>
                <a:spcPct val="0"/>
              </a:spcBef>
            </a:pPr>
            <a:r>
              <a:rPr lang="en-US" b="true" sz="3631" spc="261">
                <a:solidFill>
                  <a:srgbClr val="FFFFFF"/>
                </a:solidFill>
                <a:latin typeface="Helios Condensed Bold"/>
                <a:ea typeface="Helios Condensed Bold"/>
                <a:cs typeface="Helios Condensed Bold"/>
                <a:sym typeface="Helios Condensed Bold"/>
              </a:rPr>
              <a:t>DAL TEAM 3CIME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8081555" y="5797506"/>
            <a:ext cx="2124890" cy="498141"/>
            <a:chOff x="0" y="0"/>
            <a:chExt cx="791475" cy="18554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91475" cy="185547"/>
            </a:xfrm>
            <a:custGeom>
              <a:avLst/>
              <a:gdLst/>
              <a:ahLst/>
              <a:cxnLst/>
              <a:rect r="r" b="b" t="t" l="l"/>
              <a:pathLst>
                <a:path h="185547" w="791475">
                  <a:moveTo>
                    <a:pt x="791475" y="0"/>
                  </a:moveTo>
                  <a:lnTo>
                    <a:pt x="0" y="0"/>
                  </a:lnTo>
                  <a:lnTo>
                    <a:pt x="101600" y="92773"/>
                  </a:lnTo>
                  <a:lnTo>
                    <a:pt x="0" y="185547"/>
                  </a:lnTo>
                  <a:lnTo>
                    <a:pt x="791475" y="185547"/>
                  </a:lnTo>
                  <a:lnTo>
                    <a:pt x="689875" y="92773"/>
                  </a:lnTo>
                  <a:lnTo>
                    <a:pt x="791475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E8A239">
                    <a:alpha val="100000"/>
                  </a:srgbClr>
                </a:gs>
                <a:gs pos="100000">
                  <a:srgbClr val="9F6E25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6" id="6"/>
            <p:cNvSpPr txBox="true"/>
            <p:nvPr/>
          </p:nvSpPr>
          <p:spPr>
            <a:xfrm>
              <a:off x="88900" y="-28575"/>
              <a:ext cx="613675" cy="2141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7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5605054" y="9258300"/>
            <a:ext cx="2124890" cy="498141"/>
            <a:chOff x="0" y="0"/>
            <a:chExt cx="791475" cy="185547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791475" cy="185547"/>
            </a:xfrm>
            <a:custGeom>
              <a:avLst/>
              <a:gdLst/>
              <a:ahLst/>
              <a:cxnLst/>
              <a:rect r="r" b="b" t="t" l="l"/>
              <a:pathLst>
                <a:path h="185547" w="791475">
                  <a:moveTo>
                    <a:pt x="791475" y="0"/>
                  </a:moveTo>
                  <a:lnTo>
                    <a:pt x="0" y="0"/>
                  </a:lnTo>
                  <a:lnTo>
                    <a:pt x="101600" y="92773"/>
                  </a:lnTo>
                  <a:lnTo>
                    <a:pt x="0" y="185547"/>
                  </a:lnTo>
                  <a:lnTo>
                    <a:pt x="791475" y="185547"/>
                  </a:lnTo>
                  <a:lnTo>
                    <a:pt x="689875" y="92773"/>
                  </a:lnTo>
                  <a:lnTo>
                    <a:pt x="791475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E8A239">
                    <a:alpha val="100000"/>
                  </a:srgbClr>
                </a:gs>
                <a:gs pos="100000">
                  <a:srgbClr val="9F6E25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9" id="9"/>
            <p:cNvSpPr txBox="true"/>
            <p:nvPr/>
          </p:nvSpPr>
          <p:spPr>
            <a:xfrm>
              <a:off x="88900" y="-28575"/>
              <a:ext cx="613675" cy="2141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7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-5296490" y="9258300"/>
            <a:ext cx="27121281" cy="4440656"/>
            <a:chOff x="0" y="0"/>
            <a:chExt cx="38960990" cy="637921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8960989" cy="6379210"/>
            </a:xfrm>
            <a:custGeom>
              <a:avLst/>
              <a:gdLst/>
              <a:ahLst/>
              <a:cxnLst/>
              <a:rect r="r" b="b" t="t" l="l"/>
              <a:pathLst>
                <a:path h="6379210" w="38960989">
                  <a:moveTo>
                    <a:pt x="32248025" y="0"/>
                  </a:moveTo>
                  <a:lnTo>
                    <a:pt x="8551189" y="0"/>
                  </a:lnTo>
                  <a:lnTo>
                    <a:pt x="6773999" y="7620"/>
                  </a:lnTo>
                  <a:lnTo>
                    <a:pt x="0" y="6379210"/>
                  </a:lnTo>
                  <a:lnTo>
                    <a:pt x="32315079" y="6379210"/>
                  </a:lnTo>
                  <a:lnTo>
                    <a:pt x="38960989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030770" y="8885059"/>
            <a:ext cx="1000513" cy="928150"/>
            <a:chOff x="0" y="0"/>
            <a:chExt cx="1334018" cy="1237534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416881" y="522167"/>
              <a:ext cx="917137" cy="715367"/>
            </a:xfrm>
            <a:custGeom>
              <a:avLst/>
              <a:gdLst/>
              <a:ahLst/>
              <a:cxnLst/>
              <a:rect r="r" b="b" t="t" l="l"/>
              <a:pathLst>
                <a:path h="715367" w="917137">
                  <a:moveTo>
                    <a:pt x="0" y="0"/>
                  </a:moveTo>
                  <a:lnTo>
                    <a:pt x="917137" y="0"/>
                  </a:lnTo>
                  <a:lnTo>
                    <a:pt x="917137" y="715367"/>
                  </a:lnTo>
                  <a:lnTo>
                    <a:pt x="0" y="7153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true" flipV="false" rot="-5400000">
              <a:off x="0" y="0"/>
              <a:ext cx="1044334" cy="1044334"/>
            </a:xfrm>
            <a:custGeom>
              <a:avLst/>
              <a:gdLst/>
              <a:ahLst/>
              <a:cxnLst/>
              <a:rect r="r" b="b" t="t" l="l"/>
              <a:pathLst>
                <a:path h="1044334" w="1044334">
                  <a:moveTo>
                    <a:pt x="1044334" y="0"/>
                  </a:moveTo>
                  <a:lnTo>
                    <a:pt x="0" y="0"/>
                  </a:lnTo>
                  <a:lnTo>
                    <a:pt x="0" y="1044334"/>
                  </a:lnTo>
                  <a:lnTo>
                    <a:pt x="1044334" y="1044334"/>
                  </a:lnTo>
                  <a:lnTo>
                    <a:pt x="1044334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15946902" y="8885059"/>
            <a:ext cx="1312398" cy="928150"/>
            <a:chOff x="0" y="0"/>
            <a:chExt cx="1749863" cy="1237534"/>
          </a:xfrm>
        </p:grpSpPr>
        <p:sp>
          <p:nvSpPr>
            <p:cNvPr name="Freeform 16" id="16"/>
            <p:cNvSpPr/>
            <p:nvPr/>
          </p:nvSpPr>
          <p:spPr>
            <a:xfrm flipH="true" flipV="false" rot="0">
              <a:off x="705529" y="0"/>
              <a:ext cx="1044334" cy="1044334"/>
            </a:xfrm>
            <a:custGeom>
              <a:avLst/>
              <a:gdLst/>
              <a:ahLst/>
              <a:cxnLst/>
              <a:rect r="r" b="b" t="t" l="l"/>
              <a:pathLst>
                <a:path h="1044334" w="1044334">
                  <a:moveTo>
                    <a:pt x="1044334" y="0"/>
                  </a:moveTo>
                  <a:lnTo>
                    <a:pt x="0" y="0"/>
                  </a:lnTo>
                  <a:lnTo>
                    <a:pt x="0" y="1044334"/>
                  </a:lnTo>
                  <a:lnTo>
                    <a:pt x="1044334" y="1044334"/>
                  </a:lnTo>
                  <a:lnTo>
                    <a:pt x="1044334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0" y="447446"/>
              <a:ext cx="1341976" cy="790088"/>
            </a:xfrm>
            <a:custGeom>
              <a:avLst/>
              <a:gdLst/>
              <a:ahLst/>
              <a:cxnLst/>
              <a:rect r="r" b="b" t="t" l="l"/>
              <a:pathLst>
                <a:path h="790088" w="1341976">
                  <a:moveTo>
                    <a:pt x="0" y="0"/>
                  </a:moveTo>
                  <a:lnTo>
                    <a:pt x="1341976" y="0"/>
                  </a:lnTo>
                  <a:lnTo>
                    <a:pt x="1341976" y="790088"/>
                  </a:lnTo>
                  <a:lnTo>
                    <a:pt x="0" y="7900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DAGml9EEy30</dc:identifier>
  <dcterms:modified xsi:type="dcterms:W3CDTF">2011-08-01T06:04:30Z</dcterms:modified>
  <cp:revision>1</cp:revision>
  <dc:title>13 Maggio 2025 - Intro</dc:title>
</cp:coreProperties>
</file>