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6" r:id="rId1"/>
  </p:sldMasterIdLst>
  <p:notesMasterIdLst>
    <p:notesMasterId r:id="rId23"/>
  </p:notesMasterIdLst>
  <p:sldIdLst>
    <p:sldId id="2147481984" r:id="rId2"/>
    <p:sldId id="2147483079" r:id="rId3"/>
    <p:sldId id="2147483374" r:id="rId4"/>
    <p:sldId id="2147483371" r:id="rId5"/>
    <p:sldId id="2147483376" r:id="rId6"/>
    <p:sldId id="2147483453" r:id="rId7"/>
    <p:sldId id="2147479897" r:id="rId8"/>
    <p:sldId id="2147483398" r:id="rId9"/>
    <p:sldId id="2147483394" r:id="rId10"/>
    <p:sldId id="2147483396" r:id="rId11"/>
    <p:sldId id="2147483397" r:id="rId12"/>
    <p:sldId id="2147483455" r:id="rId13"/>
    <p:sldId id="2076137918" r:id="rId14"/>
    <p:sldId id="2147483399" r:id="rId15"/>
    <p:sldId id="2147483452" r:id="rId16"/>
    <p:sldId id="2147483401" r:id="rId17"/>
    <p:sldId id="4827" r:id="rId18"/>
    <p:sldId id="2147483402" r:id="rId19"/>
    <p:sldId id="2147483454" r:id="rId20"/>
    <p:sldId id="2147481994" r:id="rId21"/>
    <p:sldId id="2147481990" r:id="rId2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77228630-D321-46CB-95EF-0BEA169D1ACF}">
          <p14:sldIdLst>
            <p14:sldId id="2147481984"/>
            <p14:sldId id="2147483079"/>
            <p14:sldId id="2147483374"/>
            <p14:sldId id="2147483371"/>
            <p14:sldId id="2147483376"/>
            <p14:sldId id="2147483453"/>
            <p14:sldId id="2147479897"/>
          </p14:sldIdLst>
        </p14:section>
        <p14:section name="Prevention" id="{A80260ED-D855-45A3-9400-362B56E1EBE6}">
          <p14:sldIdLst>
            <p14:sldId id="2147483398"/>
            <p14:sldId id="2147483394"/>
            <p14:sldId id="2147483396"/>
            <p14:sldId id="2147483397"/>
            <p14:sldId id="2147483455"/>
            <p14:sldId id="2076137918"/>
          </p14:sldIdLst>
        </p14:section>
        <p14:section name="Reaction" id="{DF619B77-F7AA-494B-9DEA-DB35EE81CFA8}">
          <p14:sldIdLst>
            <p14:sldId id="2147483399"/>
            <p14:sldId id="2147483452"/>
            <p14:sldId id="2147483401"/>
            <p14:sldId id="4827"/>
            <p14:sldId id="2147483402"/>
            <p14:sldId id="2147483454"/>
            <p14:sldId id="2147481994"/>
            <p14:sldId id="21474819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A2A6"/>
    <a:srgbClr val="FFAE61"/>
    <a:srgbClr val="159794"/>
    <a:srgbClr val="FEA508"/>
    <a:srgbClr val="00556C"/>
    <a:srgbClr val="F94E15"/>
    <a:srgbClr val="00A4DE"/>
    <a:srgbClr val="FFAA19"/>
    <a:srgbClr val="E4E4E4"/>
    <a:srgbClr val="FA5F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5A100D-5ED1-4187-AC9E-72E650CAA228}" v="55" dt="2025-05-05T15:09:56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376" autoAdjust="0"/>
  </p:normalViewPr>
  <p:slideViewPr>
    <p:cSldViewPr snapToGrid="0">
      <p:cViewPr varScale="1">
        <p:scale>
          <a:sx n="107" d="100"/>
          <a:sy n="107" d="100"/>
        </p:scale>
        <p:origin x="13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0DCFF14-3E61-4AF8-8ABB-B3F4853F0D0E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AACD1AF-F028-491C-9F38-9207903AE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35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450"/>
              </a:spcBef>
              <a:spcAft>
                <a:spcPts val="750"/>
              </a:spcAft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ACD1AF-F028-491C-9F38-9207903AE8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00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5767B-FF2D-BE9C-8D28-C1FFF7A74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62B7DC-563C-BA15-39A8-73241AF96F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83C9B9-1641-1310-EE27-44ACBEF06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FEC7A-803A-9F60-BE3F-29B1158F2C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91FF6-0B90-4704-8AE8-13FB2846BC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47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45961-F17F-41EE-90C9-DB912D135F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056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8E116-149E-BA46-9234-5F0CEB9A6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315247-C792-7136-4358-65234CDAF3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5A2F49-019B-B184-CFC1-4588E3917B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A4AD6-37D6-7785-E369-0DEC925199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45961-F17F-41EE-90C9-DB912D135F0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77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45961-F17F-41EE-90C9-DB912D135F0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79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E5F8C-A780-AACC-8F32-D31CBB01E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D30F37-9383-2189-25F0-C894533561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B494FB-3643-3B2E-7B91-D736139659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E0580-B65A-3A17-4295-894F62508F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45961-F17F-41EE-90C9-DB912D135F0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22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E60B6-46B5-9B53-0F73-2F668295D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8430F3-185F-B1C2-BAA0-3326F33338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" y="357188"/>
            <a:ext cx="5846763" cy="32893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E3BD54-0838-AFF9-2263-E6E0055DF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176675" eaLnBrk="0" fontAlgn="base" hangingPunct="0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7A25C-9288-9644-9907-E4AE551FA1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45961-F17F-41EE-90C9-DB912D135F0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509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988CC-D26A-32A1-88A0-BEF5E8CDC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329391-BC13-DCB3-CAB5-0B6EE30B64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2715A1-F90B-F572-895A-6AA79CE420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450"/>
              </a:spcBef>
              <a:spcAft>
                <a:spcPts val="750"/>
              </a:spcAft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905CE-F21A-90C0-3906-2771BD82C4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ACD1AF-F028-491C-9F38-9207903AE8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59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3E990-C46C-E98A-9A25-3CCBACA4A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D5BF1F-CE93-8A06-A4BB-C8F321C6A9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A4F76A-5E03-18F7-507A-28BF52CCCE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450"/>
              </a:spcBef>
              <a:spcAft>
                <a:spcPts val="750"/>
              </a:spcAft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6E3F1-62DA-7A81-1260-3A3C45E68F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ACD1AF-F028-491C-9F38-9207903AE8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95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2C116-7B2D-F967-95AE-06ACF1258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7A557E-F48B-ACBB-CB60-1C9C121341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5383D2-E531-53E1-1026-5296E141FB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450"/>
              </a:spcBef>
              <a:spcAft>
                <a:spcPts val="750"/>
              </a:spcAft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4854F-88AA-CF40-52CF-AF75E5E5A9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ACD1AF-F028-491C-9F38-9207903AE8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64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357188"/>
            <a:ext cx="5846763" cy="3289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600"/>
              </a:spcAft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45961-F17F-41EE-90C9-DB912D135F0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39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C1867-DE23-E504-3A5E-61066DF87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20E6B0-5BB7-57BB-3A51-8D7185946B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848174-256D-43A5-2486-3B7F0B883E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450"/>
              </a:spcBef>
              <a:spcAft>
                <a:spcPts val="750"/>
              </a:spcAft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95ECD-92FB-F6FC-F842-0D43FC70FA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ACD1AF-F028-491C-9F38-9207903AE8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68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01664-8C8B-4238-9993-ACD3B044E46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764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347663"/>
            <a:ext cx="5694362" cy="3203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91FF6-0B90-4704-8AE8-13FB2846BC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0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up to the side&#10;&#10;Description automatically generated">
            <a:extLst>
              <a:ext uri="{FF2B5EF4-FFF2-40B4-BE49-F238E27FC236}">
                <a16:creationId xmlns:a16="http://schemas.microsoft.com/office/drawing/2014/main" id="{48AFDA75-A115-19ED-5CF4-1CE84BF3D7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" y="-12570"/>
            <a:ext cx="12228576" cy="6880612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8124AEC8-9AB3-80FF-6E5C-3369319C81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9970" y="4674615"/>
            <a:ext cx="5863244" cy="57451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733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6F76CBB6-9441-C0D8-E652-F26C54093E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259971" y="5407025"/>
            <a:ext cx="5863245" cy="2257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lang="en-US" sz="1467" b="1" dirty="0">
                <a:solidFill>
                  <a:schemeClr val="bg1"/>
                </a:solidFill>
                <a:latin typeface="+mn-lt"/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822FD4E-F7DB-7415-59DA-A0DCCC1345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3338" y="403984"/>
            <a:ext cx="1839496" cy="52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6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95A46247-321C-44B0-15E6-B17C166BBC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3D07EAB-3AE3-16E1-C429-3648FC51FC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887388" y="154212"/>
            <a:ext cx="1185243" cy="293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 anchorCtr="1">
            <a:spAutoFit/>
          </a:bodyPr>
          <a:lstStyle>
            <a:lvl1pPr marL="0" indent="0">
              <a:lnSpc>
                <a:spcPct val="100000"/>
              </a:lnSpc>
              <a:buNone/>
              <a:defRPr lang="en-US" sz="18400" b="1" smtClean="0">
                <a:solidFill>
                  <a:schemeClr val="accent3">
                    <a:alpha val="88000"/>
                  </a:schemeClr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>
              <a:defRPr lang="en-US" sz="1000" smtClean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defRPr>
            </a:lvl2pPr>
            <a:lvl3pPr>
              <a:defRPr lang="en-US" sz="1000" smtClean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defRPr>
            </a:lvl3pPr>
            <a:lvl4pPr>
              <a:defRPr lang="en-US" sz="1000" smtClean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defRPr>
            </a:lvl4pPr>
            <a:lvl5pPr>
              <a:defRPr lang="en-US" sz="1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defRPr>
            </a:lvl5pPr>
          </a:lstStyle>
          <a:p>
            <a:pPr lvl="0" eaLnBrk="1"/>
            <a:r>
              <a:rPr lang="en-US"/>
              <a:t>3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D1F3B0-C39C-1302-D28D-96F6C2DB39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514759" y="2542604"/>
            <a:ext cx="7627379" cy="177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1">
              <a:lnSpc>
                <a:spcPct val="80000"/>
              </a:lnSpc>
              <a:defRPr lang="en-US" sz="7200" b="0">
                <a:solidFill>
                  <a:schemeClr val="bg1"/>
                </a:solidFill>
                <a:latin typeface="+mj-lt"/>
                <a:sym typeface="Poppins" charset="0"/>
              </a:defRPr>
            </a:lvl1pPr>
          </a:lstStyle>
          <a:p>
            <a:pPr lvl="0" eaLnBrk="1"/>
            <a:r>
              <a:rPr lang="en-US"/>
              <a:t>Click to add</a:t>
            </a:r>
            <a:br>
              <a:rPr lang="en-US"/>
            </a:br>
            <a:r>
              <a:rPr lang="en-US"/>
              <a:t>section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6B4F98-E706-B52E-ADDD-15B208C907A1}"/>
              </a:ext>
            </a:extLst>
          </p:cNvPr>
          <p:cNvSpPr/>
          <p:nvPr userDrawn="1"/>
        </p:nvSpPr>
        <p:spPr>
          <a:xfrm>
            <a:off x="7584142" y="6299735"/>
            <a:ext cx="39648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Manage, transform and secure your enterprise.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335363-DC0D-1571-F7C4-CDF0275E10F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770467" y="6176695"/>
            <a:ext cx="1419087" cy="4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ful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5C4C632-66E8-9C48-9DBC-B6E35E8F0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249" y="1825626"/>
            <a:ext cx="10910896" cy="101155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>
              <a:defRPr sz="2133" b="0"/>
            </a:lvl1pPr>
            <a:lvl3pPr marL="994808" indent="-228594">
              <a:buFont typeface="Wingdings" pitchFamily="2" charset="2"/>
              <a:buChar char="§"/>
              <a:defRPr sz="1333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249" y="670647"/>
            <a:ext cx="10910896" cy="650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4E22B0-8496-BE87-60BF-F24EB12224BE}"/>
              </a:ext>
            </a:extLst>
          </p:cNvPr>
          <p:cNvSpPr/>
          <p:nvPr userDrawn="1"/>
        </p:nvSpPr>
        <p:spPr>
          <a:xfrm>
            <a:off x="7620000" y="6299735"/>
            <a:ext cx="39289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F94E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Manage, transform and secure your enterprise.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CDE092-EF57-AF71-D7D7-7F8A23ADD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50" y="6176695"/>
            <a:ext cx="1419087" cy="4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7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7642BD1-AE9C-AB4D-9CC1-3AFA8F79F7C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249" y="1825625"/>
            <a:ext cx="10910896" cy="3877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FontTx/>
              <a:buNone/>
              <a:defRPr sz="213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C5FCD3B-5222-8449-9FAD-515F7C35F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249" y="2222357"/>
            <a:ext cx="10910896" cy="9807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>
              <a:defRPr b="0"/>
            </a:lvl1pPr>
            <a:lvl3pPr marL="994808" indent="-228594">
              <a:buFont typeface="Wingdings" pitchFamily="2" charset="2"/>
              <a:buChar char="§"/>
              <a:defRPr sz="1333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2B1F31-7A02-BE7C-FE0A-23BD75C88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49" y="670647"/>
            <a:ext cx="10910896" cy="650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99A3F7-C114-D43E-38AD-4B471DDD5C58}"/>
              </a:ext>
            </a:extLst>
          </p:cNvPr>
          <p:cNvSpPr/>
          <p:nvPr userDrawn="1"/>
        </p:nvSpPr>
        <p:spPr>
          <a:xfrm>
            <a:off x="7646894" y="6299735"/>
            <a:ext cx="39020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F94E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Manage, transform and secure your enterprise.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54AC66-245E-9C05-76D5-7E2930B3B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50" y="6176695"/>
            <a:ext cx="1419087" cy="4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7642BD1-AE9C-AB4D-9CC1-3AFA8F79F7C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249" y="1825625"/>
            <a:ext cx="4878043" cy="3877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FontTx/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3F8DA06-2B35-C641-9ADC-FC1505DBBD1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55249" y="2198035"/>
            <a:ext cx="4878043" cy="96539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FontTx/>
              <a:buNone/>
              <a:defRPr sz="1867" b="0"/>
            </a:lvl1pPr>
            <a:lvl2pPr marL="613818" indent="-311143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>
              <a:defRPr/>
            </a:lvl3pPr>
          </a:lstStyle>
          <a:p>
            <a:pPr lvl="0"/>
            <a:r>
              <a:rPr lang="en-US"/>
              <a:t>Paragraph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C5F9DA2-DF6A-264A-BE46-6F2E585744D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6001" y="1825625"/>
            <a:ext cx="4878041" cy="3877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FontTx/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673857-233E-974F-BBB1-68D210EA9DD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1" y="2198035"/>
            <a:ext cx="4878041" cy="96539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 sz="1867" b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Paragraph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0FBE69B-E9E0-41FF-F703-9C81DF92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49" y="670647"/>
            <a:ext cx="10910896" cy="650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0D8443-7B82-18A6-CD59-9F80CCB45D3E}"/>
              </a:ext>
            </a:extLst>
          </p:cNvPr>
          <p:cNvSpPr/>
          <p:nvPr userDrawn="1"/>
        </p:nvSpPr>
        <p:spPr>
          <a:xfrm>
            <a:off x="7637930" y="6299735"/>
            <a:ext cx="39110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F94E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Manage, transform and secure your enterprise.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3E29D3-6A4F-EA65-2C3C-D061520DC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50" y="6176695"/>
            <a:ext cx="1419087" cy="4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2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9E908C4-09E5-C44D-A006-4D070DBCA44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757" y="2028826"/>
            <a:ext cx="3583803" cy="1771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FontTx/>
              <a:buNone/>
              <a:defRPr sz="2133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C9C029B-A589-9D4D-9615-AF7A1B07A6F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226560" y="2028826"/>
            <a:ext cx="3583803" cy="1771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FontTx/>
              <a:buNone/>
              <a:defRPr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9D314C0-9ED6-E842-ADED-2D44628B05A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810363" y="2028824"/>
            <a:ext cx="3583803" cy="1771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FontTx/>
              <a:buNone/>
              <a:defRPr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5069FA8-0DFF-E52B-CCB6-F07EE606D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49" y="670647"/>
            <a:ext cx="10910896" cy="650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5EECEA-089B-4E63-84F1-6145F314E2A8}"/>
              </a:ext>
            </a:extLst>
          </p:cNvPr>
          <p:cNvSpPr/>
          <p:nvPr userDrawn="1"/>
        </p:nvSpPr>
        <p:spPr>
          <a:xfrm>
            <a:off x="7584142" y="6299735"/>
            <a:ext cx="39648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F94E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Manage, transform and secure your enterprise.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9036A-906D-2B0A-3A12-CC045EE32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50" y="6176695"/>
            <a:ext cx="1419087" cy="4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ful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881A07-E3D6-0E47-6230-48457DAE30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572706"/>
            <a:ext cx="3992545" cy="32852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9BBB78-CB91-24C2-FEB0-163D4561522B}"/>
              </a:ext>
            </a:extLst>
          </p:cNvPr>
          <p:cNvSpPr/>
          <p:nvPr userDrawn="1"/>
        </p:nvSpPr>
        <p:spPr>
          <a:xfrm>
            <a:off x="7556406" y="6299735"/>
            <a:ext cx="3992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F94E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Manage, transform and secure your enterprise.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C54F10-C1B5-4D14-5106-C5F7CB33D8C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54282" y="6176695"/>
            <a:ext cx="1419087" cy="400011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BA3ADCC-3C61-8DC6-7DAD-3AA7B9C89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249" y="1825626"/>
            <a:ext cx="10910896" cy="101155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>
              <a:defRPr sz="2133" b="0"/>
            </a:lvl1pPr>
            <a:lvl3pPr marL="994808" indent="-228594">
              <a:buFont typeface="Wingdings" pitchFamily="2" charset="2"/>
              <a:buChar char="§"/>
              <a:defRPr sz="1333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2B995C-CB67-605F-C2EC-7871807E4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49" y="670647"/>
            <a:ext cx="10910896" cy="650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483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13A028-71A4-A639-8600-05FCD065B104}"/>
              </a:ext>
            </a:extLst>
          </p:cNvPr>
          <p:cNvSpPr/>
          <p:nvPr userDrawn="1"/>
        </p:nvSpPr>
        <p:spPr>
          <a:xfrm>
            <a:off x="7646894" y="6299735"/>
            <a:ext cx="39020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F94E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Manage, transform and secure your enterprise.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A16919A-B6EF-513C-DCDC-4422677BD0C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249" y="1825625"/>
            <a:ext cx="10910896" cy="3877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FontTx/>
              <a:buNone/>
              <a:defRPr sz="213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90E4383-BF1E-795A-3F23-4DC64EE60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249" y="2222357"/>
            <a:ext cx="10910896" cy="9807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>
              <a:defRPr b="0"/>
            </a:lvl1pPr>
            <a:lvl3pPr marL="994808" indent="-228594">
              <a:buFont typeface="Wingdings" pitchFamily="2" charset="2"/>
              <a:buChar char="§"/>
              <a:defRPr sz="1333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5BE2D46-31C2-2552-8AFB-F323C42C4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49" y="670647"/>
            <a:ext cx="10910896" cy="650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04ABB7-0E1F-D675-6027-D03FB22D8B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572706"/>
            <a:ext cx="3992545" cy="32852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8D4E5D-2860-79D2-A1B1-CECD28682CA3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54282" y="6176695"/>
            <a:ext cx="1419087" cy="4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6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877DBA-5DC3-24EC-7B96-8797898C9B39}"/>
              </a:ext>
            </a:extLst>
          </p:cNvPr>
          <p:cNvSpPr/>
          <p:nvPr userDrawn="1"/>
        </p:nvSpPr>
        <p:spPr>
          <a:xfrm>
            <a:off x="7556406" y="6299735"/>
            <a:ext cx="3992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F94E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Manage, transform and secure your enterprise.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505CCB4-23FB-8AD3-47DF-806904FEA5B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249" y="1825625"/>
            <a:ext cx="4878043" cy="3877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FontTx/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9AC7165-3F52-F98B-1843-2C4633CA35E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55249" y="2198035"/>
            <a:ext cx="4878043" cy="96539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FontTx/>
              <a:buNone/>
              <a:defRPr sz="1867" b="0"/>
            </a:lvl1pPr>
            <a:lvl2pPr marL="613818" indent="-311143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>
              <a:defRPr/>
            </a:lvl3pPr>
          </a:lstStyle>
          <a:p>
            <a:pPr lvl="0"/>
            <a:r>
              <a:rPr lang="en-US"/>
              <a:t>Paragraph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1DB0951-B970-04E1-C80D-EEC0B1912E7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6001" y="1825625"/>
            <a:ext cx="4878041" cy="3877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FontTx/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4106CDD-3C19-71D1-7B75-12055EF5D52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1" y="2198035"/>
            <a:ext cx="4878041" cy="96539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 sz="1867" b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Paragraph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CFBDFA8-723D-BB92-293D-B31C2ED8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49" y="670647"/>
            <a:ext cx="10910896" cy="650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F46D287-00FB-B3D1-3BB5-4ADB3A25A2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572706"/>
            <a:ext cx="3992545" cy="32852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C017CF-3696-8AB0-788C-F79AB9289B13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54282" y="6176695"/>
            <a:ext cx="1419087" cy="4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6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8CFB61-4262-2646-4B79-C04F659C01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572706"/>
            <a:ext cx="3992545" cy="32852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4A159C-0E11-C4E9-ADBA-C17EB92274A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54282" y="6176695"/>
            <a:ext cx="1419087" cy="4000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10B82D4-9B8C-A094-5406-ACCEFC54DA2D}"/>
              </a:ext>
            </a:extLst>
          </p:cNvPr>
          <p:cNvSpPr/>
          <p:nvPr userDrawn="1"/>
        </p:nvSpPr>
        <p:spPr>
          <a:xfrm>
            <a:off x="7556408" y="6299735"/>
            <a:ext cx="3992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F94E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Manage, transform and secure your enterprise.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6BDF5DA-6397-F777-1A66-943B708E666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757" y="2028826"/>
            <a:ext cx="3583803" cy="1771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FontTx/>
              <a:buNone/>
              <a:defRPr sz="2133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FC1CDC7-E567-2772-C755-E1BDD1FA9A2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226560" y="2028826"/>
            <a:ext cx="3583803" cy="1771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FontTx/>
              <a:buNone/>
              <a:defRPr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EE43D89-4722-5CB4-DCF7-EF8B67808CF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810363" y="2028824"/>
            <a:ext cx="3583803" cy="1771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FontTx/>
              <a:buNone/>
              <a:defRPr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BC7FBF0-556C-B2FD-AC22-86FBE169B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49" y="670647"/>
            <a:ext cx="10910896" cy="650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46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 ful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2F0686-1DE5-27EF-A4C4-830511E0F9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6095999" y="0"/>
            <a:ext cx="6096000" cy="46880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ED2EC5-01BF-CB52-361B-B835354168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017" y="3701669"/>
            <a:ext cx="5379560" cy="3156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9858CB-B80E-A945-AFD2-376C9759DE77}"/>
              </a:ext>
            </a:extLst>
          </p:cNvPr>
          <p:cNvSpPr txBox="1"/>
          <p:nvPr/>
        </p:nvSpPr>
        <p:spPr>
          <a:xfrm>
            <a:off x="2189565" y="6376097"/>
            <a:ext cx="7303939" cy="212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600"/>
              </a:spcBef>
            </a:pPr>
            <a:r>
              <a:rPr lang="en-US" sz="867">
                <a:solidFill>
                  <a:schemeClr val="bg2"/>
                </a:solidFill>
              </a:rPr>
              <a:t>quest.com | confidential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2C2086-5430-543D-660D-82396D9CE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249" y="1825626"/>
            <a:ext cx="10910896" cy="101155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>
              <a:defRPr sz="2133" b="0"/>
            </a:lvl1pPr>
            <a:lvl3pPr marL="994808" indent="-228594">
              <a:buFont typeface="Wingdings" pitchFamily="2" charset="2"/>
              <a:buChar char="§"/>
              <a:defRPr sz="1333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C27F5C1-35AC-49F9-3675-6B778A94F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49" y="670647"/>
            <a:ext cx="10910896" cy="650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D6C1D6-47B0-6B5A-23F5-00BA713227F2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454282" y="6176695"/>
            <a:ext cx="1419087" cy="4000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0684DC-D9CF-BD70-BB36-7B10B5E180FD}"/>
              </a:ext>
            </a:extLst>
          </p:cNvPr>
          <p:cNvSpPr/>
          <p:nvPr userDrawn="1"/>
        </p:nvSpPr>
        <p:spPr>
          <a:xfrm>
            <a:off x="7569126" y="6299735"/>
            <a:ext cx="39798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Manage, transform and secure your enterprise.</a:t>
            </a:r>
          </a:p>
        </p:txBody>
      </p:sp>
    </p:spTree>
    <p:extLst>
      <p:ext uri="{BB962C8B-B14F-4D97-AF65-F5344CB8AC3E}">
        <p14:creationId xmlns:p14="http://schemas.microsoft.com/office/powerpoint/2010/main" val="209920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A06F80-BEBD-53B0-02DA-6C9975C434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765" y="-12569"/>
            <a:ext cx="12228576" cy="688061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D9B138-9B28-C44C-777E-8BF076A15E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9970" y="4674615"/>
            <a:ext cx="5863244" cy="57451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733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9361223B-33C3-8691-1261-1A07CF7A5F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259971" y="5407025"/>
            <a:ext cx="5863245" cy="2257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lang="en-US" sz="1467" b="1" dirty="0">
                <a:solidFill>
                  <a:schemeClr val="bg1"/>
                </a:solidFill>
                <a:latin typeface="+mn-lt"/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add text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A32213E-AC3D-18FE-51D5-5BFD1022D0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3338" y="403984"/>
            <a:ext cx="1839496" cy="52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0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2 ful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A62BB5-1C2A-2BA5-65B2-F0BDE0174B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812440" y="0"/>
            <a:ext cx="5379560" cy="3156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881A07-E3D6-0E47-6230-48457DAE30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572706"/>
            <a:ext cx="3992545" cy="32852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C54F10-C1B5-4D14-5106-C5F7CB33D8C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454282" y="6176695"/>
            <a:ext cx="1419087" cy="400011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BA3ADCC-3C61-8DC6-7DAD-3AA7B9C89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249" y="1825626"/>
            <a:ext cx="10910896" cy="101155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>
              <a:defRPr sz="2133" b="0"/>
            </a:lvl1pPr>
            <a:lvl3pPr marL="994808" indent="-228594">
              <a:buFont typeface="Wingdings" pitchFamily="2" charset="2"/>
              <a:buChar char="§"/>
              <a:defRPr sz="1333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2B995C-CB67-605F-C2EC-7871807E4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49" y="670647"/>
            <a:ext cx="10910896" cy="650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E1A300-12DA-4DC4-8C70-1C57C3E23E65}"/>
              </a:ext>
            </a:extLst>
          </p:cNvPr>
          <p:cNvSpPr/>
          <p:nvPr userDrawn="1"/>
        </p:nvSpPr>
        <p:spPr>
          <a:xfrm>
            <a:off x="7569126" y="6299735"/>
            <a:ext cx="39798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Manage, transform and secure your enterprise.</a:t>
            </a:r>
          </a:p>
        </p:txBody>
      </p:sp>
    </p:spTree>
    <p:extLst>
      <p:ext uri="{BB962C8B-B14F-4D97-AF65-F5344CB8AC3E}">
        <p14:creationId xmlns:p14="http://schemas.microsoft.com/office/powerpoint/2010/main" val="207288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2 ful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881A07-E3D6-0E47-6230-48457DAE30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572706"/>
            <a:ext cx="3992545" cy="32852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C54F10-C1B5-4D14-5106-C5F7CB33D8C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54282" y="6176695"/>
            <a:ext cx="1419087" cy="400011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BA3ADCC-3C61-8DC6-7DAD-3AA7B9C89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249" y="1825626"/>
            <a:ext cx="10910896" cy="101155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>
              <a:defRPr sz="2133" b="0"/>
            </a:lvl1pPr>
            <a:lvl3pPr marL="994808" indent="-228594">
              <a:buFont typeface="Wingdings" pitchFamily="2" charset="2"/>
              <a:buChar char="§"/>
              <a:defRPr sz="1333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2B995C-CB67-605F-C2EC-7871807E4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49" y="670647"/>
            <a:ext cx="10910896" cy="650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E1A300-12DA-4DC4-8C70-1C57C3E23E65}"/>
              </a:ext>
            </a:extLst>
          </p:cNvPr>
          <p:cNvSpPr/>
          <p:nvPr userDrawn="1"/>
        </p:nvSpPr>
        <p:spPr>
          <a:xfrm>
            <a:off x="7569126" y="6299735"/>
            <a:ext cx="39798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FEA5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Manage, transform and secure your enterprise.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AC66E5-7701-57CC-047B-D5EF029D1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500791" y="-321502"/>
            <a:ext cx="3992545" cy="328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16FAF-9A48-4108-8C8B-048FA4C45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2C17FE-66BC-5D31-7C18-BEEFEE6854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812440" y="0"/>
            <a:ext cx="5379560" cy="31563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BDFAB2-BDE6-63DE-72E2-E24E9F2911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54282" y="6176695"/>
            <a:ext cx="1419087" cy="4000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41A6B3-02E0-F019-6EC3-3648EF15A2CB}"/>
              </a:ext>
            </a:extLst>
          </p:cNvPr>
          <p:cNvSpPr/>
          <p:nvPr userDrawn="1"/>
        </p:nvSpPr>
        <p:spPr>
          <a:xfrm>
            <a:off x="7569126" y="6299735"/>
            <a:ext cx="39798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Manage, transform and secure your enterprise.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B03AC5-8A78-C272-9856-85512D042A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92747"/>
            <a:ext cx="3992545" cy="328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8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F9BC697-52BA-1DB0-11AE-77FC0C737B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6095999" y="0"/>
            <a:ext cx="6096000" cy="46880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25E6F7-F9C5-6A2A-C1B3-8A169C1E5F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017" y="3701669"/>
            <a:ext cx="5379560" cy="31563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47A3C6-278C-0C19-FEB3-D8F027752DEA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454282" y="6176695"/>
            <a:ext cx="1419087" cy="4000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F2E910-68C6-9049-8E6B-B86AFDD23E6E}"/>
              </a:ext>
            </a:extLst>
          </p:cNvPr>
          <p:cNvSpPr txBox="1"/>
          <p:nvPr/>
        </p:nvSpPr>
        <p:spPr>
          <a:xfrm>
            <a:off x="2189565" y="6376097"/>
            <a:ext cx="7303939" cy="212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600"/>
              </a:spcBef>
            </a:pPr>
            <a:r>
              <a:rPr lang="en-US" sz="867">
                <a:solidFill>
                  <a:schemeClr val="bg2"/>
                </a:solidFill>
              </a:rPr>
              <a:t>quest.com | confidential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EB437F-C44B-A72A-CDFE-2E6A206194F8}"/>
              </a:ext>
            </a:extLst>
          </p:cNvPr>
          <p:cNvSpPr/>
          <p:nvPr userDrawn="1"/>
        </p:nvSpPr>
        <p:spPr>
          <a:xfrm>
            <a:off x="7569126" y="6299735"/>
            <a:ext cx="39798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Manage, transform and secure your enterprise.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5E9AA10-BDBC-77FE-DC59-8D9CACAD57B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249" y="1825625"/>
            <a:ext cx="10910896" cy="3877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FontTx/>
              <a:buNone/>
              <a:defRPr sz="213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4E990BE-CF23-AD16-7AA2-B993A0FE2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249" y="2222357"/>
            <a:ext cx="10910896" cy="9807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>
              <a:defRPr b="0"/>
            </a:lvl1pPr>
            <a:lvl3pPr marL="994808" indent="-228594">
              <a:buFont typeface="Wingdings" pitchFamily="2" charset="2"/>
              <a:buChar char="§"/>
              <a:defRPr sz="1333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2751EEB-D069-DD39-0462-CFD09D2C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49" y="670647"/>
            <a:ext cx="10910896" cy="650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062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3C48BB-F4DC-1B4B-985F-6F5933EB3F02}"/>
              </a:ext>
            </a:extLst>
          </p:cNvPr>
          <p:cNvSpPr/>
          <p:nvPr userDrawn="1"/>
        </p:nvSpPr>
        <p:spPr>
          <a:xfrm>
            <a:off x="7467600" y="6299735"/>
            <a:ext cx="40813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Manage, transform and secure your enterprise.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E74B466-4FF6-E045-798A-83A994B7E30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249" y="1825625"/>
            <a:ext cx="4878043" cy="3877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FontTx/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F0B9A66-6566-BFF2-487F-B6B2F48C18A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55249" y="2198035"/>
            <a:ext cx="4878043" cy="96539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FontTx/>
              <a:buNone/>
              <a:defRPr sz="1867" b="0"/>
            </a:lvl1pPr>
            <a:lvl2pPr marL="613818" indent="-311143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>
              <a:defRPr/>
            </a:lvl3pPr>
          </a:lstStyle>
          <a:p>
            <a:pPr lvl="0"/>
            <a:r>
              <a:rPr lang="en-US"/>
              <a:t>Paragraph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C23D242-F851-1FF7-D500-2626D9E89D8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6001" y="1825625"/>
            <a:ext cx="4878041" cy="3877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FontTx/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488794C-DD9E-32C0-A9D6-2DF456F54B5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1" y="2198035"/>
            <a:ext cx="4878041" cy="96539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 sz="1867" b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Paragraph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455B5EA-8816-8758-A530-2931A5273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49" y="670647"/>
            <a:ext cx="10910896" cy="650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82B8C24-AF9D-01ED-8B61-0BF03D79CE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6095999" y="0"/>
            <a:ext cx="6096000" cy="468801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1C5C725-BDAC-4CD8-EAF3-9CB0D456D7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017" y="3701669"/>
            <a:ext cx="5379560" cy="315633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DB4AB39-C072-F7DA-554D-D9E6E572C8F2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454282" y="6176695"/>
            <a:ext cx="1419087" cy="4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7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6782697-E507-9A43-BF1F-000E937D56F6}"/>
              </a:ext>
            </a:extLst>
          </p:cNvPr>
          <p:cNvSpPr txBox="1"/>
          <p:nvPr/>
        </p:nvSpPr>
        <p:spPr>
          <a:xfrm>
            <a:off x="2189565" y="6376097"/>
            <a:ext cx="7303939" cy="212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600"/>
              </a:spcBef>
            </a:pPr>
            <a:r>
              <a:rPr lang="en-US" sz="867">
                <a:solidFill>
                  <a:schemeClr val="bg2"/>
                </a:solidFill>
              </a:rPr>
              <a:t>quest.com | confidential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5C5B5-F32A-D02A-3151-15264EB84485}"/>
              </a:ext>
            </a:extLst>
          </p:cNvPr>
          <p:cNvSpPr/>
          <p:nvPr userDrawn="1"/>
        </p:nvSpPr>
        <p:spPr>
          <a:xfrm>
            <a:off x="7569126" y="6299735"/>
            <a:ext cx="39798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Manage, transform and secure your enterprise.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88BA757-4FC5-894E-F5AA-782D42BA506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757" y="2028826"/>
            <a:ext cx="3583803" cy="1771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FontTx/>
              <a:buNone/>
              <a:defRPr sz="2133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2B8406-FEB9-03B7-9105-63C4053E5DB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226560" y="2028826"/>
            <a:ext cx="3583803" cy="1771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FontTx/>
              <a:buNone/>
              <a:defRPr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7CCDA8F-FC49-A701-DF6C-750C84BE93D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810363" y="2028824"/>
            <a:ext cx="3583803" cy="1771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FontTx/>
              <a:buNone/>
              <a:defRPr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7E8C27-04B0-FA99-9640-89FDFBA0F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49" y="670647"/>
            <a:ext cx="10910896" cy="650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B506E2-CC8C-EF13-9DBF-C8A8384DC1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6095999" y="0"/>
            <a:ext cx="6096000" cy="46880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9BC065-A7B8-4F09-3B94-0A413B0B2A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017" y="3701669"/>
            <a:ext cx="5379560" cy="31563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65710B-1440-AE71-C1A6-44A9969C288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454282" y="6176695"/>
            <a:ext cx="1419087" cy="4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 onc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29C788-76D0-A340-8D1D-6AC8A3EBA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084320" cy="36699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228" y="670647"/>
            <a:ext cx="10810917" cy="6504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7642BD1-AE9C-AB4D-9CC1-3AFA8F79F7C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249" y="1825626"/>
            <a:ext cx="4375787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3F8DA06-2B35-C641-9ADC-FC1505DBBD1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55249" y="2198035"/>
            <a:ext cx="4375787" cy="9807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FontTx/>
              <a:buNone/>
              <a:defRPr b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Paragraph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558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up to the side&#10;&#10;Description automatically generated">
            <a:extLst>
              <a:ext uri="{FF2B5EF4-FFF2-40B4-BE49-F238E27FC236}">
                <a16:creationId xmlns:a16="http://schemas.microsoft.com/office/drawing/2014/main" id="{48AFDA75-A115-19ED-5CF4-1CE84BF3D7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" y="-12570"/>
            <a:ext cx="12228576" cy="6880612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8124AEC8-9AB3-80FF-6E5C-3369319C81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9970" y="4674615"/>
            <a:ext cx="5863244" cy="57451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733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6F76CBB6-9441-C0D8-E652-F26C54093E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259971" y="5407025"/>
            <a:ext cx="5863245" cy="2257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lang="en-US" sz="1467" b="1" dirty="0">
                <a:solidFill>
                  <a:schemeClr val="bg1"/>
                </a:solidFill>
                <a:latin typeface="+mn-lt"/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21D938E-8823-40D2-E539-185F54D870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1339" y="411127"/>
            <a:ext cx="1839496" cy="52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3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A06F80-BEBD-53B0-02DA-6C9975C434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765" y="-12569"/>
            <a:ext cx="12228576" cy="688061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D9B138-9B28-C44C-777E-8BF076A15E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9970" y="4674615"/>
            <a:ext cx="5863244" cy="57451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733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9361223B-33C3-8691-1261-1A07CF7A5F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259971" y="5407025"/>
            <a:ext cx="5863245" cy="2257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lang="en-US" sz="1467" b="1" dirty="0">
                <a:solidFill>
                  <a:schemeClr val="bg1"/>
                </a:solidFill>
                <a:latin typeface="+mn-lt"/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add text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295E9F7-E693-D370-FFFC-44BCA3B4E1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1339" y="411127"/>
            <a:ext cx="1839496" cy="52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7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B8C913-7D35-37F3-DF24-EDD4118E84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" y="1"/>
            <a:ext cx="12228576" cy="6880612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14986F7-EFD4-8FED-0546-C52F2FCACC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9970" y="4674615"/>
            <a:ext cx="5863244" cy="57451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733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DCC5E0F6-587C-6F27-B80C-BEEE6A52D7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259971" y="5407025"/>
            <a:ext cx="5863245" cy="2257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lang="en-US" sz="1467" b="1" dirty="0">
                <a:solidFill>
                  <a:schemeClr val="bg1"/>
                </a:solidFill>
                <a:latin typeface="+mn-lt"/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add text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6AB041C-EE2B-DF58-6E1C-D113860836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1339" y="411127"/>
            <a:ext cx="1839496" cy="52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6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B8C913-7D35-37F3-DF24-EDD4118E84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" y="1"/>
            <a:ext cx="12228576" cy="6880612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14986F7-EFD4-8FED-0546-C52F2FCACC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9970" y="4674615"/>
            <a:ext cx="5863244" cy="57451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733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DCC5E0F6-587C-6F27-B80C-BEEE6A52D7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259971" y="5407025"/>
            <a:ext cx="5863245" cy="2257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lang="en-US" sz="1467" b="1" dirty="0">
                <a:solidFill>
                  <a:schemeClr val="bg1"/>
                </a:solidFill>
                <a:latin typeface="+mn-lt"/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add text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348AD03-98DF-A135-DF4C-4377716BAB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3338" y="403984"/>
            <a:ext cx="1839496" cy="52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1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ish, ray&#10;&#10;Description automatically generated">
            <a:extLst>
              <a:ext uri="{FF2B5EF4-FFF2-40B4-BE49-F238E27FC236}">
                <a16:creationId xmlns:a16="http://schemas.microsoft.com/office/drawing/2014/main" id="{F004CF6E-ADAB-4AE0-CEFD-503EB328EE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E62D62-49AC-485B-AA83-A9513898A2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9970" y="4060059"/>
            <a:ext cx="5863244" cy="57451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733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7610BD07-DE2D-AB47-BA9A-311016376C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259971" y="4792469"/>
            <a:ext cx="5863245" cy="2257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lang="en-US" sz="1467" b="1" dirty="0">
                <a:solidFill>
                  <a:schemeClr val="bg1"/>
                </a:solidFill>
                <a:latin typeface="+mn-lt"/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add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231257-9CBB-964E-A84D-F5E60F5D2034}"/>
              </a:ext>
            </a:extLst>
          </p:cNvPr>
          <p:cNvSpPr/>
          <p:nvPr userDrawn="1"/>
        </p:nvSpPr>
        <p:spPr>
          <a:xfrm>
            <a:off x="-97366" y="6576706"/>
            <a:ext cx="2422913" cy="294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2400" err="1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A9F2B24-3F57-E5B5-2E53-6AB501586B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110" y="653366"/>
            <a:ext cx="1839496" cy="52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9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D28162E-9621-99FA-666A-3F720E22BF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215963" cy="68714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231257-9CBB-964E-A84D-F5E60F5D2034}"/>
              </a:ext>
            </a:extLst>
          </p:cNvPr>
          <p:cNvSpPr/>
          <p:nvPr userDrawn="1"/>
        </p:nvSpPr>
        <p:spPr>
          <a:xfrm>
            <a:off x="-97366" y="6576706"/>
            <a:ext cx="2422913" cy="294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2400" err="1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8424BB6-36D2-F849-DE56-08992BDDE5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9970" y="4060059"/>
            <a:ext cx="5863244" cy="57451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733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F2372AD7-A67A-E5D7-20F8-48F61EDF9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259971" y="4792469"/>
            <a:ext cx="5863245" cy="2257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lang="en-US" sz="1467" b="1" dirty="0">
                <a:solidFill>
                  <a:schemeClr val="bg1"/>
                </a:solidFill>
                <a:latin typeface="+mn-lt"/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78A691-7DDF-3F23-977E-AD7514B212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110" y="653366"/>
            <a:ext cx="1839496" cy="52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3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EB89350F-5294-2BD2-D8B1-63E737755B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942951-81F8-2293-4F56-1071C55DED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9970" y="4060059"/>
            <a:ext cx="5863244" cy="57451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733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2BC6E33E-965A-C390-C152-77CACB711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259971" y="4792469"/>
            <a:ext cx="5863245" cy="2257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lang="en-US" sz="1467" b="1" dirty="0">
                <a:solidFill>
                  <a:schemeClr val="bg1"/>
                </a:solidFill>
                <a:latin typeface="+mn-lt"/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351E2AF-1F19-9CC9-41A0-A8AAF412CB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110" y="653366"/>
            <a:ext cx="1839496" cy="52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0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WO COLUMN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571501"/>
            <a:ext cx="10591800" cy="750404"/>
          </a:xfrm>
        </p:spPr>
        <p:txBody>
          <a:bodyPr>
            <a:normAutofit/>
          </a:bodyPr>
          <a:lstStyle>
            <a:lvl1pPr marL="0" indent="0">
              <a:buNone/>
              <a:defRPr sz="3200" b="0" i="0">
                <a:solidFill>
                  <a:srgbClr val="00387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THIS IS THE TITLE OF THE SLIDE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1501" y="1485901"/>
            <a:ext cx="5067300" cy="4327527"/>
          </a:xfrm>
        </p:spPr>
        <p:txBody>
          <a:bodyPr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875"/>
              </a:buClr>
              <a:buSzTx/>
              <a:buFont typeface="Arial"/>
              <a:buChar char="•"/>
              <a:tabLst/>
              <a:defRPr sz="2200" b="0" i="0" spc="100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3875"/>
              </a:buClr>
              <a:defRPr sz="2000" b="0" i="0" spc="100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3875"/>
              </a:buClr>
              <a:defRPr sz="1800" b="0" i="0" spc="100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3875"/>
              </a:buClr>
              <a:defRPr sz="1400" b="0" i="0" spc="100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3875"/>
              </a:buClr>
              <a:defRPr sz="1200" b="0" i="0" spc="100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875"/>
              </a:buClr>
              <a:buSzTx/>
              <a:buFont typeface="Arial"/>
              <a:buChar char="•"/>
              <a:tabLst/>
              <a:defRPr/>
            </a:pPr>
            <a:r>
              <a:rPr lang="en-US"/>
              <a:t>Click to add text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096001" y="1485901"/>
            <a:ext cx="5067300" cy="4327527"/>
          </a:xfrm>
        </p:spPr>
        <p:txBody>
          <a:bodyPr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875"/>
              </a:buClr>
              <a:buSzTx/>
              <a:buFont typeface="Arial"/>
              <a:buChar char="•"/>
              <a:tabLst/>
              <a:defRPr sz="2200" b="0" i="0" spc="100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3875"/>
              </a:buClr>
              <a:defRPr sz="2000" b="0" i="0" spc="100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3875"/>
              </a:buClr>
              <a:defRPr sz="1800" b="0" i="0" spc="100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3875"/>
              </a:buClr>
              <a:defRPr sz="1400" b="0" i="0" spc="100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3875"/>
              </a:buClr>
              <a:defRPr sz="1200" b="0" i="0" spc="100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875"/>
              </a:buClr>
              <a:buSzTx/>
              <a:buFont typeface="Arial"/>
              <a:buChar char="•"/>
              <a:tabLst/>
              <a:defRPr/>
            </a:pPr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94911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pos="360">
          <p15:clr>
            <a:srgbClr val="FBAE40"/>
          </p15:clr>
        </p15:guide>
        <p15:guide id="3" pos="7296">
          <p15:clr>
            <a:srgbClr val="FBAE40"/>
          </p15:clr>
        </p15:guide>
        <p15:guide id="4" orient="horz" pos="3960">
          <p15:clr>
            <a:srgbClr val="FBAE40"/>
          </p15:clr>
        </p15:guide>
        <p15:guide id="5" orient="horz" pos="936">
          <p15:clr>
            <a:srgbClr val="FBAE40"/>
          </p15:clr>
        </p15:guide>
        <p15:guide id="6" orient="horz" pos="1224">
          <p15:clr>
            <a:srgbClr val="FBAE40"/>
          </p15:clr>
        </p15:guide>
        <p15:guide id="7" pos="5856">
          <p15:clr>
            <a:srgbClr val="FBAE40"/>
          </p15:clr>
        </p15:guide>
        <p15:guide id="8" orient="horz" pos="504">
          <p15:clr>
            <a:srgbClr val="FBAE40"/>
          </p15:clr>
        </p15:guide>
        <p15:guide id="9" pos="3840">
          <p15:clr>
            <a:srgbClr val="FBAE40"/>
          </p15:clr>
        </p15:guide>
        <p15:guide id="10" pos="355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901143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26" name="Title 2"/>
          <p:cNvSpPr>
            <a:spLocks noGrp="1"/>
          </p:cNvSpPr>
          <p:nvPr>
            <p:ph type="title"/>
          </p:nvPr>
        </p:nvSpPr>
        <p:spPr>
          <a:xfrm>
            <a:off x="508001" y="177801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7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81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ish, ray&#10;&#10;Description automatically generated">
            <a:extLst>
              <a:ext uri="{FF2B5EF4-FFF2-40B4-BE49-F238E27FC236}">
                <a16:creationId xmlns:a16="http://schemas.microsoft.com/office/drawing/2014/main" id="{F004CF6E-ADAB-4AE0-CEFD-503EB328EE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E62D62-49AC-485B-AA83-A9513898A2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9970" y="4060059"/>
            <a:ext cx="5863244" cy="57451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733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7610BD07-DE2D-AB47-BA9A-311016376C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259971" y="4792469"/>
            <a:ext cx="5863245" cy="2257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lang="en-US" sz="1467" b="1" dirty="0">
                <a:solidFill>
                  <a:schemeClr val="bg1"/>
                </a:solidFill>
                <a:latin typeface="+mn-lt"/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add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231257-9CBB-964E-A84D-F5E60F5D2034}"/>
              </a:ext>
            </a:extLst>
          </p:cNvPr>
          <p:cNvSpPr/>
          <p:nvPr/>
        </p:nvSpPr>
        <p:spPr>
          <a:xfrm>
            <a:off x="-97366" y="6576706"/>
            <a:ext cx="2422913" cy="294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2400" err="1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6130412-5BE1-7F4A-B0E8-F76FE6ACBD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110" y="653366"/>
            <a:ext cx="1839496" cy="52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D28162E-9621-99FA-666A-3F720E22BF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215963" cy="68714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231257-9CBB-964E-A84D-F5E60F5D2034}"/>
              </a:ext>
            </a:extLst>
          </p:cNvPr>
          <p:cNvSpPr/>
          <p:nvPr/>
        </p:nvSpPr>
        <p:spPr>
          <a:xfrm>
            <a:off x="-97366" y="6576706"/>
            <a:ext cx="2422913" cy="294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2400" err="1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8424BB6-36D2-F849-DE56-08992BDDE5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9970" y="4060059"/>
            <a:ext cx="5863244" cy="57451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733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F2372AD7-A67A-E5D7-20F8-48F61EDF9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259971" y="4792469"/>
            <a:ext cx="5863245" cy="2257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lang="en-US" sz="1467" b="1" dirty="0">
                <a:solidFill>
                  <a:schemeClr val="bg1"/>
                </a:solidFill>
                <a:latin typeface="+mn-lt"/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add text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15772A5-2FAA-D39E-358A-9F281A7323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110" y="653366"/>
            <a:ext cx="1839496" cy="52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7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EB89350F-5294-2BD2-D8B1-63E737755B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942951-81F8-2293-4F56-1071C55DED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59970" y="4060059"/>
            <a:ext cx="5863244" cy="57451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733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2BC6E33E-965A-C390-C152-77CACB711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259971" y="4792469"/>
            <a:ext cx="5863245" cy="2257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lang="en-US" sz="1467" b="1" dirty="0">
                <a:solidFill>
                  <a:schemeClr val="bg1"/>
                </a:solidFill>
                <a:latin typeface="+mn-lt"/>
                <a:ea typeface="Poppins" charset="0"/>
                <a:cs typeface="Poppins" charset="0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48FC05F-A1F9-5BCE-5663-6A50C5E939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110" y="653366"/>
            <a:ext cx="1839496" cy="52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8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Half page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4382222-387B-4D7E-95EE-3583853F91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795" y="-13398"/>
            <a:ext cx="5473427" cy="6884793"/>
          </a:xfrm>
          <a:custGeom>
            <a:avLst/>
            <a:gdLst>
              <a:gd name="connsiteX0" fmla="*/ 0 w 3657600"/>
              <a:gd name="connsiteY0" fmla="*/ 5143500 h 5143500"/>
              <a:gd name="connsiteX1" fmla="*/ 914400 w 3657600"/>
              <a:gd name="connsiteY1" fmla="*/ 0 h 5143500"/>
              <a:gd name="connsiteX2" fmla="*/ 3657600 w 3657600"/>
              <a:gd name="connsiteY2" fmla="*/ 0 h 5143500"/>
              <a:gd name="connsiteX3" fmla="*/ 2743200 w 3657600"/>
              <a:gd name="connsiteY3" fmla="*/ 5143500 h 5143500"/>
              <a:gd name="connsiteX4" fmla="*/ 0 w 3657600"/>
              <a:gd name="connsiteY4" fmla="*/ 5143500 h 5143500"/>
              <a:gd name="connsiteX0" fmla="*/ 20096 w 3677696"/>
              <a:gd name="connsiteY0" fmla="*/ 5143500 h 5143500"/>
              <a:gd name="connsiteX1" fmla="*/ 0 w 3677696"/>
              <a:gd name="connsiteY1" fmla="*/ 0 h 5143500"/>
              <a:gd name="connsiteX2" fmla="*/ 3677696 w 3677696"/>
              <a:gd name="connsiteY2" fmla="*/ 0 h 5143500"/>
              <a:gd name="connsiteX3" fmla="*/ 2763296 w 3677696"/>
              <a:gd name="connsiteY3" fmla="*/ 5143500 h 5143500"/>
              <a:gd name="connsiteX4" fmla="*/ 20096 w 3677696"/>
              <a:gd name="connsiteY4" fmla="*/ 5143500 h 5143500"/>
              <a:gd name="connsiteX0" fmla="*/ 20096 w 3677696"/>
              <a:gd name="connsiteY0" fmla="*/ 5143500 h 5153548"/>
              <a:gd name="connsiteX1" fmla="*/ 0 w 3677696"/>
              <a:gd name="connsiteY1" fmla="*/ 0 h 5153548"/>
              <a:gd name="connsiteX2" fmla="*/ 3677696 w 3677696"/>
              <a:gd name="connsiteY2" fmla="*/ 0 h 5153548"/>
              <a:gd name="connsiteX3" fmla="*/ 3225520 w 3677696"/>
              <a:gd name="connsiteY3" fmla="*/ 5153548 h 5153548"/>
              <a:gd name="connsiteX4" fmla="*/ 20096 w 3677696"/>
              <a:gd name="connsiteY4" fmla="*/ 5143500 h 5153548"/>
              <a:gd name="connsiteX0" fmla="*/ 20096 w 3700797"/>
              <a:gd name="connsiteY0" fmla="*/ 5143500 h 5153548"/>
              <a:gd name="connsiteX1" fmla="*/ 0 w 3700797"/>
              <a:gd name="connsiteY1" fmla="*/ 0 h 5153548"/>
              <a:gd name="connsiteX2" fmla="*/ 3677696 w 3700797"/>
              <a:gd name="connsiteY2" fmla="*/ 0 h 5153548"/>
              <a:gd name="connsiteX3" fmla="*/ 3225520 w 3700797"/>
              <a:gd name="connsiteY3" fmla="*/ 5153548 h 5153548"/>
              <a:gd name="connsiteX4" fmla="*/ 20096 w 3700797"/>
              <a:gd name="connsiteY4" fmla="*/ 5143500 h 5153548"/>
              <a:gd name="connsiteX0" fmla="*/ 20096 w 3677696"/>
              <a:gd name="connsiteY0" fmla="*/ 5143500 h 5153548"/>
              <a:gd name="connsiteX1" fmla="*/ 0 w 3677696"/>
              <a:gd name="connsiteY1" fmla="*/ 0 h 5153548"/>
              <a:gd name="connsiteX2" fmla="*/ 3677696 w 3677696"/>
              <a:gd name="connsiteY2" fmla="*/ 0 h 5153548"/>
              <a:gd name="connsiteX3" fmla="*/ 3225520 w 3677696"/>
              <a:gd name="connsiteY3" fmla="*/ 5153548 h 5153548"/>
              <a:gd name="connsiteX4" fmla="*/ 20096 w 3677696"/>
              <a:gd name="connsiteY4" fmla="*/ 5143500 h 5153548"/>
              <a:gd name="connsiteX0" fmla="*/ 20096 w 4200210"/>
              <a:gd name="connsiteY0" fmla="*/ 5173645 h 5183693"/>
              <a:gd name="connsiteX1" fmla="*/ 0 w 4200210"/>
              <a:gd name="connsiteY1" fmla="*/ 30145 h 5183693"/>
              <a:gd name="connsiteX2" fmla="*/ 4200210 w 4200210"/>
              <a:gd name="connsiteY2" fmla="*/ 0 h 5183693"/>
              <a:gd name="connsiteX3" fmla="*/ 3225520 w 4200210"/>
              <a:gd name="connsiteY3" fmla="*/ 5183693 h 5183693"/>
              <a:gd name="connsiteX4" fmla="*/ 20096 w 4200210"/>
              <a:gd name="connsiteY4" fmla="*/ 5173645 h 5183693"/>
              <a:gd name="connsiteX0" fmla="*/ 20096 w 4200210"/>
              <a:gd name="connsiteY0" fmla="*/ 5173645 h 5203789"/>
              <a:gd name="connsiteX1" fmla="*/ 0 w 4200210"/>
              <a:gd name="connsiteY1" fmla="*/ 30145 h 5203789"/>
              <a:gd name="connsiteX2" fmla="*/ 4200210 w 4200210"/>
              <a:gd name="connsiteY2" fmla="*/ 0 h 5203789"/>
              <a:gd name="connsiteX3" fmla="*/ 3315955 w 4200210"/>
              <a:gd name="connsiteY3" fmla="*/ 5203789 h 5203789"/>
              <a:gd name="connsiteX4" fmla="*/ 20096 w 4200210"/>
              <a:gd name="connsiteY4" fmla="*/ 5173645 h 5203789"/>
              <a:gd name="connsiteX0" fmla="*/ 20096 w 4200210"/>
              <a:gd name="connsiteY0" fmla="*/ 5173645 h 5203789"/>
              <a:gd name="connsiteX1" fmla="*/ 0 w 4200210"/>
              <a:gd name="connsiteY1" fmla="*/ 30145 h 5203789"/>
              <a:gd name="connsiteX2" fmla="*/ 4200210 w 4200210"/>
              <a:gd name="connsiteY2" fmla="*/ 0 h 5203789"/>
              <a:gd name="connsiteX3" fmla="*/ 3315955 w 4200210"/>
              <a:gd name="connsiteY3" fmla="*/ 5203789 h 5203789"/>
              <a:gd name="connsiteX4" fmla="*/ 20096 w 4200210"/>
              <a:gd name="connsiteY4" fmla="*/ 5173645 h 5203789"/>
              <a:gd name="connsiteX0" fmla="*/ 20096 w 4200210"/>
              <a:gd name="connsiteY0" fmla="*/ 5173645 h 5203789"/>
              <a:gd name="connsiteX1" fmla="*/ 0 w 4200210"/>
              <a:gd name="connsiteY1" fmla="*/ 30145 h 5203789"/>
              <a:gd name="connsiteX2" fmla="*/ 4200210 w 4200210"/>
              <a:gd name="connsiteY2" fmla="*/ 0 h 5203789"/>
              <a:gd name="connsiteX3" fmla="*/ 3315955 w 4200210"/>
              <a:gd name="connsiteY3" fmla="*/ 5203789 h 5203789"/>
              <a:gd name="connsiteX4" fmla="*/ 20096 w 4200210"/>
              <a:gd name="connsiteY4" fmla="*/ 5173645 h 5203789"/>
              <a:gd name="connsiteX0" fmla="*/ 20096 w 4200210"/>
              <a:gd name="connsiteY0" fmla="*/ 5153548 h 5183692"/>
              <a:gd name="connsiteX1" fmla="*/ 0 w 4200210"/>
              <a:gd name="connsiteY1" fmla="*/ 10048 h 5183692"/>
              <a:gd name="connsiteX2" fmla="*/ 4200210 w 4200210"/>
              <a:gd name="connsiteY2" fmla="*/ 0 h 5183692"/>
              <a:gd name="connsiteX3" fmla="*/ 3315955 w 4200210"/>
              <a:gd name="connsiteY3" fmla="*/ 5183692 h 5183692"/>
              <a:gd name="connsiteX4" fmla="*/ 20096 w 4200210"/>
              <a:gd name="connsiteY4" fmla="*/ 5153548 h 5183692"/>
              <a:gd name="connsiteX0" fmla="*/ 20096 w 4200210"/>
              <a:gd name="connsiteY0" fmla="*/ 5153548 h 5183692"/>
              <a:gd name="connsiteX1" fmla="*/ 0 w 4200210"/>
              <a:gd name="connsiteY1" fmla="*/ 10048 h 5183692"/>
              <a:gd name="connsiteX2" fmla="*/ 4200210 w 4200210"/>
              <a:gd name="connsiteY2" fmla="*/ 0 h 5183692"/>
              <a:gd name="connsiteX3" fmla="*/ 3315955 w 4200210"/>
              <a:gd name="connsiteY3" fmla="*/ 5183692 h 5183692"/>
              <a:gd name="connsiteX4" fmla="*/ 20096 w 4200210"/>
              <a:gd name="connsiteY4" fmla="*/ 5153548 h 5183692"/>
              <a:gd name="connsiteX0" fmla="*/ 20096 w 3906850"/>
              <a:gd name="connsiteY0" fmla="*/ 5153548 h 5183692"/>
              <a:gd name="connsiteX1" fmla="*/ 0 w 3906850"/>
              <a:gd name="connsiteY1" fmla="*/ 10048 h 5183692"/>
              <a:gd name="connsiteX2" fmla="*/ 3808324 w 3906850"/>
              <a:gd name="connsiteY2" fmla="*/ 0 h 5183692"/>
              <a:gd name="connsiteX3" fmla="*/ 3315955 w 3906850"/>
              <a:gd name="connsiteY3" fmla="*/ 5183692 h 5183692"/>
              <a:gd name="connsiteX4" fmla="*/ 20096 w 3906850"/>
              <a:gd name="connsiteY4" fmla="*/ 5153548 h 5183692"/>
              <a:gd name="connsiteX0" fmla="*/ 20096 w 4169022"/>
              <a:gd name="connsiteY0" fmla="*/ 5153548 h 5163595"/>
              <a:gd name="connsiteX1" fmla="*/ 0 w 4169022"/>
              <a:gd name="connsiteY1" fmla="*/ 10048 h 5163595"/>
              <a:gd name="connsiteX2" fmla="*/ 3808324 w 4169022"/>
              <a:gd name="connsiteY2" fmla="*/ 0 h 5163595"/>
              <a:gd name="connsiteX3" fmla="*/ 3637502 w 4169022"/>
              <a:gd name="connsiteY3" fmla="*/ 5163595 h 5163595"/>
              <a:gd name="connsiteX4" fmla="*/ 20096 w 4169022"/>
              <a:gd name="connsiteY4" fmla="*/ 5153548 h 5163595"/>
              <a:gd name="connsiteX0" fmla="*/ 20096 w 4105070"/>
              <a:gd name="connsiteY0" fmla="*/ 5153548 h 5163595"/>
              <a:gd name="connsiteX1" fmla="*/ 0 w 4105070"/>
              <a:gd name="connsiteY1" fmla="*/ 10048 h 5163595"/>
              <a:gd name="connsiteX2" fmla="*/ 3808324 w 4105070"/>
              <a:gd name="connsiteY2" fmla="*/ 0 h 5163595"/>
              <a:gd name="connsiteX3" fmla="*/ 3637502 w 4105070"/>
              <a:gd name="connsiteY3" fmla="*/ 5163595 h 5163595"/>
              <a:gd name="connsiteX4" fmla="*/ 20096 w 4105070"/>
              <a:gd name="connsiteY4" fmla="*/ 5153548 h 516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5070" h="5163595">
                <a:moveTo>
                  <a:pt x="20096" y="5153548"/>
                </a:moveTo>
                <a:cubicBezTo>
                  <a:pt x="13397" y="3439048"/>
                  <a:pt x="6699" y="1724548"/>
                  <a:pt x="0" y="10048"/>
                </a:cubicBezTo>
                <a:lnTo>
                  <a:pt x="3808324" y="0"/>
                </a:lnTo>
                <a:cubicBezTo>
                  <a:pt x="2783394" y="2200170"/>
                  <a:pt x="5024174" y="3184488"/>
                  <a:pt x="3637502" y="5163595"/>
                </a:cubicBezTo>
                <a:lnTo>
                  <a:pt x="20096" y="5153548"/>
                </a:lnTo>
                <a:close/>
              </a:path>
            </a:pathLst>
          </a:custGeom>
        </p:spPr>
        <p:txBody>
          <a:bodyPr tIns="822960" anchor="ctr" anchorCtr="1">
            <a:noAutofit/>
          </a:bodyPr>
          <a:lstStyle>
            <a:lvl1pPr marL="0" indent="0">
              <a:buNone/>
              <a:defRPr sz="2133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86C922D-253E-4C80-B37D-DBBE1C91CF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2835056"/>
            <a:ext cx="5638800" cy="59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b">
            <a:spAutoFit/>
          </a:bodyPr>
          <a:lstStyle>
            <a:lvl1pPr marL="0" indent="0">
              <a:buNone/>
              <a:defRPr lang="en-US" sz="3733" b="0" dirty="0">
                <a:solidFill>
                  <a:schemeClr val="accent1"/>
                </a:solidFill>
                <a:ea typeface="Open Sans SemiBold" charset="0"/>
                <a:cs typeface="Open Sans SemiBold" charset="0"/>
              </a:defRPr>
            </a:lvl1pPr>
          </a:lstStyle>
          <a:p>
            <a:pPr lvl="0" eaLnBrk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add title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82BA870-B0B4-4199-9981-57FD453DB1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43600" y="3479801"/>
            <a:ext cx="5638800" cy="29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t">
            <a:spAutoFit/>
          </a:bodyPr>
          <a:lstStyle>
            <a:lvl1pPr marL="0" indent="0"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lvl="0" eaLnBrk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add 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E5CC29-466C-8C4F-AC88-910180DAD2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616" y="5973705"/>
            <a:ext cx="152400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8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8E78AB7-6729-8F6C-8312-C4568EDA5D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65" y="0"/>
            <a:ext cx="1219200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8B3D58-EEBE-44FA-818D-DCD7A3181B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887388" y="154212"/>
            <a:ext cx="1185243" cy="293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 anchorCtr="1">
            <a:spAutoFit/>
          </a:bodyPr>
          <a:lstStyle>
            <a:lvl1pPr marL="0" indent="0">
              <a:lnSpc>
                <a:spcPct val="100000"/>
              </a:lnSpc>
              <a:buNone/>
              <a:defRPr lang="en-US" sz="18400" b="1" smtClean="0">
                <a:solidFill>
                  <a:schemeClr val="accent1">
                    <a:alpha val="37000"/>
                  </a:schemeClr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>
              <a:defRPr lang="en-US" sz="1000" smtClean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defRPr>
            </a:lvl2pPr>
            <a:lvl3pPr>
              <a:defRPr lang="en-US" sz="1000" smtClean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defRPr>
            </a:lvl3pPr>
            <a:lvl4pPr>
              <a:defRPr lang="en-US" sz="1000" smtClean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defRPr>
            </a:lvl4pPr>
            <a:lvl5pPr>
              <a:defRPr lang="en-US" sz="1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defRPr>
            </a:lvl5pPr>
          </a:lstStyle>
          <a:p>
            <a:pPr lvl="0" eaLnBrk="1"/>
            <a:r>
              <a:rPr lang="en-US"/>
              <a:t>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439352-DE71-E0FE-DD24-29A684EB096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770467" y="6176695"/>
            <a:ext cx="1419087" cy="40001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4C9C8DF-E844-283A-74F8-AEF0AA9230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514759" y="2542604"/>
            <a:ext cx="7627379" cy="177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1">
              <a:lnSpc>
                <a:spcPct val="80000"/>
              </a:lnSpc>
              <a:defRPr lang="en-US" sz="7200" b="0">
                <a:solidFill>
                  <a:schemeClr val="bg1"/>
                </a:solidFill>
                <a:latin typeface="+mj-lt"/>
                <a:sym typeface="Poppins" charset="0"/>
              </a:defRPr>
            </a:lvl1pPr>
          </a:lstStyle>
          <a:p>
            <a:pPr lvl="0" eaLnBrk="1"/>
            <a:r>
              <a:rPr lang="en-US"/>
              <a:t>Click to add</a:t>
            </a:r>
            <a:br>
              <a:rPr lang="en-US"/>
            </a:br>
            <a:r>
              <a:rPr lang="en-US"/>
              <a:t>section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8677D6-20E5-EE20-F08D-0F385A910173}"/>
              </a:ext>
            </a:extLst>
          </p:cNvPr>
          <p:cNvSpPr/>
          <p:nvPr userDrawn="1"/>
        </p:nvSpPr>
        <p:spPr>
          <a:xfrm>
            <a:off x="7476566" y="6299735"/>
            <a:ext cx="4072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Manage, transform and secure your enterprise.</a:t>
            </a:r>
          </a:p>
        </p:txBody>
      </p:sp>
    </p:spTree>
    <p:extLst>
      <p:ext uri="{BB962C8B-B14F-4D97-AF65-F5344CB8AC3E}">
        <p14:creationId xmlns:p14="http://schemas.microsoft.com/office/powerpoint/2010/main" val="121359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63CF447-094F-78FA-B6BA-8264DC6F9B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CDDDE1-BBD3-EDCA-F141-8F0B186883BF}"/>
              </a:ext>
            </a:extLst>
          </p:cNvPr>
          <p:cNvSpPr/>
          <p:nvPr userDrawn="1"/>
        </p:nvSpPr>
        <p:spPr>
          <a:xfrm>
            <a:off x="7476566" y="6299735"/>
            <a:ext cx="4072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Manage, transform and secure your enterprise.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8109E1-5268-EA95-BF6A-243572A7E6C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770467" y="6176695"/>
            <a:ext cx="1419087" cy="400011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CADA17ED-AB25-DB0F-C829-6BE9FAFD15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887388" y="154212"/>
            <a:ext cx="1185243" cy="293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 anchorCtr="1">
            <a:spAutoFit/>
          </a:bodyPr>
          <a:lstStyle>
            <a:lvl1pPr marL="0" indent="0">
              <a:lnSpc>
                <a:spcPct val="100000"/>
              </a:lnSpc>
              <a:buNone/>
              <a:defRPr lang="en-US" sz="18400" b="1" smtClean="0">
                <a:solidFill>
                  <a:schemeClr val="tx2">
                    <a:alpha val="29766"/>
                  </a:schemeClr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>
              <a:defRPr lang="en-US" sz="1000" smtClean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defRPr>
            </a:lvl2pPr>
            <a:lvl3pPr>
              <a:defRPr lang="en-US" sz="1000" smtClean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defRPr>
            </a:lvl3pPr>
            <a:lvl4pPr>
              <a:defRPr lang="en-US" sz="1000" smtClean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defRPr>
            </a:lvl4pPr>
            <a:lvl5pPr>
              <a:defRPr lang="en-US" sz="100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defRPr>
            </a:lvl5pPr>
          </a:lstStyle>
          <a:p>
            <a:pPr lvl="0" eaLnBrk="1"/>
            <a:r>
              <a:rPr lang="en-US"/>
              <a:t>2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8C94D6-1078-2CB5-9C7D-88EF9CB093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514759" y="2542604"/>
            <a:ext cx="7627379" cy="177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1">
              <a:lnSpc>
                <a:spcPct val="80000"/>
              </a:lnSpc>
              <a:defRPr lang="en-US" sz="7200" b="0">
                <a:solidFill>
                  <a:schemeClr val="bg1"/>
                </a:solidFill>
                <a:latin typeface="+mj-lt"/>
                <a:sym typeface="Poppins" charset="0"/>
              </a:defRPr>
            </a:lvl1pPr>
          </a:lstStyle>
          <a:p>
            <a:pPr lvl="0" eaLnBrk="1"/>
            <a:r>
              <a:rPr lang="en-US"/>
              <a:t>Click to add</a:t>
            </a:r>
            <a:br>
              <a:rPr lang="en-US"/>
            </a:br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8524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250" y="666682"/>
            <a:ext cx="11015621" cy="650499"/>
          </a:xfrm>
          <a:prstGeom prst="rect">
            <a:avLst/>
          </a:prstGeom>
        </p:spPr>
        <p:txBody>
          <a:bodyPr vert="horz" wrap="square" lIns="0" tIns="45720" rIns="0" bIns="4572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249" y="1825626"/>
            <a:ext cx="10910896" cy="131728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Edit Master text styles</a:t>
            </a:r>
          </a:p>
          <a:p>
            <a:pPr lvl="2"/>
            <a:r>
              <a:rPr lang="en-US"/>
              <a:t>Edit Master text styles</a:t>
            </a:r>
          </a:p>
          <a:p>
            <a:pPr lvl="1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61FE10-9E3C-4716-840D-374F7F03756D}"/>
              </a:ext>
            </a:extLst>
          </p:cNvPr>
          <p:cNvSpPr txBox="1"/>
          <p:nvPr/>
        </p:nvSpPr>
        <p:spPr>
          <a:xfrm>
            <a:off x="2189565" y="6376097"/>
            <a:ext cx="7303939" cy="212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600"/>
              </a:spcBef>
            </a:pPr>
            <a:r>
              <a:rPr lang="en-US" sz="867">
                <a:solidFill>
                  <a:schemeClr val="bg2"/>
                </a:solidFill>
              </a:rPr>
              <a:t>quest.com |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5564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4379" r:id="rId20"/>
    <p:sldLayoutId id="2147484381" r:id="rId21"/>
    <p:sldLayoutId id="2147484378" r:id="rId22"/>
    <p:sldLayoutId id="2147483736" r:id="rId23"/>
    <p:sldLayoutId id="2147483737" r:id="rId24"/>
    <p:sldLayoutId id="2147483738" r:id="rId25"/>
    <p:sldLayoutId id="2147483739" r:id="rId26"/>
    <p:sldLayoutId id="2147483749" r:id="rId27"/>
    <p:sldLayoutId id="2147483750" r:id="rId28"/>
    <p:sldLayoutId id="2147483751" r:id="rId29"/>
    <p:sldLayoutId id="2147483752" r:id="rId30"/>
    <p:sldLayoutId id="2147483753" r:id="rId31"/>
    <p:sldLayoutId id="2147483754" r:id="rId32"/>
    <p:sldLayoutId id="2147484377" r:id="rId33"/>
    <p:sldLayoutId id="2147484380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267" b="0" i="0" kern="1200" spc="0">
          <a:solidFill>
            <a:schemeClr val="tx2"/>
          </a:solidFill>
          <a:latin typeface="+mj-lt"/>
          <a:ea typeface="+mj-ea"/>
          <a:cs typeface="Arial Narrow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600"/>
        </a:spcBef>
        <a:buClr>
          <a:schemeClr val="accent4"/>
        </a:buClr>
        <a:buSzPct val="110000"/>
        <a:buFont typeface="Arial" panose="020B0604020202020204" pitchFamily="34" charset="0"/>
        <a:buChar char="•"/>
        <a:defRPr sz="2133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13818" indent="-311143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itchFamily="2" charset="2"/>
        <a:buChar char="§"/>
        <a:defRPr sz="1467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94808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System Font Regular"/>
        <a:buChar char="⁃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369450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&gt;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678475" indent="-234945" algn="l" defTabSz="914377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&gt;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.com/whitepaper/microsoft-active-directory-disaster-recover-at-least-five-times-faster8153458/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sv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est.com/documents/quest-supply-chain-risk-management-datasheet-163622.pdf" TargetMode="External"/><Relationship Id="rId2" Type="http://schemas.openxmlformats.org/officeDocument/2006/relationships/hyperlink" Target="https://www.quest.com/documents/air-gap-architecture-for-supply-chain-risk-management-datasheet-163623.pdf" TargetMode="Externa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11" Type="http://schemas.openxmlformats.org/officeDocument/2006/relationships/image" Target="../media/image25.svg"/><Relationship Id="rId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image" Target="../media/image23.sv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4.svg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sv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23AFA-3718-875A-77A4-0285D51460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59970" y="3485671"/>
            <a:ext cx="5863244" cy="1148904"/>
          </a:xfrm>
        </p:spPr>
        <p:txBody>
          <a:bodyPr/>
          <a:lstStyle/>
          <a:p>
            <a:r>
              <a:rPr lang="en-US" dirty="0"/>
              <a:t>AI-powered cybersecurity and resilience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247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CB24BC-F17A-CF92-6AE1-7BB36948B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885" y="2121472"/>
            <a:ext cx="6121312" cy="3397874"/>
          </a:xfrm>
          <a:prstGeom prst="rect">
            <a:avLst/>
          </a:prstGeom>
          <a:ln w="38100">
            <a:solidFill>
              <a:srgbClr val="43A2A6"/>
            </a:solidFill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581BBB-47AF-37DF-4F18-F9D10BF8D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559" y="3006853"/>
            <a:ext cx="4883105" cy="1627112"/>
          </a:xfrm>
        </p:spPr>
        <p:txBody>
          <a:bodyPr/>
          <a:lstStyle/>
          <a:p>
            <a:pPr algn="just"/>
            <a:r>
              <a:rPr lang="en-US" sz="2400" b="0" dirty="0"/>
              <a:t>A single, seamless user interface</a:t>
            </a:r>
          </a:p>
          <a:p>
            <a:pPr algn="just"/>
            <a:r>
              <a:rPr lang="en-US" sz="2400" b="0" dirty="0"/>
              <a:t>User-friendly design and functionality that reduces alert fatigue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EB187F-FAFD-0CE9-1980-840B1E12D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unified and intuitive workspace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749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security guard&#10;&#10;Description automatically generated">
            <a:extLst>
              <a:ext uri="{FF2B5EF4-FFF2-40B4-BE49-F238E27FC236}">
                <a16:creationId xmlns:a16="http://schemas.microsoft.com/office/drawing/2014/main" id="{FACD76B5-007F-AABA-ACF4-42AAFC251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4174" y="1378227"/>
            <a:ext cx="7023653" cy="49387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C23358-7C7C-7244-17F6-970001DCC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91" y="223851"/>
            <a:ext cx="8344421" cy="646331"/>
          </a:xfrm>
        </p:spPr>
        <p:txBody>
          <a:bodyPr/>
          <a:lstStyle/>
          <a:p>
            <a:pPr defTabSz="914354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/>
              <a:t>Microsoft CoPilot and Security Guardian</a:t>
            </a:r>
          </a:p>
        </p:txBody>
      </p:sp>
    </p:spTree>
    <p:extLst>
      <p:ext uri="{BB962C8B-B14F-4D97-AF65-F5344CB8AC3E}">
        <p14:creationId xmlns:p14="http://schemas.microsoft.com/office/powerpoint/2010/main" val="19785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1728B-93D3-14BC-D44A-007B088E4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39AE3E-1356-49A4-0120-1BC34C66A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91" y="223851"/>
            <a:ext cx="8344421" cy="646331"/>
          </a:xfrm>
        </p:spPr>
        <p:txBody>
          <a:bodyPr/>
          <a:lstStyle/>
          <a:p>
            <a:pPr defTabSz="914354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/>
              <a:t>Security Guardian Intelligence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32B1B84-6D9F-AD7C-6E8B-5C93D418BFE1}"/>
              </a:ext>
            </a:extLst>
          </p:cNvPr>
          <p:cNvGrpSpPr/>
          <p:nvPr/>
        </p:nvGrpSpPr>
        <p:grpSpPr>
          <a:xfrm>
            <a:off x="3023064" y="1639936"/>
            <a:ext cx="6145872" cy="4236515"/>
            <a:chOff x="3023064" y="1639936"/>
            <a:chExt cx="6145872" cy="42365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BF5B54E-9FDF-A3A3-3EAA-ECA71DD61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3064" y="1639936"/>
              <a:ext cx="6145872" cy="4236515"/>
            </a:xfrm>
            <a:prstGeom prst="rect">
              <a:avLst/>
            </a:prstGeom>
            <a:ln w="57150">
              <a:solidFill>
                <a:srgbClr val="43A2A6"/>
              </a:solidFill>
            </a:ln>
            <a:effectLst/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85FB02-2148-770B-8033-ADF9EBD5F8E3}"/>
                </a:ext>
              </a:extLst>
            </p:cNvPr>
            <p:cNvSpPr/>
            <p:nvPr/>
          </p:nvSpPr>
          <p:spPr>
            <a:xfrm>
              <a:off x="7730939" y="1668511"/>
              <a:ext cx="295835" cy="1792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it-IT" dirty="0" err="1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44EDCE4-08FB-5DA4-6B06-9BFAC4898479}"/>
                </a:ext>
              </a:extLst>
            </p:cNvPr>
            <p:cNvSpPr/>
            <p:nvPr/>
          </p:nvSpPr>
          <p:spPr>
            <a:xfrm>
              <a:off x="4441701" y="1982912"/>
              <a:ext cx="1157715" cy="21575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it-IT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204040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 descr="Hierarchy with solid fill">
            <a:extLst>
              <a:ext uri="{FF2B5EF4-FFF2-40B4-BE49-F238E27FC236}">
                <a16:creationId xmlns:a16="http://schemas.microsoft.com/office/drawing/2014/main" id="{BFC5AEA3-B651-454A-B4A5-8EEAA4908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5493" y="2183641"/>
            <a:ext cx="705187" cy="705187"/>
          </a:xfrm>
          <a:prstGeom prst="rect">
            <a:avLst/>
          </a:prstGeom>
        </p:spPr>
      </p:pic>
      <p:pic>
        <p:nvPicPr>
          <p:cNvPr id="44" name="Graphic 43" descr="Magnifying glass with solid fill">
            <a:extLst>
              <a:ext uri="{FF2B5EF4-FFF2-40B4-BE49-F238E27FC236}">
                <a16:creationId xmlns:a16="http://schemas.microsoft.com/office/drawing/2014/main" id="{67FE7E35-99CA-405E-A27A-747FDFC6E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3653" y="3909716"/>
            <a:ext cx="860113" cy="860113"/>
          </a:xfrm>
          <a:prstGeom prst="rect">
            <a:avLst/>
          </a:prstGeom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738B3F48-6E81-2B65-C0EE-7BBD18D9C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97" y="124260"/>
            <a:ext cx="10910896" cy="682174"/>
          </a:xfrm>
        </p:spPr>
        <p:txBody>
          <a:bodyPr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lnSpc>
                <a:spcPts val="4963"/>
              </a:lnSpc>
              <a:spcBef>
                <a:spcPts val="0"/>
              </a:spcBef>
              <a:defRPr/>
            </a:pPr>
            <a:r>
              <a:rPr lang="en-US" sz="3733" spc="88" dirty="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Security Guardian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C225D3-D92F-5887-C93F-AA41F9F4F416}"/>
              </a:ext>
            </a:extLst>
          </p:cNvPr>
          <p:cNvSpPr txBox="1"/>
          <p:nvPr/>
        </p:nvSpPr>
        <p:spPr>
          <a:xfrm>
            <a:off x="155461" y="756694"/>
            <a:ext cx="6233963" cy="350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39">
              <a:lnSpc>
                <a:spcPct val="90000"/>
              </a:lnSpc>
              <a:spcBef>
                <a:spcPts val="2133"/>
              </a:spcBef>
              <a:buClr>
                <a:schemeClr val="accent4"/>
              </a:buClr>
              <a:buSzPct val="110000"/>
              <a:defRPr/>
            </a:pPr>
            <a:r>
              <a:rPr lang="en-US" sz="1867" dirty="0">
                <a:solidFill>
                  <a:schemeClr val="accent1"/>
                </a:solidFill>
              </a:rPr>
              <a:t>Capabilities / functionality aligned to NIST &amp; ITDR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BAF0A50-F003-7110-6F41-EDB29EBBDDDA}"/>
              </a:ext>
            </a:extLst>
          </p:cNvPr>
          <p:cNvGrpSpPr/>
          <p:nvPr/>
        </p:nvGrpSpPr>
        <p:grpSpPr>
          <a:xfrm>
            <a:off x="5823046" y="1221422"/>
            <a:ext cx="6227167" cy="4932397"/>
            <a:chOff x="5462914" y="1476373"/>
            <a:chExt cx="5954212" cy="4785437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D3B2D5A-12C5-445C-971C-AB62A7BD7D7D}"/>
                </a:ext>
              </a:extLst>
            </p:cNvPr>
            <p:cNvGrpSpPr/>
            <p:nvPr/>
          </p:nvGrpSpPr>
          <p:grpSpPr>
            <a:xfrm>
              <a:off x="5464259" y="2419963"/>
              <a:ext cx="5952867" cy="868712"/>
              <a:chOff x="5851341" y="2112851"/>
              <a:chExt cx="3585377" cy="613015"/>
            </a:xfrm>
          </p:grpSpPr>
          <p:sp>
            <p:nvSpPr>
              <p:cNvPr id="95" name="TextBox 32">
                <a:extLst>
                  <a:ext uri="{FF2B5EF4-FFF2-40B4-BE49-F238E27FC236}">
                    <a16:creationId xmlns:a16="http://schemas.microsoft.com/office/drawing/2014/main" id="{52FD573A-CF10-8B41-97AF-4FE0E859D8C1}"/>
                  </a:ext>
                </a:extLst>
              </p:cNvPr>
              <p:cNvSpPr txBox="1"/>
              <p:nvPr/>
            </p:nvSpPr>
            <p:spPr>
              <a:xfrm>
                <a:off x="5856862" y="2353516"/>
                <a:ext cx="3579856" cy="372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570">
                  <a:defRPr/>
                </a:pPr>
                <a:r>
                  <a:rPr lang="en-US" sz="1467" dirty="0">
                    <a:solidFill>
                      <a:srgbClr val="444444"/>
                    </a:solidFill>
                    <a:ea typeface="Noto Sans" panose="020B0502040504020204" pitchFamily="34" charset="0"/>
                    <a:cs typeface="Noto Sans" panose="020B0502040504020204" pitchFamily="34" charset="0"/>
                  </a:rPr>
                  <a:t>Secure and lock down Tier 0 assets, including GPOs, from compromise and misconfiguration. </a:t>
                </a: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2DBD6A9-8DCC-444D-BA0B-74B27C81393E}"/>
                  </a:ext>
                </a:extLst>
              </p:cNvPr>
              <p:cNvSpPr/>
              <p:nvPr/>
            </p:nvSpPr>
            <p:spPr>
              <a:xfrm>
                <a:off x="5851341" y="2112851"/>
                <a:ext cx="1106063" cy="231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570">
                  <a:defRPr/>
                </a:pPr>
                <a:r>
                  <a:rPr lang="en-US" sz="1600" b="1">
                    <a:solidFill>
                      <a:srgbClr val="FFAE61"/>
                    </a:solidFill>
                    <a:ea typeface="Noto Sans" panose="020B0502040504020204" pitchFamily="34" charset="0"/>
                    <a:cs typeface="Noto Sans" panose="020B0502040504020204" pitchFamily="34" charset="0"/>
                  </a:rPr>
                  <a:t>Protect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E178D233-4948-4502-AA0F-45D80CC2CFA0}"/>
                </a:ext>
              </a:extLst>
            </p:cNvPr>
            <p:cNvGrpSpPr/>
            <p:nvPr/>
          </p:nvGrpSpPr>
          <p:grpSpPr>
            <a:xfrm>
              <a:off x="5462914" y="4213467"/>
              <a:ext cx="5834323" cy="1260292"/>
              <a:chOff x="5815514" y="3358029"/>
              <a:chExt cx="3635225" cy="874654"/>
            </a:xfrm>
          </p:grpSpPr>
          <p:sp>
            <p:nvSpPr>
              <p:cNvPr id="93" name="TextBox 36">
                <a:extLst>
                  <a:ext uri="{FF2B5EF4-FFF2-40B4-BE49-F238E27FC236}">
                    <a16:creationId xmlns:a16="http://schemas.microsoft.com/office/drawing/2014/main" id="{94D5AB2C-C513-F04B-B433-396A27291E20}"/>
                  </a:ext>
                </a:extLst>
              </p:cNvPr>
              <p:cNvSpPr txBox="1"/>
              <p:nvPr/>
            </p:nvSpPr>
            <p:spPr>
              <a:xfrm>
                <a:off x="5821224" y="3603896"/>
                <a:ext cx="3629515" cy="628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570">
                  <a:defRPr/>
                </a:pPr>
                <a:r>
                  <a:rPr lang="en-US" sz="1467">
                    <a:solidFill>
                      <a:srgbClr val="444444"/>
                    </a:solidFill>
                    <a:ea typeface="Noto Sans" panose="020B0502040504020204" pitchFamily="34" charset="0"/>
                    <a:cs typeface="Noto Sans" panose="020B0502040504020204" pitchFamily="34" charset="0"/>
                  </a:rPr>
                  <a:t>Correlate threat signals effectively, highlighting indicators of exposure (IOEs) and indicators of compromise (IOCs) that demand attention; seamlessly forward IOEs and IOCs to SIEM tools.</a:t>
                </a:r>
              </a:p>
              <a:p>
                <a:pPr defTabSz="609570">
                  <a:defRPr/>
                </a:pPr>
                <a:endParaRPr lang="en-US" sz="1067">
                  <a:solidFill>
                    <a:srgbClr val="444444"/>
                  </a:solidFill>
                  <a:ea typeface="Noto Sans" panose="020B0502040504020204" pitchFamily="34" charset="0"/>
                  <a:cs typeface="Noto Sans" panose="020B0502040504020204" pitchFamily="34" charset="0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D5633028-5657-A745-8C5A-11CA8B1811A0}"/>
                  </a:ext>
                </a:extLst>
              </p:cNvPr>
              <p:cNvSpPr/>
              <p:nvPr/>
            </p:nvSpPr>
            <p:spPr>
              <a:xfrm>
                <a:off x="5815514" y="3358029"/>
                <a:ext cx="1106063" cy="227959"/>
              </a:xfrm>
              <a:prstGeom prst="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570">
                  <a:defRPr/>
                </a:pPr>
                <a:r>
                  <a:rPr lang="en-US" sz="1600" b="1">
                    <a:solidFill>
                      <a:srgbClr val="00556C"/>
                    </a:solidFill>
                    <a:ea typeface="Noto Sans" panose="020B0502040504020204" pitchFamily="34" charset="0"/>
                    <a:cs typeface="Noto Sans" panose="020B0502040504020204" pitchFamily="34" charset="0"/>
                  </a:rPr>
                  <a:t>Respond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DA8DE02-DBF6-4780-947A-CD5287A27FD6}"/>
                </a:ext>
              </a:extLst>
            </p:cNvPr>
            <p:cNvGrpSpPr/>
            <p:nvPr/>
          </p:nvGrpSpPr>
          <p:grpSpPr>
            <a:xfrm>
              <a:off x="5472079" y="3289054"/>
              <a:ext cx="5682878" cy="898662"/>
              <a:chOff x="5816777" y="2689055"/>
              <a:chExt cx="3327634" cy="622312"/>
            </a:xfrm>
          </p:grpSpPr>
          <p:sp>
            <p:nvSpPr>
              <p:cNvPr id="91" name="TextBox 34">
                <a:extLst>
                  <a:ext uri="{FF2B5EF4-FFF2-40B4-BE49-F238E27FC236}">
                    <a16:creationId xmlns:a16="http://schemas.microsoft.com/office/drawing/2014/main" id="{7FEC9014-58B5-2143-A3A6-12F50A704472}"/>
                  </a:ext>
                </a:extLst>
              </p:cNvPr>
              <p:cNvSpPr txBox="1"/>
              <p:nvPr/>
            </p:nvSpPr>
            <p:spPr>
              <a:xfrm>
                <a:off x="5816777" y="2945967"/>
                <a:ext cx="3327634" cy="365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570">
                  <a:defRPr/>
                </a:pPr>
                <a:r>
                  <a:rPr lang="en-US" sz="1467" dirty="0">
                    <a:solidFill>
                      <a:srgbClr val="444444"/>
                    </a:solidFill>
                    <a:ea typeface="Noto Sans" panose="020B0502040504020204" pitchFamily="34" charset="0"/>
                    <a:cs typeface="Noto Sans" panose="020B0502040504020204" pitchFamily="34" charset="0"/>
                  </a:rPr>
                  <a:t>Continuously monitor for indicators of compromise (IOCs) and configuration drifts.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D5C653E-2397-0944-B71E-87412F74FC92}"/>
                  </a:ext>
                </a:extLst>
              </p:cNvPr>
              <p:cNvSpPr/>
              <p:nvPr/>
            </p:nvSpPr>
            <p:spPr>
              <a:xfrm>
                <a:off x="5816777" y="2689055"/>
                <a:ext cx="1106063" cy="227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570">
                  <a:defRPr/>
                </a:pPr>
                <a:r>
                  <a:rPr lang="en-US" sz="1600" b="1">
                    <a:solidFill>
                      <a:srgbClr val="7C243A"/>
                    </a:solidFill>
                    <a:ea typeface="Noto Sans" panose="020B0502040504020204" pitchFamily="34" charset="0"/>
                    <a:cs typeface="Noto Sans" panose="020B0502040504020204" pitchFamily="34" charset="0"/>
                  </a:rPr>
                  <a:t>Detect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7E27E3E-035A-4025-83D4-40438BC607BC}"/>
                </a:ext>
              </a:extLst>
            </p:cNvPr>
            <p:cNvGrpSpPr/>
            <p:nvPr/>
          </p:nvGrpSpPr>
          <p:grpSpPr>
            <a:xfrm>
              <a:off x="5462914" y="1476373"/>
              <a:ext cx="5835671" cy="897513"/>
              <a:chOff x="5831271" y="1563626"/>
              <a:chExt cx="3627125" cy="624003"/>
            </a:xfrm>
          </p:grpSpPr>
          <p:sp>
            <p:nvSpPr>
              <p:cNvPr id="89" name="TextBox 30">
                <a:extLst>
                  <a:ext uri="{FF2B5EF4-FFF2-40B4-BE49-F238E27FC236}">
                    <a16:creationId xmlns:a16="http://schemas.microsoft.com/office/drawing/2014/main" id="{70A2CAED-4B71-0E4E-9F4F-14F2E9DEC4D3}"/>
                  </a:ext>
                </a:extLst>
              </p:cNvPr>
              <p:cNvSpPr txBox="1"/>
              <p:nvPr/>
            </p:nvSpPr>
            <p:spPr>
              <a:xfrm>
                <a:off x="5831271" y="1800007"/>
                <a:ext cx="3627125" cy="387622"/>
              </a:xfrm>
              <a:prstGeom prst="rect">
                <a:avLst/>
              </a:prstGeom>
              <a:noFill/>
            </p:spPr>
            <p:txBody>
              <a:bodyPr wrap="square" lIns="121920" tIns="60960" rIns="121920" bIns="60960" rtlCol="0" anchor="ctr">
                <a:spAutoFit/>
              </a:bodyPr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570">
                  <a:defRPr/>
                </a:pPr>
                <a:r>
                  <a:rPr lang="en-US" sz="1467" dirty="0">
                    <a:solidFill>
                      <a:srgbClr val="444444"/>
                    </a:solidFill>
                    <a:ea typeface="Noto Sans" panose="020B0502040504020204" pitchFamily="34" charset="0"/>
                    <a:cs typeface="Noto Sans" panose="020B0502040504020204" pitchFamily="34" charset="0"/>
                  </a:rPr>
                  <a:t>Identify, prioritize and gain full control of Tier Zero assets as well as assess and benchmark your current AD configurations. 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2CAE3D5-FF42-A14A-8651-3EF4A7E67B64}"/>
                  </a:ext>
                </a:extLst>
              </p:cNvPr>
              <p:cNvSpPr/>
              <p:nvPr/>
            </p:nvSpPr>
            <p:spPr>
              <a:xfrm>
                <a:off x="5834233" y="1563626"/>
                <a:ext cx="1106063" cy="228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570">
                  <a:defRPr/>
                </a:pPr>
                <a:r>
                  <a:rPr lang="en-US" sz="1600" b="1" dirty="0">
                    <a:solidFill>
                      <a:srgbClr val="A7E6D7"/>
                    </a:solidFill>
                    <a:ea typeface="Noto Sans" panose="020B0502040504020204" pitchFamily="34" charset="0"/>
                    <a:cs typeface="Noto Sans" panose="020B0502040504020204" pitchFamily="34" charset="0"/>
                  </a:rPr>
                  <a:t>Identify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A6B92D7-FADC-258F-EA58-22036AC4F7C3}"/>
                </a:ext>
              </a:extLst>
            </p:cNvPr>
            <p:cNvGrpSpPr/>
            <p:nvPr/>
          </p:nvGrpSpPr>
          <p:grpSpPr>
            <a:xfrm>
              <a:off x="5467680" y="5411236"/>
              <a:ext cx="5841418" cy="850574"/>
              <a:chOff x="5467680" y="5411236"/>
              <a:chExt cx="5841418" cy="850574"/>
            </a:xfrm>
          </p:grpSpPr>
          <p:sp>
            <p:nvSpPr>
              <p:cNvPr id="87" name="TextBox 7">
                <a:extLst>
                  <a:ext uri="{FF2B5EF4-FFF2-40B4-BE49-F238E27FC236}">
                    <a16:creationId xmlns:a16="http://schemas.microsoft.com/office/drawing/2014/main" id="{E8F7850D-7A8B-DC98-5BEA-D43A7C5F2B00}"/>
                  </a:ext>
                </a:extLst>
              </p:cNvPr>
              <p:cNvSpPr txBox="1"/>
              <p:nvPr/>
            </p:nvSpPr>
            <p:spPr>
              <a:xfrm>
                <a:off x="5473426" y="5704288"/>
                <a:ext cx="5835672" cy="557522"/>
              </a:xfrm>
              <a:prstGeom prst="rect">
                <a:avLst/>
              </a:prstGeom>
              <a:noFill/>
            </p:spPr>
            <p:txBody>
              <a:bodyPr wrap="square" lIns="121920" tIns="60960" rIns="121920" bIns="60960" rtlCol="0" anchor="ctr">
                <a:spAutoFit/>
              </a:bodyPr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570">
                  <a:defRPr/>
                </a:pPr>
                <a:r>
                  <a:rPr lang="en-US" sz="1467" dirty="0">
                    <a:solidFill>
                      <a:srgbClr val="444444"/>
                    </a:solidFill>
                    <a:ea typeface="Noto Sans" panose="020B0502040504020204" pitchFamily="34" charset="0"/>
                    <a:cs typeface="Noto Sans" panose="020B0502040504020204" pitchFamily="34" charset="0"/>
                  </a:rPr>
                  <a:t>Ensure AD doesn’t drift outside the “good” state set within industry best practices or organizational parameters.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A9020F8-4357-B4E7-5031-3985BD048078}"/>
                  </a:ext>
                </a:extLst>
              </p:cNvPr>
              <p:cNvSpPr/>
              <p:nvPr/>
            </p:nvSpPr>
            <p:spPr>
              <a:xfrm>
                <a:off x="5467680" y="5411236"/>
                <a:ext cx="1779542" cy="3284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3429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09570">
                  <a:defRPr/>
                </a:pPr>
                <a:r>
                  <a:rPr lang="en-US" sz="1600" b="1">
                    <a:solidFill>
                      <a:srgbClr val="389CA1"/>
                    </a:solidFill>
                    <a:ea typeface="Noto Sans" panose="020B0502040504020204" pitchFamily="34" charset="0"/>
                    <a:cs typeface="Noto Sans" panose="020B0502040504020204" pitchFamily="34" charset="0"/>
                  </a:rPr>
                  <a:t>Govern</a:t>
                </a:r>
              </a:p>
            </p:txBody>
          </p:sp>
        </p:grpSp>
      </p:grpSp>
      <p:pic>
        <p:nvPicPr>
          <p:cNvPr id="3" name="Picture 2" descr="A diagram of a life cycle&#10;&#10;Description automatically generated">
            <a:extLst>
              <a:ext uri="{FF2B5EF4-FFF2-40B4-BE49-F238E27FC236}">
                <a16:creationId xmlns:a16="http://schemas.microsoft.com/office/drawing/2014/main" id="{1C2DA3E9-C225-0406-B494-9A9CB9CC6F4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3652" y="1478222"/>
            <a:ext cx="4357585" cy="435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4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DCD13-2847-0207-389B-FD53D405D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56BD0-14AA-DEE0-6C35-3AA632A10C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59970" y="3485671"/>
            <a:ext cx="5863244" cy="1148904"/>
          </a:xfrm>
        </p:spPr>
        <p:txBody>
          <a:bodyPr/>
          <a:lstStyle/>
          <a:p>
            <a:r>
              <a:rPr lang="en-US" dirty="0"/>
              <a:t>Disaster Recovery for Identity and much more…</a:t>
            </a:r>
            <a:endParaRPr lang="it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E1342E-91AF-E7B9-4B4E-57CAAFE596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Secure disaster recovery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434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10315-DC38-7A50-218F-00EC7C4A6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191EA8A-745B-BF88-E832-5A7F8DDEE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773" y="2926924"/>
            <a:ext cx="4875097" cy="30206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DB82D99-5459-3260-88A5-76B33B38ECCE}"/>
              </a:ext>
            </a:extLst>
          </p:cNvPr>
          <p:cNvSpPr/>
          <p:nvPr/>
        </p:nvSpPr>
        <p:spPr>
          <a:xfrm>
            <a:off x="5136776" y="6248400"/>
            <a:ext cx="1691208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2400" err="1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FE902CF-692B-465A-E790-268243629D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1685" b="-141"/>
          <a:stretch/>
        </p:blipFill>
        <p:spPr>
          <a:xfrm>
            <a:off x="818116" y="1900020"/>
            <a:ext cx="5028531" cy="3037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C7014E-C342-24AB-C09E-B5BACA747FC2}"/>
              </a:ext>
            </a:extLst>
          </p:cNvPr>
          <p:cNvSpPr txBox="1"/>
          <p:nvPr/>
        </p:nvSpPr>
        <p:spPr>
          <a:xfrm>
            <a:off x="1835000" y="29562"/>
            <a:ext cx="8023297" cy="6401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1600"/>
              </a:spcBef>
            </a:pPr>
            <a:r>
              <a:rPr lang="en-US" sz="3733" b="1">
                <a:solidFill>
                  <a:schemeClr val="bg1"/>
                </a:solidFill>
                <a:cs typeface="Arial"/>
              </a:rPr>
              <a:t>One Platform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3646B5-E22A-8082-929A-4E0865AC1274}"/>
              </a:ext>
            </a:extLst>
          </p:cNvPr>
          <p:cNvSpPr txBox="1"/>
          <p:nvPr/>
        </p:nvSpPr>
        <p:spPr>
          <a:xfrm>
            <a:off x="2655114" y="5346556"/>
            <a:ext cx="4730243" cy="4925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600"/>
              </a:spcBef>
            </a:pPr>
            <a:r>
              <a:rPr lang="en-US" sz="2667" dirty="0">
                <a:solidFill>
                  <a:srgbClr val="00556C"/>
                </a:solidFill>
              </a:rPr>
              <a:t>Entra ID Object Recovery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201EA7-DCCF-2766-0AEB-1387492AA3B2}"/>
              </a:ext>
            </a:extLst>
          </p:cNvPr>
          <p:cNvSpPr txBox="1"/>
          <p:nvPr/>
        </p:nvSpPr>
        <p:spPr>
          <a:xfrm>
            <a:off x="5846647" y="1928255"/>
            <a:ext cx="5641655" cy="4925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600"/>
              </a:spcBef>
            </a:pPr>
            <a:r>
              <a:rPr lang="en-US" sz="2667" dirty="0">
                <a:solidFill>
                  <a:srgbClr val="00556C"/>
                </a:solidFill>
              </a:rPr>
              <a:t>Active Directory Disaster Recovery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89B5B9E-9AF4-488C-0A93-2805F7D6A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50" y="1220962"/>
            <a:ext cx="10910896" cy="327782"/>
          </a:xfrm>
        </p:spPr>
        <p:txBody>
          <a:bodyPr/>
          <a:lstStyle/>
          <a:p>
            <a:r>
              <a:rPr lang="en-US" sz="1800" spc="88" dirty="0">
                <a:solidFill>
                  <a:srgbClr val="F94E1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 of both worlds: </a:t>
            </a:r>
            <a:r>
              <a:rPr lang="en-US" sz="1800" spc="88">
                <a:solidFill>
                  <a:srgbClr val="F94E1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Active Directory </a:t>
            </a:r>
            <a:r>
              <a:rPr lang="en-US" sz="1800" spc="88" dirty="0">
                <a:solidFill>
                  <a:srgbClr val="F94E1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Entra ID in One Unified Identity Cloud Platform </a:t>
            </a:r>
            <a:endParaRPr lang="en-US" sz="1800" dirty="0">
              <a:solidFill>
                <a:srgbClr val="F94E15"/>
              </a:solidFill>
            </a:endParaRPr>
          </a:p>
        </p:txBody>
      </p:sp>
      <p:sp>
        <p:nvSpPr>
          <p:cNvPr id="9" name="Title 25">
            <a:extLst>
              <a:ext uri="{FF2B5EF4-FFF2-40B4-BE49-F238E27FC236}">
                <a16:creationId xmlns:a16="http://schemas.microsoft.com/office/drawing/2014/main" id="{F5499429-8AAE-9CE1-7D7C-93E885141D87}"/>
              </a:ext>
            </a:extLst>
          </p:cNvPr>
          <p:cNvSpPr txBox="1">
            <a:spLocks/>
          </p:cNvSpPr>
          <p:nvPr/>
        </p:nvSpPr>
        <p:spPr>
          <a:xfrm>
            <a:off x="655250" y="666682"/>
            <a:ext cx="11015621" cy="650499"/>
          </a:xfrm>
          <a:prstGeom prst="rect">
            <a:avLst/>
          </a:prstGeom>
        </p:spPr>
        <p:txBody>
          <a:bodyPr vert="horz" wrap="square" lIns="0" tIns="45720" rIns="0" bIns="45720" rtlCol="0" anchor="t">
            <a:spAutoFit/>
          </a:bodyPr>
          <a:lstStyle>
            <a:defPPr>
              <a:defRPr lang="en-US"/>
            </a:defPPr>
            <a:lvl1pPr marL="0" algn="l" defTabSz="3429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350" b="0" i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dirty="0">
                <a:solidFill>
                  <a:schemeClr val="tx2"/>
                </a:solidFill>
              </a:rPr>
              <a:t>Disaster Recovery for Identity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677F68-9D03-11CA-393C-C2D8B2621A59}"/>
              </a:ext>
            </a:extLst>
          </p:cNvPr>
          <p:cNvSpPr/>
          <p:nvPr/>
        </p:nvSpPr>
        <p:spPr>
          <a:xfrm>
            <a:off x="818115" y="1900020"/>
            <a:ext cx="5028531" cy="3037198"/>
          </a:xfrm>
          <a:prstGeom prst="rect">
            <a:avLst/>
          </a:prstGeom>
          <a:noFill/>
          <a:ln w="28575">
            <a:solidFill>
              <a:srgbClr val="F94E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it-IT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9455F0-E05A-E6B7-35A1-C7DF7936E675}"/>
              </a:ext>
            </a:extLst>
          </p:cNvPr>
          <p:cNvSpPr/>
          <p:nvPr/>
        </p:nvSpPr>
        <p:spPr>
          <a:xfrm>
            <a:off x="6795774" y="2926925"/>
            <a:ext cx="4875097" cy="3020625"/>
          </a:xfrm>
          <a:prstGeom prst="rect">
            <a:avLst/>
          </a:prstGeom>
          <a:noFill/>
          <a:ln w="28575">
            <a:solidFill>
              <a:srgbClr val="F94E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it-IT" dirty="0" err="1"/>
          </a:p>
        </p:txBody>
      </p:sp>
    </p:spTree>
    <p:extLst>
      <p:ext uri="{BB962C8B-B14F-4D97-AF65-F5344CB8AC3E}">
        <p14:creationId xmlns:p14="http://schemas.microsoft.com/office/powerpoint/2010/main" val="42023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16CEEC-A762-40F0-8206-A7E0448E1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21" y="1771724"/>
            <a:ext cx="6295032" cy="38661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3566D1-97CF-4C87-8BAE-DC0B5F7D8D53}"/>
              </a:ext>
            </a:extLst>
          </p:cNvPr>
          <p:cNvSpPr/>
          <p:nvPr/>
        </p:nvSpPr>
        <p:spPr>
          <a:xfrm>
            <a:off x="685894" y="1953792"/>
            <a:ext cx="622527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54">
              <a:buClr>
                <a:srgbClr val="444444">
                  <a:lumMod val="75000"/>
                </a:srgbClr>
              </a:buClr>
              <a:defRPr/>
            </a:pPr>
            <a:r>
              <a:rPr lang="en-US" sz="2200" b="1" dirty="0">
                <a:solidFill>
                  <a:srgbClr val="535659"/>
                </a:solidFill>
                <a:latin typeface="+mj-lt"/>
                <a:ea typeface="+mj-ea"/>
                <a:cs typeface="+mj-cs"/>
              </a:rPr>
              <a:t>1) </a:t>
            </a:r>
            <a:r>
              <a:rPr lang="en-US" sz="2200" b="1" dirty="0">
                <a:latin typeface="+mj-lt"/>
                <a:ea typeface="+mj-ea"/>
                <a:cs typeface="+mj-cs"/>
              </a:rPr>
              <a:t>Multi level protection</a:t>
            </a:r>
          </a:p>
          <a:p>
            <a:pPr lvl="0" defTabSz="914354">
              <a:buClr>
                <a:srgbClr val="444444">
                  <a:lumMod val="75000"/>
                </a:srgbClr>
              </a:buClr>
              <a:defRPr/>
            </a:pPr>
            <a:r>
              <a:rPr lang="en-US" dirty="0">
                <a:solidFill>
                  <a:srgbClr val="444444"/>
                </a:solidFill>
                <a:cs typeface="Arial" panose="020B0604020202020204" pitchFamily="34" charset="0"/>
              </a:rPr>
              <a:t>Object level, Forest level, OS level</a:t>
            </a:r>
          </a:p>
          <a:p>
            <a:pPr marL="0" marR="0" lvl="0" indent="0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 panose="020B0604020202020204" pitchFamily="34" charset="0"/>
            </a:endParaRPr>
          </a:p>
          <a:p>
            <a:pPr marR="0" indent="0" defTabSz="91435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lang="en-US" sz="2200" b="1" dirty="0">
                <a:latin typeface="+mj-lt"/>
                <a:ea typeface="+mj-ea"/>
                <a:cs typeface="+mj-cs"/>
              </a:rPr>
              <a:t>2) FAST fully-automated AD Forest Recovery</a:t>
            </a:r>
          </a:p>
          <a:p>
            <a:pPr marL="0" marR="0" lvl="0" indent="0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uLnTx/>
                <a:uFillTx/>
                <a:cs typeface="Arial" panose="020B0604020202020204" pitchFamily="34" charset="0"/>
              </a:rPr>
              <a:t>Automatically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444444"/>
                </a:solidFill>
                <a:uLnTx/>
                <a:uFillTx/>
                <a:cs typeface="Arial" panose="020B0604020202020204" pitchFamily="34" charset="0"/>
              </a:rPr>
              <a:t> 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uLnTx/>
                <a:uFillTx/>
                <a:cs typeface="Arial" panose="020B0604020202020204" pitchFamily="34" charset="0"/>
              </a:rPr>
              <a:t>estore your entire forest </a:t>
            </a: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uLnTx/>
                <a:uFillTx/>
                <a:cs typeface="Arial" panose="020B0604020202020204" pitchFamily="34" charset="0"/>
              </a:rPr>
              <a:t>in minutes/hours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uLnTx/>
                <a:uFillTx/>
                <a:cs typeface="Arial" panose="020B0604020202020204" pitchFamily="34" charset="0"/>
              </a:rPr>
              <a:t>,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444444"/>
                </a:solidFill>
                <a:uLnTx/>
                <a:uFillTx/>
                <a:cs typeface="Arial" panose="020B0604020202020204" pitchFamily="34" charset="0"/>
              </a:rPr>
              <a:t> not days/weeks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uLnTx/>
              <a:uFillTx/>
              <a:cs typeface="Arial" panose="020B0604020202020204" pitchFamily="34" charset="0"/>
            </a:endParaRPr>
          </a:p>
          <a:p>
            <a:pPr marL="0" marR="0" lvl="0" indent="0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uLnTx/>
              <a:uFillTx/>
              <a:cs typeface="Arial" panose="020B0604020202020204" pitchFamily="34" charset="0"/>
            </a:endParaRPr>
          </a:p>
          <a:p>
            <a:pPr marL="0" marR="0" lvl="0" indent="0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>
                  <a:lumMod val="75000"/>
                </a:srgbClr>
              </a:buClr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uLnTx/>
              <a:uFillTx/>
              <a:cs typeface="Arial" panose="020B0604020202020204" pitchFamily="34" charset="0"/>
            </a:endParaRPr>
          </a:p>
          <a:p>
            <a:pPr marR="0" indent="0" defTabSz="91435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lang="en-US" sz="2200" b="1" dirty="0">
                <a:latin typeface="+mj-lt"/>
                <a:ea typeface="+mj-ea"/>
                <a:cs typeface="+mj-cs"/>
              </a:rPr>
              <a:t>3) Active Directory protection</a:t>
            </a:r>
          </a:p>
          <a:p>
            <a:pPr marL="0" marR="0" lvl="0" indent="0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444444"/>
                </a:solidFill>
                <a:cs typeface="Arial" panose="020B0604020202020204" pitchFamily="34" charset="0"/>
              </a:rPr>
              <a:t>Protect Active Directory from re-infection and compromise during recovery</a:t>
            </a:r>
          </a:p>
          <a:p>
            <a:pPr lvl="0" defTabSz="914354">
              <a:buClr>
                <a:srgbClr val="444444">
                  <a:lumMod val="75000"/>
                </a:srgbClr>
              </a:buClr>
              <a:defRPr/>
            </a:pPr>
            <a:endParaRPr lang="en-US" sz="1100" dirty="0">
              <a:solidFill>
                <a:srgbClr val="444444"/>
              </a:solidFill>
              <a:cs typeface="Arial" panose="020B0604020202020204" pitchFamily="34" charset="0"/>
            </a:endParaRPr>
          </a:p>
          <a:p>
            <a:pPr marL="0" marR="0" lvl="0" indent="0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444">
                  <a:lumMod val="75000"/>
                </a:srgbClr>
              </a:buClr>
              <a:buSzTx/>
              <a:buFontTx/>
              <a:buNone/>
              <a:tabLst/>
              <a:defRPr/>
            </a:pPr>
            <a:endParaRPr lang="en-US" dirty="0">
              <a:solidFill>
                <a:srgbClr val="444444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48552-EACB-4453-B389-BBDC67AB5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Recovery Manager for Active Directory</a:t>
            </a:r>
          </a:p>
        </p:txBody>
      </p:sp>
      <p:pic>
        <p:nvPicPr>
          <p:cNvPr id="4" name="Picture 3" descr="Enterprise Strategy Group Study Finds Strong Interest in Zero-trust  Strategies and New Funding to Support These Initiatives">
            <a:hlinkClick r:id="rId3"/>
            <a:extLst>
              <a:ext uri="{FF2B5EF4-FFF2-40B4-BE49-F238E27FC236}">
                <a16:creationId xmlns:a16="http://schemas.microsoft.com/office/drawing/2014/main" id="{1ED729F0-5B14-FFDA-78E9-1F2A020A0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737" y="5240096"/>
            <a:ext cx="1297270" cy="94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2D21F5-75FB-AD96-06B4-69AB5CFD307E}"/>
              </a:ext>
            </a:extLst>
          </p:cNvPr>
          <p:cNvSpPr txBox="1"/>
          <p:nvPr/>
        </p:nvSpPr>
        <p:spPr>
          <a:xfrm>
            <a:off x="685894" y="5527636"/>
            <a:ext cx="6310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3E9FA5"/>
                </a:solidFill>
                <a:latin typeface="+mj-lt"/>
                <a:ea typeface="+mj-ea"/>
                <a:cs typeface="+mj-cs"/>
              </a:rPr>
              <a:t>Certified by</a:t>
            </a:r>
            <a:endParaRPr lang="it-IT" dirty="0">
              <a:solidFill>
                <a:srgbClr val="3E9F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9B36D-0A81-0F3B-9779-C9465AC32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protection</a:t>
            </a:r>
            <a:endParaRPr lang="it-IT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BC9D45-453C-37FE-C683-BF1E94C9F98E}"/>
              </a:ext>
            </a:extLst>
          </p:cNvPr>
          <p:cNvGrpSpPr/>
          <p:nvPr/>
        </p:nvGrpSpPr>
        <p:grpSpPr>
          <a:xfrm>
            <a:off x="422949" y="1268845"/>
            <a:ext cx="5532140" cy="4618035"/>
            <a:chOff x="317211" y="839987"/>
            <a:chExt cx="4149105" cy="3463526"/>
          </a:xfrm>
        </p:grpSpPr>
        <p:sp>
          <p:nvSpPr>
            <p:cNvPr id="6" name="Datacenter 1 Site">
              <a:extLst>
                <a:ext uri="{FF2B5EF4-FFF2-40B4-BE49-F238E27FC236}">
                  <a16:creationId xmlns:a16="http://schemas.microsoft.com/office/drawing/2014/main" id="{C21142E1-5AC2-4759-AAE9-8F92E22B40C3}"/>
                </a:ext>
              </a:extLst>
            </p:cNvPr>
            <p:cNvSpPr/>
            <p:nvPr/>
          </p:nvSpPr>
          <p:spPr>
            <a:xfrm>
              <a:off x="343603" y="1181601"/>
              <a:ext cx="1988986" cy="3119985"/>
            </a:xfrm>
            <a:prstGeom prst="roundRect">
              <a:avLst>
                <a:gd name="adj" fmla="val 2414"/>
              </a:avLst>
            </a:prstGeom>
            <a:solidFill>
              <a:srgbClr val="D1F5B9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667">
                <a:solidFill>
                  <a:srgbClr val="002060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7B11C74-7962-4EFE-83FA-19B13C22F726}"/>
                </a:ext>
              </a:extLst>
            </p:cNvPr>
            <p:cNvGrpSpPr/>
            <p:nvPr/>
          </p:nvGrpSpPr>
          <p:grpSpPr>
            <a:xfrm>
              <a:off x="338841" y="1176362"/>
              <a:ext cx="1033336" cy="253627"/>
              <a:chOff x="302265" y="1069348"/>
              <a:chExt cx="1033336" cy="25362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272E3C-A7BE-4293-B1A3-7B0FD01040B8}"/>
                  </a:ext>
                </a:extLst>
              </p:cNvPr>
              <p:cNvSpPr txBox="1"/>
              <p:nvPr/>
            </p:nvSpPr>
            <p:spPr>
              <a:xfrm>
                <a:off x="480559" y="1101285"/>
                <a:ext cx="855042" cy="193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600"/>
                  </a:spcBef>
                </a:pPr>
                <a:r>
                  <a:rPr lang="en-US" sz="1200">
                    <a:solidFill>
                      <a:srgbClr val="8F8F8F"/>
                    </a:solidFill>
                  </a:rPr>
                  <a:t>Data Center 1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C34E85E-2B48-49AB-8542-D7F07E675380}"/>
                  </a:ext>
                </a:extLst>
              </p:cNvPr>
              <p:cNvGrpSpPr/>
              <p:nvPr/>
            </p:nvGrpSpPr>
            <p:grpSpPr>
              <a:xfrm>
                <a:off x="302265" y="1069348"/>
                <a:ext cx="253627" cy="253627"/>
                <a:chOff x="302265" y="1069348"/>
                <a:chExt cx="253627" cy="253627"/>
              </a:xfrm>
            </p:grpSpPr>
            <p:sp>
              <p:nvSpPr>
                <p:cNvPr id="16" name="Datecenter 1 corner rectangle">
                  <a:extLst>
                    <a:ext uri="{FF2B5EF4-FFF2-40B4-BE49-F238E27FC236}">
                      <a16:creationId xmlns:a16="http://schemas.microsoft.com/office/drawing/2014/main" id="{843B4F09-192E-44C8-AFAB-1F22C29EE7D0}"/>
                    </a:ext>
                  </a:extLst>
                </p:cNvPr>
                <p:cNvSpPr/>
                <p:nvPr/>
              </p:nvSpPr>
              <p:spPr>
                <a:xfrm>
                  <a:off x="302265" y="1069348"/>
                  <a:ext cx="253627" cy="253627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  <a:spcBef>
                      <a:spcPts val="800"/>
                    </a:spcBef>
                  </a:pPr>
                  <a:endParaRPr lang="en-US" sz="2400" err="1"/>
                </a:p>
              </p:txBody>
            </p:sp>
            <p:pic>
              <p:nvPicPr>
                <p:cNvPr id="9" name="Graphic 8" descr="Building">
                  <a:extLst>
                    <a:ext uri="{FF2B5EF4-FFF2-40B4-BE49-F238E27FC236}">
                      <a16:creationId xmlns:a16="http://schemas.microsoft.com/office/drawing/2014/main" id="{7C6D3FD1-53C2-4287-B2EE-0D8DFAAFB5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2087" y="1079623"/>
                  <a:ext cx="233075" cy="233075"/>
                </a:xfrm>
                <a:prstGeom prst="rect">
                  <a:avLst/>
                </a:prstGeom>
              </p:spPr>
            </p:pic>
          </p:grpSp>
        </p:grpSp>
        <p:sp>
          <p:nvSpPr>
            <p:cNvPr id="22" name="Datacenter 1 Site">
              <a:extLst>
                <a:ext uri="{FF2B5EF4-FFF2-40B4-BE49-F238E27FC236}">
                  <a16:creationId xmlns:a16="http://schemas.microsoft.com/office/drawing/2014/main" id="{E82CB642-C687-44A6-A022-DC88C1E5E628}"/>
                </a:ext>
              </a:extLst>
            </p:cNvPr>
            <p:cNvSpPr/>
            <p:nvPr/>
          </p:nvSpPr>
          <p:spPr>
            <a:xfrm>
              <a:off x="2477330" y="1946676"/>
              <a:ext cx="1988986" cy="2356837"/>
            </a:xfrm>
            <a:prstGeom prst="roundRect">
              <a:avLst>
                <a:gd name="adj" fmla="val 2414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2400" err="1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54D4182-5B72-4AB9-BE4B-E06EF0A5615D}"/>
                </a:ext>
              </a:extLst>
            </p:cNvPr>
            <p:cNvGrpSpPr/>
            <p:nvPr/>
          </p:nvGrpSpPr>
          <p:grpSpPr>
            <a:xfrm>
              <a:off x="2472568" y="1941437"/>
              <a:ext cx="1033336" cy="253627"/>
              <a:chOff x="302265" y="1069348"/>
              <a:chExt cx="1033336" cy="25362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935C490-5A20-4E53-AE4B-4D5C971489CD}"/>
                  </a:ext>
                </a:extLst>
              </p:cNvPr>
              <p:cNvGrpSpPr/>
              <p:nvPr/>
            </p:nvGrpSpPr>
            <p:grpSpPr>
              <a:xfrm>
                <a:off x="302265" y="1069348"/>
                <a:ext cx="253627" cy="253627"/>
                <a:chOff x="302265" y="1069348"/>
                <a:chExt cx="253627" cy="253627"/>
              </a:xfrm>
            </p:grpSpPr>
            <p:sp>
              <p:nvSpPr>
                <p:cNvPr id="26" name="Datecenter 1 corner rectangle">
                  <a:extLst>
                    <a:ext uri="{FF2B5EF4-FFF2-40B4-BE49-F238E27FC236}">
                      <a16:creationId xmlns:a16="http://schemas.microsoft.com/office/drawing/2014/main" id="{DECDEB8A-5858-4066-9DCD-6C0E783778D1}"/>
                    </a:ext>
                  </a:extLst>
                </p:cNvPr>
                <p:cNvSpPr/>
                <p:nvPr/>
              </p:nvSpPr>
              <p:spPr>
                <a:xfrm>
                  <a:off x="302265" y="1069348"/>
                  <a:ext cx="253627" cy="253627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  <a:spcBef>
                      <a:spcPts val="800"/>
                    </a:spcBef>
                  </a:pPr>
                  <a:endParaRPr lang="en-US" sz="2400" err="1"/>
                </a:p>
              </p:txBody>
            </p:sp>
            <p:pic>
              <p:nvPicPr>
                <p:cNvPr id="27" name="Graphic 26" descr="Building">
                  <a:extLst>
                    <a:ext uri="{FF2B5EF4-FFF2-40B4-BE49-F238E27FC236}">
                      <a16:creationId xmlns:a16="http://schemas.microsoft.com/office/drawing/2014/main" id="{A97FD48E-81C3-456E-A637-7440E02FA5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2087" y="1079623"/>
                  <a:ext cx="233075" cy="233075"/>
                </a:xfrm>
                <a:prstGeom prst="rect">
                  <a:avLst/>
                </a:prstGeom>
              </p:spPr>
            </p:pic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AECB2B-277B-453A-A284-B52B30AFA1F4}"/>
                  </a:ext>
                </a:extLst>
              </p:cNvPr>
              <p:cNvSpPr txBox="1"/>
              <p:nvPr/>
            </p:nvSpPr>
            <p:spPr>
              <a:xfrm>
                <a:off x="480559" y="1101285"/>
                <a:ext cx="855042" cy="193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600"/>
                  </a:spcBef>
                </a:pPr>
                <a:r>
                  <a:rPr lang="en-US" sz="1200">
                    <a:solidFill>
                      <a:srgbClr val="8F8F8F"/>
                    </a:solidFill>
                  </a:rPr>
                  <a:t>Data Center 2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45AD886-D35C-485F-8348-0F73037CBE48}"/>
                </a:ext>
              </a:extLst>
            </p:cNvPr>
            <p:cNvGrpSpPr/>
            <p:nvPr/>
          </p:nvGrpSpPr>
          <p:grpSpPr>
            <a:xfrm>
              <a:off x="410557" y="2405853"/>
              <a:ext cx="830643" cy="450213"/>
              <a:chOff x="2982368" y="3676300"/>
              <a:chExt cx="830643" cy="45021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9672B587-A394-43DD-B56B-71FAB3AA872A}"/>
                  </a:ext>
                </a:extLst>
              </p:cNvPr>
              <p:cNvSpPr/>
              <p:nvPr/>
            </p:nvSpPr>
            <p:spPr>
              <a:xfrm>
                <a:off x="2989391" y="3678942"/>
                <a:ext cx="782509" cy="447571"/>
              </a:xfrm>
              <a:prstGeom prst="roundRect">
                <a:avLst>
                  <a:gd name="adj" fmla="val 5602"/>
                </a:avLst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Bef>
                    <a:spcPts val="800"/>
                  </a:spcBef>
                </a:pPr>
                <a:endParaRPr lang="en-US" sz="2400" err="1"/>
              </a:p>
            </p:txBody>
          </p:sp>
          <p:sp>
            <p:nvSpPr>
              <p:cNvPr id="29" name="Datecenter 1 corner rectangle">
                <a:extLst>
                  <a:ext uri="{FF2B5EF4-FFF2-40B4-BE49-F238E27FC236}">
                    <a16:creationId xmlns:a16="http://schemas.microsoft.com/office/drawing/2014/main" id="{A9E3C152-115A-4C1B-963A-20AAD6C9E0A3}"/>
                  </a:ext>
                </a:extLst>
              </p:cNvPr>
              <p:cNvSpPr/>
              <p:nvPr/>
            </p:nvSpPr>
            <p:spPr>
              <a:xfrm>
                <a:off x="2982368" y="3676300"/>
                <a:ext cx="247672" cy="257216"/>
              </a:xfrm>
              <a:prstGeom prst="roundRect">
                <a:avLst>
                  <a:gd name="adj" fmla="val 0"/>
                </a:avLst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Bef>
                    <a:spcPts val="800"/>
                  </a:spcBef>
                </a:pPr>
                <a:endParaRPr lang="en-US" sz="2400" err="1"/>
              </a:p>
            </p:txBody>
          </p:sp>
          <p:sp>
            <p:nvSpPr>
              <p:cNvPr id="15" name="Freeform 186">
                <a:extLst>
                  <a:ext uri="{FF2B5EF4-FFF2-40B4-BE49-F238E27FC236}">
                    <a16:creationId xmlns:a16="http://schemas.microsoft.com/office/drawing/2014/main" id="{FD24316A-6C49-4722-9BC2-639033FBE5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43128" y="3720262"/>
                <a:ext cx="126964" cy="169830"/>
              </a:xfrm>
              <a:custGeom>
                <a:avLst/>
                <a:gdLst>
                  <a:gd name="T0" fmla="*/ 48 w 56"/>
                  <a:gd name="T1" fmla="*/ 0 h 128"/>
                  <a:gd name="T2" fmla="*/ 8 w 56"/>
                  <a:gd name="T3" fmla="*/ 0 h 128"/>
                  <a:gd name="T4" fmla="*/ 0 w 56"/>
                  <a:gd name="T5" fmla="*/ 8 h 128"/>
                  <a:gd name="T6" fmla="*/ 0 w 56"/>
                  <a:gd name="T7" fmla="*/ 120 h 128"/>
                  <a:gd name="T8" fmla="*/ 8 w 56"/>
                  <a:gd name="T9" fmla="*/ 128 h 128"/>
                  <a:gd name="T10" fmla="*/ 48 w 56"/>
                  <a:gd name="T11" fmla="*/ 128 h 128"/>
                  <a:gd name="T12" fmla="*/ 56 w 56"/>
                  <a:gd name="T13" fmla="*/ 120 h 128"/>
                  <a:gd name="T14" fmla="*/ 56 w 56"/>
                  <a:gd name="T15" fmla="*/ 8 h 128"/>
                  <a:gd name="T16" fmla="*/ 48 w 56"/>
                  <a:gd name="T17" fmla="*/ 0 h 128"/>
                  <a:gd name="T18" fmla="*/ 32 w 56"/>
                  <a:gd name="T19" fmla="*/ 112 h 128"/>
                  <a:gd name="T20" fmla="*/ 24 w 56"/>
                  <a:gd name="T21" fmla="*/ 112 h 128"/>
                  <a:gd name="T22" fmla="*/ 24 w 56"/>
                  <a:gd name="T23" fmla="*/ 88 h 128"/>
                  <a:gd name="T24" fmla="*/ 32 w 56"/>
                  <a:gd name="T25" fmla="*/ 88 h 128"/>
                  <a:gd name="T26" fmla="*/ 32 w 56"/>
                  <a:gd name="T27" fmla="*/ 112 h 128"/>
                  <a:gd name="T28" fmla="*/ 48 w 56"/>
                  <a:gd name="T29" fmla="*/ 72 h 128"/>
                  <a:gd name="T30" fmla="*/ 8 w 56"/>
                  <a:gd name="T31" fmla="*/ 72 h 128"/>
                  <a:gd name="T32" fmla="*/ 8 w 56"/>
                  <a:gd name="T33" fmla="*/ 56 h 128"/>
                  <a:gd name="T34" fmla="*/ 48 w 56"/>
                  <a:gd name="T35" fmla="*/ 56 h 128"/>
                  <a:gd name="T36" fmla="*/ 48 w 56"/>
                  <a:gd name="T37" fmla="*/ 72 h 128"/>
                  <a:gd name="T38" fmla="*/ 48 w 56"/>
                  <a:gd name="T39" fmla="*/ 48 h 128"/>
                  <a:gd name="T40" fmla="*/ 8 w 56"/>
                  <a:gd name="T41" fmla="*/ 48 h 128"/>
                  <a:gd name="T42" fmla="*/ 8 w 56"/>
                  <a:gd name="T43" fmla="*/ 32 h 128"/>
                  <a:gd name="T44" fmla="*/ 48 w 56"/>
                  <a:gd name="T45" fmla="*/ 32 h 128"/>
                  <a:gd name="T46" fmla="*/ 48 w 56"/>
                  <a:gd name="T47" fmla="*/ 48 h 128"/>
                  <a:gd name="T48" fmla="*/ 48 w 56"/>
                  <a:gd name="T49" fmla="*/ 24 h 128"/>
                  <a:gd name="T50" fmla="*/ 8 w 56"/>
                  <a:gd name="T51" fmla="*/ 24 h 128"/>
                  <a:gd name="T52" fmla="*/ 8 w 56"/>
                  <a:gd name="T53" fmla="*/ 8 h 128"/>
                  <a:gd name="T54" fmla="*/ 48 w 56"/>
                  <a:gd name="T55" fmla="*/ 8 h 128"/>
                  <a:gd name="T56" fmla="*/ 48 w 56"/>
                  <a:gd name="T57" fmla="*/ 2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6" h="128">
                    <a:moveTo>
                      <a:pt x="4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4"/>
                      <a:pt x="3" y="128"/>
                      <a:pt x="8" y="128"/>
                    </a:cubicBezTo>
                    <a:cubicBezTo>
                      <a:pt x="48" y="128"/>
                      <a:pt x="48" y="128"/>
                      <a:pt x="48" y="128"/>
                    </a:cubicBezTo>
                    <a:cubicBezTo>
                      <a:pt x="52" y="128"/>
                      <a:pt x="56" y="124"/>
                      <a:pt x="56" y="120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6" y="4"/>
                      <a:pt x="52" y="0"/>
                      <a:pt x="48" y="0"/>
                    </a:cubicBezTo>
                    <a:close/>
                    <a:moveTo>
                      <a:pt x="32" y="112"/>
                    </a:moveTo>
                    <a:cubicBezTo>
                      <a:pt x="24" y="112"/>
                      <a:pt x="24" y="112"/>
                      <a:pt x="24" y="112"/>
                    </a:cubicBezTo>
                    <a:cubicBezTo>
                      <a:pt x="24" y="88"/>
                      <a:pt x="24" y="88"/>
                      <a:pt x="24" y="88"/>
                    </a:cubicBezTo>
                    <a:cubicBezTo>
                      <a:pt x="32" y="88"/>
                      <a:pt x="32" y="88"/>
                      <a:pt x="32" y="88"/>
                    </a:cubicBezTo>
                    <a:lnTo>
                      <a:pt x="32" y="112"/>
                    </a:lnTo>
                    <a:close/>
                    <a:moveTo>
                      <a:pt x="48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48" y="56"/>
                      <a:pt x="48" y="56"/>
                      <a:pt x="48" y="56"/>
                    </a:cubicBezTo>
                    <a:lnTo>
                      <a:pt x="48" y="72"/>
                    </a:lnTo>
                    <a:close/>
                    <a:moveTo>
                      <a:pt x="48" y="48"/>
                    </a:moveTo>
                    <a:cubicBezTo>
                      <a:pt x="8" y="48"/>
                      <a:pt x="8" y="48"/>
                      <a:pt x="8" y="48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48" y="32"/>
                      <a:pt x="48" y="32"/>
                      <a:pt x="48" y="32"/>
                    </a:cubicBezTo>
                    <a:lnTo>
                      <a:pt x="48" y="48"/>
                    </a:lnTo>
                    <a:close/>
                    <a:moveTo>
                      <a:pt x="48" y="24"/>
                    </a:moveTo>
                    <a:cubicBezTo>
                      <a:pt x="8" y="24"/>
                      <a:pt x="8" y="24"/>
                      <a:pt x="8" y="24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48" y="8"/>
                      <a:pt x="48" y="8"/>
                      <a:pt x="48" y="8"/>
                    </a:cubicBezTo>
                    <a:lnTo>
                      <a:pt x="48" y="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defTabSz="548626">
                  <a:defRPr/>
                </a:pPr>
                <a:endParaRPr lang="bg-BG" sz="2160">
                  <a:solidFill>
                    <a:srgbClr val="464646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23047F-1BD5-4654-A3E8-0EB35C7FF129}"/>
                  </a:ext>
                </a:extLst>
              </p:cNvPr>
              <p:cNvSpPr txBox="1"/>
              <p:nvPr/>
            </p:nvSpPr>
            <p:spPr>
              <a:xfrm>
                <a:off x="3171513" y="3697633"/>
                <a:ext cx="280312" cy="166152"/>
              </a:xfrm>
              <a:prstGeom prst="rect">
                <a:avLst/>
              </a:prstGeom>
              <a:noFill/>
            </p:spPr>
            <p:txBody>
              <a:bodyPr wrap="square" lIns="121920" rIns="0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600"/>
                  </a:spcBef>
                </a:pPr>
                <a:r>
                  <a:rPr lang="en-US" sz="933">
                    <a:solidFill>
                      <a:srgbClr val="8F8F8F"/>
                    </a:solidFill>
                  </a:rPr>
                  <a:t>DC</a:t>
                </a:r>
                <a:endParaRPr lang="en-US" sz="1200">
                  <a:solidFill>
                    <a:srgbClr val="8F8F8F"/>
                  </a:solidFill>
                </a:endParaRPr>
              </a:p>
            </p:txBody>
          </p:sp>
          <p:sp>
            <p:nvSpPr>
              <p:cNvPr id="31" name="Freeform 47">
                <a:extLst>
                  <a:ext uri="{FF2B5EF4-FFF2-40B4-BE49-F238E27FC236}">
                    <a16:creationId xmlns:a16="http://schemas.microsoft.com/office/drawing/2014/main" id="{20C6EA33-0BFF-4494-B436-1312F7A26E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78438" y="3748293"/>
                <a:ext cx="145217" cy="147124"/>
              </a:xfrm>
              <a:custGeom>
                <a:avLst/>
                <a:gdLst>
                  <a:gd name="T0" fmla="*/ 32 w 128"/>
                  <a:gd name="T1" fmla="*/ 64 h 128"/>
                  <a:gd name="T2" fmla="*/ 96 w 128"/>
                  <a:gd name="T3" fmla="*/ 64 h 128"/>
                  <a:gd name="T4" fmla="*/ 64 w 128"/>
                  <a:gd name="T5" fmla="*/ 88 h 128"/>
                  <a:gd name="T6" fmla="*/ 64 w 128"/>
                  <a:gd name="T7" fmla="*/ 40 h 128"/>
                  <a:gd name="T8" fmla="*/ 64 w 128"/>
                  <a:gd name="T9" fmla="*/ 88 h 128"/>
                  <a:gd name="T10" fmla="*/ 113 w 128"/>
                  <a:gd name="T11" fmla="*/ 48 h 128"/>
                  <a:gd name="T12" fmla="*/ 114 w 128"/>
                  <a:gd name="T13" fmla="*/ 36 h 128"/>
                  <a:gd name="T14" fmla="*/ 115 w 128"/>
                  <a:gd name="T15" fmla="*/ 25 h 128"/>
                  <a:gd name="T16" fmla="*/ 103 w 128"/>
                  <a:gd name="T17" fmla="*/ 13 h 128"/>
                  <a:gd name="T18" fmla="*/ 92 w 128"/>
                  <a:gd name="T19" fmla="*/ 13 h 128"/>
                  <a:gd name="T20" fmla="*/ 88 w 128"/>
                  <a:gd name="T21" fmla="*/ 18 h 128"/>
                  <a:gd name="T22" fmla="*/ 80 w 128"/>
                  <a:gd name="T23" fmla="*/ 8 h 128"/>
                  <a:gd name="T24" fmla="*/ 56 w 128"/>
                  <a:gd name="T25" fmla="*/ 0 h 128"/>
                  <a:gd name="T26" fmla="*/ 48 w 128"/>
                  <a:gd name="T27" fmla="*/ 15 h 128"/>
                  <a:gd name="T28" fmla="*/ 35 w 128"/>
                  <a:gd name="T29" fmla="*/ 13 h 128"/>
                  <a:gd name="T30" fmla="*/ 25 w 128"/>
                  <a:gd name="T31" fmla="*/ 13 h 128"/>
                  <a:gd name="T32" fmla="*/ 13 w 128"/>
                  <a:gd name="T33" fmla="*/ 25 h 128"/>
                  <a:gd name="T34" fmla="*/ 13 w 128"/>
                  <a:gd name="T35" fmla="*/ 36 h 128"/>
                  <a:gd name="T36" fmla="*/ 17 w 128"/>
                  <a:gd name="T37" fmla="*/ 40 h 128"/>
                  <a:gd name="T38" fmla="*/ 8 w 128"/>
                  <a:gd name="T39" fmla="*/ 48 h 128"/>
                  <a:gd name="T40" fmla="*/ 0 w 128"/>
                  <a:gd name="T41" fmla="*/ 72 h 128"/>
                  <a:gd name="T42" fmla="*/ 15 w 128"/>
                  <a:gd name="T43" fmla="*/ 80 h 128"/>
                  <a:gd name="T44" fmla="*/ 14 w 128"/>
                  <a:gd name="T45" fmla="*/ 92 h 128"/>
                  <a:gd name="T46" fmla="*/ 13 w 128"/>
                  <a:gd name="T47" fmla="*/ 103 h 128"/>
                  <a:gd name="T48" fmla="*/ 25 w 128"/>
                  <a:gd name="T49" fmla="*/ 114 h 128"/>
                  <a:gd name="T50" fmla="*/ 36 w 128"/>
                  <a:gd name="T51" fmla="*/ 114 h 128"/>
                  <a:gd name="T52" fmla="*/ 40 w 128"/>
                  <a:gd name="T53" fmla="*/ 110 h 128"/>
                  <a:gd name="T54" fmla="*/ 48 w 128"/>
                  <a:gd name="T55" fmla="*/ 120 h 128"/>
                  <a:gd name="T56" fmla="*/ 72 w 128"/>
                  <a:gd name="T57" fmla="*/ 128 h 128"/>
                  <a:gd name="T58" fmla="*/ 80 w 128"/>
                  <a:gd name="T59" fmla="*/ 113 h 128"/>
                  <a:gd name="T60" fmla="*/ 92 w 128"/>
                  <a:gd name="T61" fmla="*/ 114 h 128"/>
                  <a:gd name="T62" fmla="*/ 103 w 128"/>
                  <a:gd name="T63" fmla="*/ 114 h 128"/>
                  <a:gd name="T64" fmla="*/ 114 w 128"/>
                  <a:gd name="T65" fmla="*/ 103 h 128"/>
                  <a:gd name="T66" fmla="*/ 114 w 128"/>
                  <a:gd name="T67" fmla="*/ 92 h 128"/>
                  <a:gd name="T68" fmla="*/ 110 w 128"/>
                  <a:gd name="T69" fmla="*/ 87 h 128"/>
                  <a:gd name="T70" fmla="*/ 120 w 128"/>
                  <a:gd name="T71" fmla="*/ 80 h 128"/>
                  <a:gd name="T72" fmla="*/ 128 w 128"/>
                  <a:gd name="T73" fmla="*/ 56 h 128"/>
                  <a:gd name="T74" fmla="*/ 120 w 128"/>
                  <a:gd name="T75" fmla="*/ 48 h 128"/>
                  <a:gd name="T76" fmla="*/ 107 w 128"/>
                  <a:gd name="T77" fmla="*/ 72 h 128"/>
                  <a:gd name="T78" fmla="*/ 109 w 128"/>
                  <a:gd name="T79" fmla="*/ 98 h 128"/>
                  <a:gd name="T80" fmla="*/ 89 w 128"/>
                  <a:gd name="T81" fmla="*/ 100 h 128"/>
                  <a:gd name="T82" fmla="*/ 72 w 128"/>
                  <a:gd name="T83" fmla="*/ 120 h 128"/>
                  <a:gd name="T84" fmla="*/ 56 w 128"/>
                  <a:gd name="T85" fmla="*/ 107 h 128"/>
                  <a:gd name="T86" fmla="*/ 30 w 128"/>
                  <a:gd name="T87" fmla="*/ 109 h 128"/>
                  <a:gd name="T88" fmla="*/ 28 w 128"/>
                  <a:gd name="T89" fmla="*/ 89 h 128"/>
                  <a:gd name="T90" fmla="*/ 8 w 128"/>
                  <a:gd name="T91" fmla="*/ 72 h 128"/>
                  <a:gd name="T92" fmla="*/ 21 w 128"/>
                  <a:gd name="T93" fmla="*/ 56 h 128"/>
                  <a:gd name="T94" fmla="*/ 19 w 128"/>
                  <a:gd name="T95" fmla="*/ 30 h 128"/>
                  <a:gd name="T96" fmla="*/ 39 w 128"/>
                  <a:gd name="T97" fmla="*/ 27 h 128"/>
                  <a:gd name="T98" fmla="*/ 56 w 128"/>
                  <a:gd name="T99" fmla="*/ 8 h 128"/>
                  <a:gd name="T100" fmla="*/ 72 w 128"/>
                  <a:gd name="T101" fmla="*/ 22 h 128"/>
                  <a:gd name="T102" fmla="*/ 97 w 128"/>
                  <a:gd name="T103" fmla="*/ 20 h 128"/>
                  <a:gd name="T104" fmla="*/ 100 w 128"/>
                  <a:gd name="T105" fmla="*/ 39 h 128"/>
                  <a:gd name="T106" fmla="*/ 119 w 128"/>
                  <a:gd name="T107" fmla="*/ 5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8" h="128">
                    <a:moveTo>
                      <a:pt x="64" y="32"/>
                    </a:moveTo>
                    <a:cubicBezTo>
                      <a:pt x="46" y="32"/>
                      <a:pt x="32" y="46"/>
                      <a:pt x="32" y="64"/>
                    </a:cubicBezTo>
                    <a:cubicBezTo>
                      <a:pt x="32" y="81"/>
                      <a:pt x="46" y="96"/>
                      <a:pt x="64" y="96"/>
                    </a:cubicBezTo>
                    <a:cubicBezTo>
                      <a:pt x="82" y="96"/>
                      <a:pt x="96" y="81"/>
                      <a:pt x="96" y="64"/>
                    </a:cubicBezTo>
                    <a:cubicBezTo>
                      <a:pt x="96" y="46"/>
                      <a:pt x="82" y="32"/>
                      <a:pt x="64" y="32"/>
                    </a:cubicBezTo>
                    <a:close/>
                    <a:moveTo>
                      <a:pt x="64" y="88"/>
                    </a:moveTo>
                    <a:cubicBezTo>
                      <a:pt x="51" y="88"/>
                      <a:pt x="40" y="77"/>
                      <a:pt x="40" y="64"/>
                    </a:cubicBezTo>
                    <a:cubicBezTo>
                      <a:pt x="40" y="51"/>
                      <a:pt x="51" y="40"/>
                      <a:pt x="64" y="40"/>
                    </a:cubicBezTo>
                    <a:cubicBezTo>
                      <a:pt x="77" y="40"/>
                      <a:pt x="88" y="51"/>
                      <a:pt x="88" y="64"/>
                    </a:cubicBezTo>
                    <a:cubicBezTo>
                      <a:pt x="88" y="77"/>
                      <a:pt x="77" y="88"/>
                      <a:pt x="64" y="88"/>
                    </a:cubicBezTo>
                    <a:close/>
                    <a:moveTo>
                      <a:pt x="120" y="48"/>
                    </a:moveTo>
                    <a:cubicBezTo>
                      <a:pt x="113" y="48"/>
                      <a:pt x="113" y="48"/>
                      <a:pt x="113" y="48"/>
                    </a:cubicBezTo>
                    <a:cubicBezTo>
                      <a:pt x="112" y="45"/>
                      <a:pt x="111" y="43"/>
                      <a:pt x="110" y="40"/>
                    </a:cubicBezTo>
                    <a:cubicBezTo>
                      <a:pt x="114" y="36"/>
                      <a:pt x="114" y="36"/>
                      <a:pt x="114" y="36"/>
                    </a:cubicBezTo>
                    <a:cubicBezTo>
                      <a:pt x="118" y="33"/>
                      <a:pt x="118" y="28"/>
                      <a:pt x="115" y="25"/>
                    </a:cubicBezTo>
                    <a:cubicBezTo>
                      <a:pt x="115" y="25"/>
                      <a:pt x="115" y="25"/>
                      <a:pt x="115" y="25"/>
                    </a:cubicBezTo>
                    <a:cubicBezTo>
                      <a:pt x="114" y="25"/>
                      <a:pt x="114" y="25"/>
                      <a:pt x="114" y="25"/>
                    </a:cubicBezTo>
                    <a:cubicBezTo>
                      <a:pt x="103" y="13"/>
                      <a:pt x="103" y="13"/>
                      <a:pt x="103" y="13"/>
                    </a:cubicBezTo>
                    <a:cubicBezTo>
                      <a:pt x="100" y="10"/>
                      <a:pt x="95" y="10"/>
                      <a:pt x="92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5" y="17"/>
                      <a:pt x="83" y="15"/>
                      <a:pt x="80" y="15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3"/>
                      <a:pt x="76" y="0"/>
                      <a:pt x="72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48" y="3"/>
                      <a:pt x="48" y="8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5" y="15"/>
                      <a:pt x="43" y="16"/>
                      <a:pt x="40" y="18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2" y="10"/>
                      <a:pt x="28" y="10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0" y="28"/>
                      <a:pt x="10" y="32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6" y="43"/>
                      <a:pt x="15" y="45"/>
                      <a:pt x="14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4" y="48"/>
                      <a:pt x="0" y="51"/>
                      <a:pt x="0" y="5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6"/>
                      <a:pt x="4" y="80"/>
                      <a:pt x="8" y="80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6" y="82"/>
                      <a:pt x="17" y="85"/>
                      <a:pt x="18" y="87"/>
                    </a:cubicBezTo>
                    <a:cubicBezTo>
                      <a:pt x="14" y="92"/>
                      <a:pt x="14" y="92"/>
                      <a:pt x="14" y="92"/>
                    </a:cubicBezTo>
                    <a:cubicBezTo>
                      <a:pt x="11" y="95"/>
                      <a:pt x="10" y="9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4" y="103"/>
                      <a:pt x="14" y="103"/>
                      <a:pt x="14" y="103"/>
                    </a:cubicBezTo>
                    <a:cubicBezTo>
                      <a:pt x="25" y="114"/>
                      <a:pt x="25" y="114"/>
                      <a:pt x="25" y="114"/>
                    </a:cubicBezTo>
                    <a:cubicBezTo>
                      <a:pt x="28" y="117"/>
                      <a:pt x="33" y="117"/>
                      <a:pt x="36" y="114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3" y="111"/>
                      <a:pt x="45" y="112"/>
                      <a:pt x="48" y="113"/>
                    </a:cubicBezTo>
                    <a:cubicBezTo>
                      <a:pt x="48" y="120"/>
                      <a:pt x="48" y="120"/>
                      <a:pt x="48" y="120"/>
                    </a:cubicBezTo>
                    <a:cubicBezTo>
                      <a:pt x="48" y="124"/>
                      <a:pt x="52" y="128"/>
                      <a:pt x="56" y="128"/>
                    </a:cubicBezTo>
                    <a:cubicBezTo>
                      <a:pt x="72" y="128"/>
                      <a:pt x="72" y="128"/>
                      <a:pt x="72" y="128"/>
                    </a:cubicBezTo>
                    <a:cubicBezTo>
                      <a:pt x="76" y="128"/>
                      <a:pt x="80" y="124"/>
                      <a:pt x="80" y="120"/>
                    </a:cubicBezTo>
                    <a:cubicBezTo>
                      <a:pt x="80" y="113"/>
                      <a:pt x="80" y="113"/>
                      <a:pt x="80" y="113"/>
                    </a:cubicBezTo>
                    <a:cubicBezTo>
                      <a:pt x="83" y="112"/>
                      <a:pt x="85" y="111"/>
                      <a:pt x="88" y="109"/>
                    </a:cubicBezTo>
                    <a:cubicBezTo>
                      <a:pt x="92" y="114"/>
                      <a:pt x="92" y="114"/>
                      <a:pt x="92" y="114"/>
                    </a:cubicBezTo>
                    <a:cubicBezTo>
                      <a:pt x="95" y="117"/>
                      <a:pt x="100" y="117"/>
                      <a:pt x="103" y="114"/>
                    </a:cubicBezTo>
                    <a:cubicBezTo>
                      <a:pt x="103" y="114"/>
                      <a:pt x="103" y="114"/>
                      <a:pt x="103" y="114"/>
                    </a:cubicBezTo>
                    <a:cubicBezTo>
                      <a:pt x="103" y="114"/>
                      <a:pt x="103" y="114"/>
                      <a:pt x="103" y="114"/>
                    </a:cubicBezTo>
                    <a:cubicBezTo>
                      <a:pt x="114" y="103"/>
                      <a:pt x="114" y="103"/>
                      <a:pt x="114" y="103"/>
                    </a:cubicBezTo>
                    <a:cubicBezTo>
                      <a:pt x="117" y="100"/>
                      <a:pt x="117" y="95"/>
                      <a:pt x="114" y="92"/>
                    </a:cubicBezTo>
                    <a:cubicBezTo>
                      <a:pt x="114" y="92"/>
                      <a:pt x="114" y="92"/>
                      <a:pt x="114" y="92"/>
                    </a:cubicBezTo>
                    <a:cubicBezTo>
                      <a:pt x="114" y="92"/>
                      <a:pt x="114" y="92"/>
                      <a:pt x="114" y="92"/>
                    </a:cubicBezTo>
                    <a:cubicBezTo>
                      <a:pt x="110" y="87"/>
                      <a:pt x="110" y="87"/>
                      <a:pt x="110" y="87"/>
                    </a:cubicBezTo>
                    <a:cubicBezTo>
                      <a:pt x="111" y="85"/>
                      <a:pt x="112" y="82"/>
                      <a:pt x="113" y="80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24" y="80"/>
                      <a:pt x="128" y="76"/>
                      <a:pt x="128" y="72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2"/>
                      <a:pt x="125" y="48"/>
                      <a:pt x="121" y="48"/>
                    </a:cubicBezTo>
                    <a:cubicBezTo>
                      <a:pt x="121" y="48"/>
                      <a:pt x="120" y="48"/>
                      <a:pt x="120" y="48"/>
                    </a:cubicBezTo>
                    <a:close/>
                    <a:moveTo>
                      <a:pt x="119" y="72"/>
                    </a:moveTo>
                    <a:cubicBezTo>
                      <a:pt x="107" y="72"/>
                      <a:pt x="107" y="72"/>
                      <a:pt x="107" y="72"/>
                    </a:cubicBezTo>
                    <a:cubicBezTo>
                      <a:pt x="106" y="78"/>
                      <a:pt x="103" y="83"/>
                      <a:pt x="100" y="8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98" y="109"/>
                      <a:pt x="98" y="109"/>
                      <a:pt x="98" y="109"/>
                    </a:cubicBezTo>
                    <a:cubicBezTo>
                      <a:pt x="89" y="100"/>
                      <a:pt x="89" y="100"/>
                      <a:pt x="89" y="100"/>
                    </a:cubicBezTo>
                    <a:cubicBezTo>
                      <a:pt x="84" y="104"/>
                      <a:pt x="78" y="106"/>
                      <a:pt x="72" y="107"/>
                    </a:cubicBezTo>
                    <a:cubicBezTo>
                      <a:pt x="72" y="120"/>
                      <a:pt x="72" y="120"/>
                      <a:pt x="72" y="120"/>
                    </a:cubicBezTo>
                    <a:cubicBezTo>
                      <a:pt x="56" y="120"/>
                      <a:pt x="56" y="120"/>
                      <a:pt x="56" y="120"/>
                    </a:cubicBezTo>
                    <a:cubicBezTo>
                      <a:pt x="56" y="107"/>
                      <a:pt x="56" y="107"/>
                      <a:pt x="56" y="107"/>
                    </a:cubicBezTo>
                    <a:cubicBezTo>
                      <a:pt x="50" y="106"/>
                      <a:pt x="44" y="104"/>
                      <a:pt x="39" y="100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19" y="98"/>
                      <a:pt x="19" y="98"/>
                      <a:pt x="19" y="98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4" y="84"/>
                      <a:pt x="22" y="78"/>
                      <a:pt x="21" y="72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2" y="50"/>
                      <a:pt x="24" y="44"/>
                      <a:pt x="28" y="39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4" y="24"/>
                      <a:pt x="50" y="22"/>
                      <a:pt x="56" y="21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8" y="23"/>
                      <a:pt x="84" y="25"/>
                      <a:pt x="88" y="29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103" y="44"/>
                      <a:pt x="106" y="50"/>
                      <a:pt x="107" y="56"/>
                    </a:cubicBezTo>
                    <a:cubicBezTo>
                      <a:pt x="119" y="56"/>
                      <a:pt x="119" y="56"/>
                      <a:pt x="119" y="56"/>
                    </a:cubicBezTo>
                    <a:cubicBezTo>
                      <a:pt x="119" y="56"/>
                      <a:pt x="119" y="72"/>
                      <a:pt x="119" y="7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defTabSz="548626">
                  <a:defRPr/>
                </a:pPr>
                <a:endParaRPr lang="bg-BG" sz="2160">
                  <a:solidFill>
                    <a:srgbClr val="464646"/>
                  </a:solidFill>
                  <a:latin typeface="Calibri" panose="020F0502020204030204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0ABAD08-C4C2-4377-8EED-7039992F4093}"/>
                  </a:ext>
                </a:extLst>
              </p:cNvPr>
              <p:cNvSpPr txBox="1"/>
              <p:nvPr/>
            </p:nvSpPr>
            <p:spPr>
              <a:xfrm>
                <a:off x="3296126" y="3867981"/>
                <a:ext cx="516885" cy="235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600"/>
                  </a:spcBef>
                </a:pPr>
                <a:r>
                  <a:rPr lang="en-US" sz="800">
                    <a:solidFill>
                      <a:srgbClr val="0070C0"/>
                    </a:solidFill>
                  </a:rPr>
                  <a:t>Backup</a:t>
                </a:r>
                <a:br>
                  <a:rPr lang="en-US" sz="800">
                    <a:solidFill>
                      <a:srgbClr val="0070C0"/>
                    </a:solidFill>
                  </a:rPr>
                </a:br>
                <a:r>
                  <a:rPr lang="en-US" sz="800">
                    <a:solidFill>
                      <a:srgbClr val="0070C0"/>
                    </a:solidFill>
                  </a:rPr>
                  <a:t>Agent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99641A8-A813-4B00-9FE4-9AB723AAF375}"/>
                </a:ext>
              </a:extLst>
            </p:cNvPr>
            <p:cNvGrpSpPr/>
            <p:nvPr/>
          </p:nvGrpSpPr>
          <p:grpSpPr>
            <a:xfrm>
              <a:off x="1390943" y="2412070"/>
              <a:ext cx="866358" cy="450213"/>
              <a:chOff x="2982368" y="3676300"/>
              <a:chExt cx="866358" cy="450213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0DBF2E3F-94B9-4C67-8AC8-4637537315FD}"/>
                  </a:ext>
                </a:extLst>
              </p:cNvPr>
              <p:cNvSpPr/>
              <p:nvPr/>
            </p:nvSpPr>
            <p:spPr>
              <a:xfrm>
                <a:off x="2989391" y="3678942"/>
                <a:ext cx="782509" cy="447571"/>
              </a:xfrm>
              <a:prstGeom prst="roundRect">
                <a:avLst>
                  <a:gd name="adj" fmla="val 5602"/>
                </a:avLst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Bef>
                    <a:spcPts val="800"/>
                  </a:spcBef>
                </a:pPr>
                <a:endParaRPr lang="en-US" sz="2400" err="1"/>
              </a:p>
            </p:txBody>
          </p:sp>
          <p:sp>
            <p:nvSpPr>
              <p:cNvPr id="48" name="Datecenter 1 corner rectangle">
                <a:extLst>
                  <a:ext uri="{FF2B5EF4-FFF2-40B4-BE49-F238E27FC236}">
                    <a16:creationId xmlns:a16="http://schemas.microsoft.com/office/drawing/2014/main" id="{B1113040-FCA4-4C1A-965D-B3B0F08FC1F0}"/>
                  </a:ext>
                </a:extLst>
              </p:cNvPr>
              <p:cNvSpPr/>
              <p:nvPr/>
            </p:nvSpPr>
            <p:spPr>
              <a:xfrm>
                <a:off x="2982368" y="3676300"/>
                <a:ext cx="247672" cy="257216"/>
              </a:xfrm>
              <a:prstGeom prst="roundRect">
                <a:avLst>
                  <a:gd name="adj" fmla="val 0"/>
                </a:avLst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Bef>
                    <a:spcPts val="800"/>
                  </a:spcBef>
                </a:pPr>
                <a:endParaRPr lang="en-US" sz="2400" err="1"/>
              </a:p>
            </p:txBody>
          </p:sp>
          <p:sp>
            <p:nvSpPr>
              <p:cNvPr id="49" name="Freeform 186">
                <a:extLst>
                  <a:ext uri="{FF2B5EF4-FFF2-40B4-BE49-F238E27FC236}">
                    <a16:creationId xmlns:a16="http://schemas.microsoft.com/office/drawing/2014/main" id="{3ABDAF5A-228B-4AF1-B751-C092D99C1D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43128" y="3720262"/>
                <a:ext cx="126964" cy="169830"/>
              </a:xfrm>
              <a:custGeom>
                <a:avLst/>
                <a:gdLst>
                  <a:gd name="T0" fmla="*/ 48 w 56"/>
                  <a:gd name="T1" fmla="*/ 0 h 128"/>
                  <a:gd name="T2" fmla="*/ 8 w 56"/>
                  <a:gd name="T3" fmla="*/ 0 h 128"/>
                  <a:gd name="T4" fmla="*/ 0 w 56"/>
                  <a:gd name="T5" fmla="*/ 8 h 128"/>
                  <a:gd name="T6" fmla="*/ 0 w 56"/>
                  <a:gd name="T7" fmla="*/ 120 h 128"/>
                  <a:gd name="T8" fmla="*/ 8 w 56"/>
                  <a:gd name="T9" fmla="*/ 128 h 128"/>
                  <a:gd name="T10" fmla="*/ 48 w 56"/>
                  <a:gd name="T11" fmla="*/ 128 h 128"/>
                  <a:gd name="T12" fmla="*/ 56 w 56"/>
                  <a:gd name="T13" fmla="*/ 120 h 128"/>
                  <a:gd name="T14" fmla="*/ 56 w 56"/>
                  <a:gd name="T15" fmla="*/ 8 h 128"/>
                  <a:gd name="T16" fmla="*/ 48 w 56"/>
                  <a:gd name="T17" fmla="*/ 0 h 128"/>
                  <a:gd name="T18" fmla="*/ 32 w 56"/>
                  <a:gd name="T19" fmla="*/ 112 h 128"/>
                  <a:gd name="T20" fmla="*/ 24 w 56"/>
                  <a:gd name="T21" fmla="*/ 112 h 128"/>
                  <a:gd name="T22" fmla="*/ 24 w 56"/>
                  <a:gd name="T23" fmla="*/ 88 h 128"/>
                  <a:gd name="T24" fmla="*/ 32 w 56"/>
                  <a:gd name="T25" fmla="*/ 88 h 128"/>
                  <a:gd name="T26" fmla="*/ 32 w 56"/>
                  <a:gd name="T27" fmla="*/ 112 h 128"/>
                  <a:gd name="T28" fmla="*/ 48 w 56"/>
                  <a:gd name="T29" fmla="*/ 72 h 128"/>
                  <a:gd name="T30" fmla="*/ 8 w 56"/>
                  <a:gd name="T31" fmla="*/ 72 h 128"/>
                  <a:gd name="T32" fmla="*/ 8 w 56"/>
                  <a:gd name="T33" fmla="*/ 56 h 128"/>
                  <a:gd name="T34" fmla="*/ 48 w 56"/>
                  <a:gd name="T35" fmla="*/ 56 h 128"/>
                  <a:gd name="T36" fmla="*/ 48 w 56"/>
                  <a:gd name="T37" fmla="*/ 72 h 128"/>
                  <a:gd name="T38" fmla="*/ 48 w 56"/>
                  <a:gd name="T39" fmla="*/ 48 h 128"/>
                  <a:gd name="T40" fmla="*/ 8 w 56"/>
                  <a:gd name="T41" fmla="*/ 48 h 128"/>
                  <a:gd name="T42" fmla="*/ 8 w 56"/>
                  <a:gd name="T43" fmla="*/ 32 h 128"/>
                  <a:gd name="T44" fmla="*/ 48 w 56"/>
                  <a:gd name="T45" fmla="*/ 32 h 128"/>
                  <a:gd name="T46" fmla="*/ 48 w 56"/>
                  <a:gd name="T47" fmla="*/ 48 h 128"/>
                  <a:gd name="T48" fmla="*/ 48 w 56"/>
                  <a:gd name="T49" fmla="*/ 24 h 128"/>
                  <a:gd name="T50" fmla="*/ 8 w 56"/>
                  <a:gd name="T51" fmla="*/ 24 h 128"/>
                  <a:gd name="T52" fmla="*/ 8 w 56"/>
                  <a:gd name="T53" fmla="*/ 8 h 128"/>
                  <a:gd name="T54" fmla="*/ 48 w 56"/>
                  <a:gd name="T55" fmla="*/ 8 h 128"/>
                  <a:gd name="T56" fmla="*/ 48 w 56"/>
                  <a:gd name="T57" fmla="*/ 2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6" h="128">
                    <a:moveTo>
                      <a:pt x="4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4"/>
                      <a:pt x="3" y="128"/>
                      <a:pt x="8" y="128"/>
                    </a:cubicBezTo>
                    <a:cubicBezTo>
                      <a:pt x="48" y="128"/>
                      <a:pt x="48" y="128"/>
                      <a:pt x="48" y="128"/>
                    </a:cubicBezTo>
                    <a:cubicBezTo>
                      <a:pt x="52" y="128"/>
                      <a:pt x="56" y="124"/>
                      <a:pt x="56" y="120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6" y="4"/>
                      <a:pt x="52" y="0"/>
                      <a:pt x="48" y="0"/>
                    </a:cubicBezTo>
                    <a:close/>
                    <a:moveTo>
                      <a:pt x="32" y="112"/>
                    </a:moveTo>
                    <a:cubicBezTo>
                      <a:pt x="24" y="112"/>
                      <a:pt x="24" y="112"/>
                      <a:pt x="24" y="112"/>
                    </a:cubicBezTo>
                    <a:cubicBezTo>
                      <a:pt x="24" y="88"/>
                      <a:pt x="24" y="88"/>
                      <a:pt x="24" y="88"/>
                    </a:cubicBezTo>
                    <a:cubicBezTo>
                      <a:pt x="32" y="88"/>
                      <a:pt x="32" y="88"/>
                      <a:pt x="32" y="88"/>
                    </a:cubicBezTo>
                    <a:lnTo>
                      <a:pt x="32" y="112"/>
                    </a:lnTo>
                    <a:close/>
                    <a:moveTo>
                      <a:pt x="48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48" y="56"/>
                      <a:pt x="48" y="56"/>
                      <a:pt x="48" y="56"/>
                    </a:cubicBezTo>
                    <a:lnTo>
                      <a:pt x="48" y="72"/>
                    </a:lnTo>
                    <a:close/>
                    <a:moveTo>
                      <a:pt x="48" y="48"/>
                    </a:moveTo>
                    <a:cubicBezTo>
                      <a:pt x="8" y="48"/>
                      <a:pt x="8" y="48"/>
                      <a:pt x="8" y="48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48" y="32"/>
                      <a:pt x="48" y="32"/>
                      <a:pt x="48" y="32"/>
                    </a:cubicBezTo>
                    <a:lnTo>
                      <a:pt x="48" y="48"/>
                    </a:lnTo>
                    <a:close/>
                    <a:moveTo>
                      <a:pt x="48" y="24"/>
                    </a:moveTo>
                    <a:cubicBezTo>
                      <a:pt x="8" y="24"/>
                      <a:pt x="8" y="24"/>
                      <a:pt x="8" y="24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48" y="8"/>
                      <a:pt x="48" y="8"/>
                      <a:pt x="48" y="8"/>
                    </a:cubicBezTo>
                    <a:lnTo>
                      <a:pt x="48" y="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defTabSz="548626">
                  <a:defRPr/>
                </a:pPr>
                <a:endParaRPr lang="bg-BG" sz="2160">
                  <a:solidFill>
                    <a:srgbClr val="464646"/>
                  </a:solidFill>
                  <a:latin typeface="Calibri" panose="020F0502020204030204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A6122B0-47DA-49A2-820B-84D8147C27F5}"/>
                  </a:ext>
                </a:extLst>
              </p:cNvPr>
              <p:cNvSpPr txBox="1"/>
              <p:nvPr/>
            </p:nvSpPr>
            <p:spPr>
              <a:xfrm>
                <a:off x="3171513" y="3697633"/>
                <a:ext cx="264062" cy="166152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600"/>
                  </a:spcBef>
                </a:pPr>
                <a:r>
                  <a:rPr lang="en-US" sz="933">
                    <a:solidFill>
                      <a:srgbClr val="8F8F8F"/>
                    </a:solidFill>
                  </a:rPr>
                  <a:t>DC</a:t>
                </a:r>
                <a:endParaRPr lang="en-US" sz="1200">
                  <a:solidFill>
                    <a:srgbClr val="8F8F8F"/>
                  </a:solidFill>
                </a:endParaRPr>
              </a:p>
            </p:txBody>
          </p:sp>
          <p:sp>
            <p:nvSpPr>
              <p:cNvPr id="51" name="Freeform 47">
                <a:extLst>
                  <a:ext uri="{FF2B5EF4-FFF2-40B4-BE49-F238E27FC236}">
                    <a16:creationId xmlns:a16="http://schemas.microsoft.com/office/drawing/2014/main" id="{344192A1-D32A-45F6-8AD1-C9BE8E4B47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14153" y="3748293"/>
                <a:ext cx="145217" cy="147124"/>
              </a:xfrm>
              <a:custGeom>
                <a:avLst/>
                <a:gdLst>
                  <a:gd name="T0" fmla="*/ 32 w 128"/>
                  <a:gd name="T1" fmla="*/ 64 h 128"/>
                  <a:gd name="T2" fmla="*/ 96 w 128"/>
                  <a:gd name="T3" fmla="*/ 64 h 128"/>
                  <a:gd name="T4" fmla="*/ 64 w 128"/>
                  <a:gd name="T5" fmla="*/ 88 h 128"/>
                  <a:gd name="T6" fmla="*/ 64 w 128"/>
                  <a:gd name="T7" fmla="*/ 40 h 128"/>
                  <a:gd name="T8" fmla="*/ 64 w 128"/>
                  <a:gd name="T9" fmla="*/ 88 h 128"/>
                  <a:gd name="T10" fmla="*/ 113 w 128"/>
                  <a:gd name="T11" fmla="*/ 48 h 128"/>
                  <a:gd name="T12" fmla="*/ 114 w 128"/>
                  <a:gd name="T13" fmla="*/ 36 h 128"/>
                  <a:gd name="T14" fmla="*/ 115 w 128"/>
                  <a:gd name="T15" fmla="*/ 25 h 128"/>
                  <a:gd name="T16" fmla="*/ 103 w 128"/>
                  <a:gd name="T17" fmla="*/ 13 h 128"/>
                  <a:gd name="T18" fmla="*/ 92 w 128"/>
                  <a:gd name="T19" fmla="*/ 13 h 128"/>
                  <a:gd name="T20" fmla="*/ 88 w 128"/>
                  <a:gd name="T21" fmla="*/ 18 h 128"/>
                  <a:gd name="T22" fmla="*/ 80 w 128"/>
                  <a:gd name="T23" fmla="*/ 8 h 128"/>
                  <a:gd name="T24" fmla="*/ 56 w 128"/>
                  <a:gd name="T25" fmla="*/ 0 h 128"/>
                  <a:gd name="T26" fmla="*/ 48 w 128"/>
                  <a:gd name="T27" fmla="*/ 15 h 128"/>
                  <a:gd name="T28" fmla="*/ 35 w 128"/>
                  <a:gd name="T29" fmla="*/ 13 h 128"/>
                  <a:gd name="T30" fmla="*/ 25 w 128"/>
                  <a:gd name="T31" fmla="*/ 13 h 128"/>
                  <a:gd name="T32" fmla="*/ 13 w 128"/>
                  <a:gd name="T33" fmla="*/ 25 h 128"/>
                  <a:gd name="T34" fmla="*/ 13 w 128"/>
                  <a:gd name="T35" fmla="*/ 36 h 128"/>
                  <a:gd name="T36" fmla="*/ 17 w 128"/>
                  <a:gd name="T37" fmla="*/ 40 h 128"/>
                  <a:gd name="T38" fmla="*/ 8 w 128"/>
                  <a:gd name="T39" fmla="*/ 48 h 128"/>
                  <a:gd name="T40" fmla="*/ 0 w 128"/>
                  <a:gd name="T41" fmla="*/ 72 h 128"/>
                  <a:gd name="T42" fmla="*/ 15 w 128"/>
                  <a:gd name="T43" fmla="*/ 80 h 128"/>
                  <a:gd name="T44" fmla="*/ 14 w 128"/>
                  <a:gd name="T45" fmla="*/ 92 h 128"/>
                  <a:gd name="T46" fmla="*/ 13 w 128"/>
                  <a:gd name="T47" fmla="*/ 103 h 128"/>
                  <a:gd name="T48" fmla="*/ 25 w 128"/>
                  <a:gd name="T49" fmla="*/ 114 h 128"/>
                  <a:gd name="T50" fmla="*/ 36 w 128"/>
                  <a:gd name="T51" fmla="*/ 114 h 128"/>
                  <a:gd name="T52" fmla="*/ 40 w 128"/>
                  <a:gd name="T53" fmla="*/ 110 h 128"/>
                  <a:gd name="T54" fmla="*/ 48 w 128"/>
                  <a:gd name="T55" fmla="*/ 120 h 128"/>
                  <a:gd name="T56" fmla="*/ 72 w 128"/>
                  <a:gd name="T57" fmla="*/ 128 h 128"/>
                  <a:gd name="T58" fmla="*/ 80 w 128"/>
                  <a:gd name="T59" fmla="*/ 113 h 128"/>
                  <a:gd name="T60" fmla="*/ 92 w 128"/>
                  <a:gd name="T61" fmla="*/ 114 h 128"/>
                  <a:gd name="T62" fmla="*/ 103 w 128"/>
                  <a:gd name="T63" fmla="*/ 114 h 128"/>
                  <a:gd name="T64" fmla="*/ 114 w 128"/>
                  <a:gd name="T65" fmla="*/ 103 h 128"/>
                  <a:gd name="T66" fmla="*/ 114 w 128"/>
                  <a:gd name="T67" fmla="*/ 92 h 128"/>
                  <a:gd name="T68" fmla="*/ 110 w 128"/>
                  <a:gd name="T69" fmla="*/ 87 h 128"/>
                  <a:gd name="T70" fmla="*/ 120 w 128"/>
                  <a:gd name="T71" fmla="*/ 80 h 128"/>
                  <a:gd name="T72" fmla="*/ 128 w 128"/>
                  <a:gd name="T73" fmla="*/ 56 h 128"/>
                  <a:gd name="T74" fmla="*/ 120 w 128"/>
                  <a:gd name="T75" fmla="*/ 48 h 128"/>
                  <a:gd name="T76" fmla="*/ 107 w 128"/>
                  <a:gd name="T77" fmla="*/ 72 h 128"/>
                  <a:gd name="T78" fmla="*/ 109 w 128"/>
                  <a:gd name="T79" fmla="*/ 98 h 128"/>
                  <a:gd name="T80" fmla="*/ 89 w 128"/>
                  <a:gd name="T81" fmla="*/ 100 h 128"/>
                  <a:gd name="T82" fmla="*/ 72 w 128"/>
                  <a:gd name="T83" fmla="*/ 120 h 128"/>
                  <a:gd name="T84" fmla="*/ 56 w 128"/>
                  <a:gd name="T85" fmla="*/ 107 h 128"/>
                  <a:gd name="T86" fmla="*/ 30 w 128"/>
                  <a:gd name="T87" fmla="*/ 109 h 128"/>
                  <a:gd name="T88" fmla="*/ 28 w 128"/>
                  <a:gd name="T89" fmla="*/ 89 h 128"/>
                  <a:gd name="T90" fmla="*/ 8 w 128"/>
                  <a:gd name="T91" fmla="*/ 72 h 128"/>
                  <a:gd name="T92" fmla="*/ 21 w 128"/>
                  <a:gd name="T93" fmla="*/ 56 h 128"/>
                  <a:gd name="T94" fmla="*/ 19 w 128"/>
                  <a:gd name="T95" fmla="*/ 30 h 128"/>
                  <a:gd name="T96" fmla="*/ 39 w 128"/>
                  <a:gd name="T97" fmla="*/ 27 h 128"/>
                  <a:gd name="T98" fmla="*/ 56 w 128"/>
                  <a:gd name="T99" fmla="*/ 8 h 128"/>
                  <a:gd name="T100" fmla="*/ 72 w 128"/>
                  <a:gd name="T101" fmla="*/ 22 h 128"/>
                  <a:gd name="T102" fmla="*/ 97 w 128"/>
                  <a:gd name="T103" fmla="*/ 20 h 128"/>
                  <a:gd name="T104" fmla="*/ 100 w 128"/>
                  <a:gd name="T105" fmla="*/ 39 h 128"/>
                  <a:gd name="T106" fmla="*/ 119 w 128"/>
                  <a:gd name="T107" fmla="*/ 5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8" h="128">
                    <a:moveTo>
                      <a:pt x="64" y="32"/>
                    </a:moveTo>
                    <a:cubicBezTo>
                      <a:pt x="46" y="32"/>
                      <a:pt x="32" y="46"/>
                      <a:pt x="32" y="64"/>
                    </a:cubicBezTo>
                    <a:cubicBezTo>
                      <a:pt x="32" y="81"/>
                      <a:pt x="46" y="96"/>
                      <a:pt x="64" y="96"/>
                    </a:cubicBezTo>
                    <a:cubicBezTo>
                      <a:pt x="82" y="96"/>
                      <a:pt x="96" y="81"/>
                      <a:pt x="96" y="64"/>
                    </a:cubicBezTo>
                    <a:cubicBezTo>
                      <a:pt x="96" y="46"/>
                      <a:pt x="82" y="32"/>
                      <a:pt x="64" y="32"/>
                    </a:cubicBezTo>
                    <a:close/>
                    <a:moveTo>
                      <a:pt x="64" y="88"/>
                    </a:moveTo>
                    <a:cubicBezTo>
                      <a:pt x="51" y="88"/>
                      <a:pt x="40" y="77"/>
                      <a:pt x="40" y="64"/>
                    </a:cubicBezTo>
                    <a:cubicBezTo>
                      <a:pt x="40" y="51"/>
                      <a:pt x="51" y="40"/>
                      <a:pt x="64" y="40"/>
                    </a:cubicBezTo>
                    <a:cubicBezTo>
                      <a:pt x="77" y="40"/>
                      <a:pt x="88" y="51"/>
                      <a:pt x="88" y="64"/>
                    </a:cubicBezTo>
                    <a:cubicBezTo>
                      <a:pt x="88" y="77"/>
                      <a:pt x="77" y="88"/>
                      <a:pt x="64" y="88"/>
                    </a:cubicBezTo>
                    <a:close/>
                    <a:moveTo>
                      <a:pt x="120" y="48"/>
                    </a:moveTo>
                    <a:cubicBezTo>
                      <a:pt x="113" y="48"/>
                      <a:pt x="113" y="48"/>
                      <a:pt x="113" y="48"/>
                    </a:cubicBezTo>
                    <a:cubicBezTo>
                      <a:pt x="112" y="45"/>
                      <a:pt x="111" y="43"/>
                      <a:pt x="110" y="40"/>
                    </a:cubicBezTo>
                    <a:cubicBezTo>
                      <a:pt x="114" y="36"/>
                      <a:pt x="114" y="36"/>
                      <a:pt x="114" y="36"/>
                    </a:cubicBezTo>
                    <a:cubicBezTo>
                      <a:pt x="118" y="33"/>
                      <a:pt x="118" y="28"/>
                      <a:pt x="115" y="25"/>
                    </a:cubicBezTo>
                    <a:cubicBezTo>
                      <a:pt x="115" y="25"/>
                      <a:pt x="115" y="25"/>
                      <a:pt x="115" y="25"/>
                    </a:cubicBezTo>
                    <a:cubicBezTo>
                      <a:pt x="114" y="25"/>
                      <a:pt x="114" y="25"/>
                      <a:pt x="114" y="25"/>
                    </a:cubicBezTo>
                    <a:cubicBezTo>
                      <a:pt x="103" y="13"/>
                      <a:pt x="103" y="13"/>
                      <a:pt x="103" y="13"/>
                    </a:cubicBezTo>
                    <a:cubicBezTo>
                      <a:pt x="100" y="10"/>
                      <a:pt x="95" y="10"/>
                      <a:pt x="92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5" y="17"/>
                      <a:pt x="83" y="15"/>
                      <a:pt x="80" y="15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3"/>
                      <a:pt x="76" y="0"/>
                      <a:pt x="72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48" y="3"/>
                      <a:pt x="48" y="8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5" y="15"/>
                      <a:pt x="43" y="16"/>
                      <a:pt x="40" y="18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2" y="10"/>
                      <a:pt x="28" y="10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0" y="28"/>
                      <a:pt x="10" y="32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6" y="43"/>
                      <a:pt x="15" y="45"/>
                      <a:pt x="14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4" y="48"/>
                      <a:pt x="0" y="51"/>
                      <a:pt x="0" y="5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6"/>
                      <a:pt x="4" y="80"/>
                      <a:pt x="8" y="80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6" y="82"/>
                      <a:pt x="17" y="85"/>
                      <a:pt x="18" y="87"/>
                    </a:cubicBezTo>
                    <a:cubicBezTo>
                      <a:pt x="14" y="92"/>
                      <a:pt x="14" y="92"/>
                      <a:pt x="14" y="92"/>
                    </a:cubicBezTo>
                    <a:cubicBezTo>
                      <a:pt x="11" y="95"/>
                      <a:pt x="10" y="9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4" y="103"/>
                      <a:pt x="14" y="103"/>
                      <a:pt x="14" y="103"/>
                    </a:cubicBezTo>
                    <a:cubicBezTo>
                      <a:pt x="25" y="114"/>
                      <a:pt x="25" y="114"/>
                      <a:pt x="25" y="114"/>
                    </a:cubicBezTo>
                    <a:cubicBezTo>
                      <a:pt x="28" y="117"/>
                      <a:pt x="33" y="117"/>
                      <a:pt x="36" y="114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3" y="111"/>
                      <a:pt x="45" y="112"/>
                      <a:pt x="48" y="113"/>
                    </a:cubicBezTo>
                    <a:cubicBezTo>
                      <a:pt x="48" y="120"/>
                      <a:pt x="48" y="120"/>
                      <a:pt x="48" y="120"/>
                    </a:cubicBezTo>
                    <a:cubicBezTo>
                      <a:pt x="48" y="124"/>
                      <a:pt x="52" y="128"/>
                      <a:pt x="56" y="128"/>
                    </a:cubicBezTo>
                    <a:cubicBezTo>
                      <a:pt x="72" y="128"/>
                      <a:pt x="72" y="128"/>
                      <a:pt x="72" y="128"/>
                    </a:cubicBezTo>
                    <a:cubicBezTo>
                      <a:pt x="76" y="128"/>
                      <a:pt x="80" y="124"/>
                      <a:pt x="80" y="120"/>
                    </a:cubicBezTo>
                    <a:cubicBezTo>
                      <a:pt x="80" y="113"/>
                      <a:pt x="80" y="113"/>
                      <a:pt x="80" y="113"/>
                    </a:cubicBezTo>
                    <a:cubicBezTo>
                      <a:pt x="83" y="112"/>
                      <a:pt x="85" y="111"/>
                      <a:pt x="88" y="109"/>
                    </a:cubicBezTo>
                    <a:cubicBezTo>
                      <a:pt x="92" y="114"/>
                      <a:pt x="92" y="114"/>
                      <a:pt x="92" y="114"/>
                    </a:cubicBezTo>
                    <a:cubicBezTo>
                      <a:pt x="95" y="117"/>
                      <a:pt x="100" y="117"/>
                      <a:pt x="103" y="114"/>
                    </a:cubicBezTo>
                    <a:cubicBezTo>
                      <a:pt x="103" y="114"/>
                      <a:pt x="103" y="114"/>
                      <a:pt x="103" y="114"/>
                    </a:cubicBezTo>
                    <a:cubicBezTo>
                      <a:pt x="103" y="114"/>
                      <a:pt x="103" y="114"/>
                      <a:pt x="103" y="114"/>
                    </a:cubicBezTo>
                    <a:cubicBezTo>
                      <a:pt x="114" y="103"/>
                      <a:pt x="114" y="103"/>
                      <a:pt x="114" y="103"/>
                    </a:cubicBezTo>
                    <a:cubicBezTo>
                      <a:pt x="117" y="100"/>
                      <a:pt x="117" y="95"/>
                      <a:pt x="114" y="92"/>
                    </a:cubicBezTo>
                    <a:cubicBezTo>
                      <a:pt x="114" y="92"/>
                      <a:pt x="114" y="92"/>
                      <a:pt x="114" y="92"/>
                    </a:cubicBezTo>
                    <a:cubicBezTo>
                      <a:pt x="114" y="92"/>
                      <a:pt x="114" y="92"/>
                      <a:pt x="114" y="92"/>
                    </a:cubicBezTo>
                    <a:cubicBezTo>
                      <a:pt x="110" y="87"/>
                      <a:pt x="110" y="87"/>
                      <a:pt x="110" y="87"/>
                    </a:cubicBezTo>
                    <a:cubicBezTo>
                      <a:pt x="111" y="85"/>
                      <a:pt x="112" y="82"/>
                      <a:pt x="113" y="80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24" y="80"/>
                      <a:pt x="128" y="76"/>
                      <a:pt x="128" y="72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2"/>
                      <a:pt x="125" y="48"/>
                      <a:pt x="121" y="48"/>
                    </a:cubicBezTo>
                    <a:cubicBezTo>
                      <a:pt x="121" y="48"/>
                      <a:pt x="120" y="48"/>
                      <a:pt x="120" y="48"/>
                    </a:cubicBezTo>
                    <a:close/>
                    <a:moveTo>
                      <a:pt x="119" y="72"/>
                    </a:moveTo>
                    <a:cubicBezTo>
                      <a:pt x="107" y="72"/>
                      <a:pt x="107" y="72"/>
                      <a:pt x="107" y="72"/>
                    </a:cubicBezTo>
                    <a:cubicBezTo>
                      <a:pt x="106" y="78"/>
                      <a:pt x="103" y="83"/>
                      <a:pt x="100" y="8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98" y="109"/>
                      <a:pt x="98" y="109"/>
                      <a:pt x="98" y="109"/>
                    </a:cubicBezTo>
                    <a:cubicBezTo>
                      <a:pt x="89" y="100"/>
                      <a:pt x="89" y="100"/>
                      <a:pt x="89" y="100"/>
                    </a:cubicBezTo>
                    <a:cubicBezTo>
                      <a:pt x="84" y="104"/>
                      <a:pt x="78" y="106"/>
                      <a:pt x="72" y="107"/>
                    </a:cubicBezTo>
                    <a:cubicBezTo>
                      <a:pt x="72" y="120"/>
                      <a:pt x="72" y="120"/>
                      <a:pt x="72" y="120"/>
                    </a:cubicBezTo>
                    <a:cubicBezTo>
                      <a:pt x="56" y="120"/>
                      <a:pt x="56" y="120"/>
                      <a:pt x="56" y="120"/>
                    </a:cubicBezTo>
                    <a:cubicBezTo>
                      <a:pt x="56" y="107"/>
                      <a:pt x="56" y="107"/>
                      <a:pt x="56" y="107"/>
                    </a:cubicBezTo>
                    <a:cubicBezTo>
                      <a:pt x="50" y="106"/>
                      <a:pt x="44" y="104"/>
                      <a:pt x="39" y="100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19" y="98"/>
                      <a:pt x="19" y="98"/>
                      <a:pt x="19" y="98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4" y="84"/>
                      <a:pt x="22" y="78"/>
                      <a:pt x="21" y="72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2" y="50"/>
                      <a:pt x="24" y="44"/>
                      <a:pt x="28" y="39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4" y="24"/>
                      <a:pt x="50" y="22"/>
                      <a:pt x="56" y="21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8" y="23"/>
                      <a:pt x="84" y="25"/>
                      <a:pt x="88" y="29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103" y="44"/>
                      <a:pt x="106" y="50"/>
                      <a:pt x="107" y="56"/>
                    </a:cubicBezTo>
                    <a:cubicBezTo>
                      <a:pt x="119" y="56"/>
                      <a:pt x="119" y="56"/>
                      <a:pt x="119" y="56"/>
                    </a:cubicBezTo>
                    <a:cubicBezTo>
                      <a:pt x="119" y="56"/>
                      <a:pt x="119" y="72"/>
                      <a:pt x="119" y="7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defTabSz="548626">
                  <a:defRPr/>
                </a:pPr>
                <a:endParaRPr lang="bg-BG" sz="2160">
                  <a:solidFill>
                    <a:srgbClr val="464646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DA0F69D-59FC-4D26-B3B7-4E45FBC56EBA}"/>
                  </a:ext>
                </a:extLst>
              </p:cNvPr>
              <p:cNvSpPr txBox="1"/>
              <p:nvPr/>
            </p:nvSpPr>
            <p:spPr>
              <a:xfrm>
                <a:off x="3331841" y="3867981"/>
                <a:ext cx="516885" cy="235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600"/>
                  </a:spcBef>
                </a:pPr>
                <a:r>
                  <a:rPr lang="en-US" sz="800">
                    <a:solidFill>
                      <a:srgbClr val="0070C0"/>
                    </a:solidFill>
                  </a:rPr>
                  <a:t>Backup</a:t>
                </a:r>
                <a:br>
                  <a:rPr lang="en-US" sz="800">
                    <a:solidFill>
                      <a:srgbClr val="0070C0"/>
                    </a:solidFill>
                  </a:rPr>
                </a:br>
                <a:r>
                  <a:rPr lang="en-US" sz="800">
                    <a:solidFill>
                      <a:srgbClr val="0070C0"/>
                    </a:solidFill>
                  </a:rPr>
                  <a:t>Agent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96F5CB1C-014F-4252-BD32-9C9FD052AB47}"/>
                </a:ext>
              </a:extLst>
            </p:cNvPr>
            <p:cNvGrpSpPr/>
            <p:nvPr/>
          </p:nvGrpSpPr>
          <p:grpSpPr>
            <a:xfrm>
              <a:off x="2538971" y="2410750"/>
              <a:ext cx="830643" cy="450213"/>
              <a:chOff x="2982368" y="3676300"/>
              <a:chExt cx="830643" cy="450213"/>
            </a:xfrm>
          </p:grpSpPr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071748AC-4F7A-4C81-80EB-D52426A7FCED}"/>
                  </a:ext>
                </a:extLst>
              </p:cNvPr>
              <p:cNvSpPr/>
              <p:nvPr/>
            </p:nvSpPr>
            <p:spPr>
              <a:xfrm>
                <a:off x="2989391" y="3678942"/>
                <a:ext cx="782509" cy="447571"/>
              </a:xfrm>
              <a:prstGeom prst="roundRect">
                <a:avLst>
                  <a:gd name="adj" fmla="val 5602"/>
                </a:avLst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Bef>
                    <a:spcPts val="800"/>
                  </a:spcBef>
                </a:pPr>
                <a:endParaRPr lang="en-US" sz="2400" err="1"/>
              </a:p>
            </p:txBody>
          </p:sp>
          <p:sp>
            <p:nvSpPr>
              <p:cNvPr id="66" name="Datecenter 1 corner rectangle">
                <a:extLst>
                  <a:ext uri="{FF2B5EF4-FFF2-40B4-BE49-F238E27FC236}">
                    <a16:creationId xmlns:a16="http://schemas.microsoft.com/office/drawing/2014/main" id="{1A590839-53D7-4BB6-BAE3-56473E0BB082}"/>
                  </a:ext>
                </a:extLst>
              </p:cNvPr>
              <p:cNvSpPr/>
              <p:nvPr/>
            </p:nvSpPr>
            <p:spPr>
              <a:xfrm>
                <a:off x="2982368" y="3676300"/>
                <a:ext cx="247672" cy="257216"/>
              </a:xfrm>
              <a:prstGeom prst="roundRect">
                <a:avLst>
                  <a:gd name="adj" fmla="val 0"/>
                </a:avLst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Bef>
                    <a:spcPts val="800"/>
                  </a:spcBef>
                </a:pPr>
                <a:endParaRPr lang="en-US" sz="2400" err="1"/>
              </a:p>
            </p:txBody>
          </p:sp>
          <p:sp>
            <p:nvSpPr>
              <p:cNvPr id="67" name="Freeform 186">
                <a:extLst>
                  <a:ext uri="{FF2B5EF4-FFF2-40B4-BE49-F238E27FC236}">
                    <a16:creationId xmlns:a16="http://schemas.microsoft.com/office/drawing/2014/main" id="{42DAA66F-D78D-4082-B150-7D90020B46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43128" y="3720262"/>
                <a:ext cx="126964" cy="169830"/>
              </a:xfrm>
              <a:custGeom>
                <a:avLst/>
                <a:gdLst>
                  <a:gd name="T0" fmla="*/ 48 w 56"/>
                  <a:gd name="T1" fmla="*/ 0 h 128"/>
                  <a:gd name="T2" fmla="*/ 8 w 56"/>
                  <a:gd name="T3" fmla="*/ 0 h 128"/>
                  <a:gd name="T4" fmla="*/ 0 w 56"/>
                  <a:gd name="T5" fmla="*/ 8 h 128"/>
                  <a:gd name="T6" fmla="*/ 0 w 56"/>
                  <a:gd name="T7" fmla="*/ 120 h 128"/>
                  <a:gd name="T8" fmla="*/ 8 w 56"/>
                  <a:gd name="T9" fmla="*/ 128 h 128"/>
                  <a:gd name="T10" fmla="*/ 48 w 56"/>
                  <a:gd name="T11" fmla="*/ 128 h 128"/>
                  <a:gd name="T12" fmla="*/ 56 w 56"/>
                  <a:gd name="T13" fmla="*/ 120 h 128"/>
                  <a:gd name="T14" fmla="*/ 56 w 56"/>
                  <a:gd name="T15" fmla="*/ 8 h 128"/>
                  <a:gd name="T16" fmla="*/ 48 w 56"/>
                  <a:gd name="T17" fmla="*/ 0 h 128"/>
                  <a:gd name="T18" fmla="*/ 32 w 56"/>
                  <a:gd name="T19" fmla="*/ 112 h 128"/>
                  <a:gd name="T20" fmla="*/ 24 w 56"/>
                  <a:gd name="T21" fmla="*/ 112 h 128"/>
                  <a:gd name="T22" fmla="*/ 24 w 56"/>
                  <a:gd name="T23" fmla="*/ 88 h 128"/>
                  <a:gd name="T24" fmla="*/ 32 w 56"/>
                  <a:gd name="T25" fmla="*/ 88 h 128"/>
                  <a:gd name="T26" fmla="*/ 32 w 56"/>
                  <a:gd name="T27" fmla="*/ 112 h 128"/>
                  <a:gd name="T28" fmla="*/ 48 w 56"/>
                  <a:gd name="T29" fmla="*/ 72 h 128"/>
                  <a:gd name="T30" fmla="*/ 8 w 56"/>
                  <a:gd name="T31" fmla="*/ 72 h 128"/>
                  <a:gd name="T32" fmla="*/ 8 w 56"/>
                  <a:gd name="T33" fmla="*/ 56 h 128"/>
                  <a:gd name="T34" fmla="*/ 48 w 56"/>
                  <a:gd name="T35" fmla="*/ 56 h 128"/>
                  <a:gd name="T36" fmla="*/ 48 w 56"/>
                  <a:gd name="T37" fmla="*/ 72 h 128"/>
                  <a:gd name="T38" fmla="*/ 48 w 56"/>
                  <a:gd name="T39" fmla="*/ 48 h 128"/>
                  <a:gd name="T40" fmla="*/ 8 w 56"/>
                  <a:gd name="T41" fmla="*/ 48 h 128"/>
                  <a:gd name="T42" fmla="*/ 8 w 56"/>
                  <a:gd name="T43" fmla="*/ 32 h 128"/>
                  <a:gd name="T44" fmla="*/ 48 w 56"/>
                  <a:gd name="T45" fmla="*/ 32 h 128"/>
                  <a:gd name="T46" fmla="*/ 48 w 56"/>
                  <a:gd name="T47" fmla="*/ 48 h 128"/>
                  <a:gd name="T48" fmla="*/ 48 w 56"/>
                  <a:gd name="T49" fmla="*/ 24 h 128"/>
                  <a:gd name="T50" fmla="*/ 8 w 56"/>
                  <a:gd name="T51" fmla="*/ 24 h 128"/>
                  <a:gd name="T52" fmla="*/ 8 w 56"/>
                  <a:gd name="T53" fmla="*/ 8 h 128"/>
                  <a:gd name="T54" fmla="*/ 48 w 56"/>
                  <a:gd name="T55" fmla="*/ 8 h 128"/>
                  <a:gd name="T56" fmla="*/ 48 w 56"/>
                  <a:gd name="T57" fmla="*/ 2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6" h="128">
                    <a:moveTo>
                      <a:pt x="4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4"/>
                      <a:pt x="3" y="128"/>
                      <a:pt x="8" y="128"/>
                    </a:cubicBezTo>
                    <a:cubicBezTo>
                      <a:pt x="48" y="128"/>
                      <a:pt x="48" y="128"/>
                      <a:pt x="48" y="128"/>
                    </a:cubicBezTo>
                    <a:cubicBezTo>
                      <a:pt x="52" y="128"/>
                      <a:pt x="56" y="124"/>
                      <a:pt x="56" y="120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6" y="4"/>
                      <a:pt x="52" y="0"/>
                      <a:pt x="48" y="0"/>
                    </a:cubicBezTo>
                    <a:close/>
                    <a:moveTo>
                      <a:pt x="32" y="112"/>
                    </a:moveTo>
                    <a:cubicBezTo>
                      <a:pt x="24" y="112"/>
                      <a:pt x="24" y="112"/>
                      <a:pt x="24" y="112"/>
                    </a:cubicBezTo>
                    <a:cubicBezTo>
                      <a:pt x="24" y="88"/>
                      <a:pt x="24" y="88"/>
                      <a:pt x="24" y="88"/>
                    </a:cubicBezTo>
                    <a:cubicBezTo>
                      <a:pt x="32" y="88"/>
                      <a:pt x="32" y="88"/>
                      <a:pt x="32" y="88"/>
                    </a:cubicBezTo>
                    <a:lnTo>
                      <a:pt x="32" y="112"/>
                    </a:lnTo>
                    <a:close/>
                    <a:moveTo>
                      <a:pt x="48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48" y="56"/>
                      <a:pt x="48" y="56"/>
                      <a:pt x="48" y="56"/>
                    </a:cubicBezTo>
                    <a:lnTo>
                      <a:pt x="48" y="72"/>
                    </a:lnTo>
                    <a:close/>
                    <a:moveTo>
                      <a:pt x="48" y="48"/>
                    </a:moveTo>
                    <a:cubicBezTo>
                      <a:pt x="8" y="48"/>
                      <a:pt x="8" y="48"/>
                      <a:pt x="8" y="48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48" y="32"/>
                      <a:pt x="48" y="32"/>
                      <a:pt x="48" y="32"/>
                    </a:cubicBezTo>
                    <a:lnTo>
                      <a:pt x="48" y="48"/>
                    </a:lnTo>
                    <a:close/>
                    <a:moveTo>
                      <a:pt x="48" y="24"/>
                    </a:moveTo>
                    <a:cubicBezTo>
                      <a:pt x="8" y="24"/>
                      <a:pt x="8" y="24"/>
                      <a:pt x="8" y="24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48" y="8"/>
                      <a:pt x="48" y="8"/>
                      <a:pt x="48" y="8"/>
                    </a:cubicBezTo>
                    <a:lnTo>
                      <a:pt x="48" y="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defTabSz="548626">
                  <a:defRPr/>
                </a:pPr>
                <a:endParaRPr lang="bg-BG" sz="2160">
                  <a:solidFill>
                    <a:srgbClr val="464646"/>
                  </a:solidFill>
                  <a:latin typeface="Calibri" panose="020F0502020204030204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D492775-5744-467B-A467-FC75FC97D266}"/>
                  </a:ext>
                </a:extLst>
              </p:cNvPr>
              <p:cNvSpPr txBox="1"/>
              <p:nvPr/>
            </p:nvSpPr>
            <p:spPr>
              <a:xfrm>
                <a:off x="3171513" y="3697633"/>
                <a:ext cx="247672" cy="166152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600"/>
                  </a:spcBef>
                </a:pPr>
                <a:r>
                  <a:rPr lang="en-US" sz="933">
                    <a:solidFill>
                      <a:srgbClr val="8F8F8F"/>
                    </a:solidFill>
                  </a:rPr>
                  <a:t>DC</a:t>
                </a:r>
                <a:endParaRPr lang="en-US" sz="1200">
                  <a:solidFill>
                    <a:srgbClr val="8F8F8F"/>
                  </a:solidFill>
                </a:endParaRPr>
              </a:p>
            </p:txBody>
          </p:sp>
          <p:sp>
            <p:nvSpPr>
              <p:cNvPr id="69" name="Freeform 47">
                <a:extLst>
                  <a:ext uri="{FF2B5EF4-FFF2-40B4-BE49-F238E27FC236}">
                    <a16:creationId xmlns:a16="http://schemas.microsoft.com/office/drawing/2014/main" id="{EB762861-91DA-4E31-9808-B8D0BBCE90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78438" y="3748293"/>
                <a:ext cx="145217" cy="147124"/>
              </a:xfrm>
              <a:custGeom>
                <a:avLst/>
                <a:gdLst>
                  <a:gd name="T0" fmla="*/ 32 w 128"/>
                  <a:gd name="T1" fmla="*/ 64 h 128"/>
                  <a:gd name="T2" fmla="*/ 96 w 128"/>
                  <a:gd name="T3" fmla="*/ 64 h 128"/>
                  <a:gd name="T4" fmla="*/ 64 w 128"/>
                  <a:gd name="T5" fmla="*/ 88 h 128"/>
                  <a:gd name="T6" fmla="*/ 64 w 128"/>
                  <a:gd name="T7" fmla="*/ 40 h 128"/>
                  <a:gd name="T8" fmla="*/ 64 w 128"/>
                  <a:gd name="T9" fmla="*/ 88 h 128"/>
                  <a:gd name="T10" fmla="*/ 113 w 128"/>
                  <a:gd name="T11" fmla="*/ 48 h 128"/>
                  <a:gd name="T12" fmla="*/ 114 w 128"/>
                  <a:gd name="T13" fmla="*/ 36 h 128"/>
                  <a:gd name="T14" fmla="*/ 115 w 128"/>
                  <a:gd name="T15" fmla="*/ 25 h 128"/>
                  <a:gd name="T16" fmla="*/ 103 w 128"/>
                  <a:gd name="T17" fmla="*/ 13 h 128"/>
                  <a:gd name="T18" fmla="*/ 92 w 128"/>
                  <a:gd name="T19" fmla="*/ 13 h 128"/>
                  <a:gd name="T20" fmla="*/ 88 w 128"/>
                  <a:gd name="T21" fmla="*/ 18 h 128"/>
                  <a:gd name="T22" fmla="*/ 80 w 128"/>
                  <a:gd name="T23" fmla="*/ 8 h 128"/>
                  <a:gd name="T24" fmla="*/ 56 w 128"/>
                  <a:gd name="T25" fmla="*/ 0 h 128"/>
                  <a:gd name="T26" fmla="*/ 48 w 128"/>
                  <a:gd name="T27" fmla="*/ 15 h 128"/>
                  <a:gd name="T28" fmla="*/ 35 w 128"/>
                  <a:gd name="T29" fmla="*/ 13 h 128"/>
                  <a:gd name="T30" fmla="*/ 25 w 128"/>
                  <a:gd name="T31" fmla="*/ 13 h 128"/>
                  <a:gd name="T32" fmla="*/ 13 w 128"/>
                  <a:gd name="T33" fmla="*/ 25 h 128"/>
                  <a:gd name="T34" fmla="*/ 13 w 128"/>
                  <a:gd name="T35" fmla="*/ 36 h 128"/>
                  <a:gd name="T36" fmla="*/ 17 w 128"/>
                  <a:gd name="T37" fmla="*/ 40 h 128"/>
                  <a:gd name="T38" fmla="*/ 8 w 128"/>
                  <a:gd name="T39" fmla="*/ 48 h 128"/>
                  <a:gd name="T40" fmla="*/ 0 w 128"/>
                  <a:gd name="T41" fmla="*/ 72 h 128"/>
                  <a:gd name="T42" fmla="*/ 15 w 128"/>
                  <a:gd name="T43" fmla="*/ 80 h 128"/>
                  <a:gd name="T44" fmla="*/ 14 w 128"/>
                  <a:gd name="T45" fmla="*/ 92 h 128"/>
                  <a:gd name="T46" fmla="*/ 13 w 128"/>
                  <a:gd name="T47" fmla="*/ 103 h 128"/>
                  <a:gd name="T48" fmla="*/ 25 w 128"/>
                  <a:gd name="T49" fmla="*/ 114 h 128"/>
                  <a:gd name="T50" fmla="*/ 36 w 128"/>
                  <a:gd name="T51" fmla="*/ 114 h 128"/>
                  <a:gd name="T52" fmla="*/ 40 w 128"/>
                  <a:gd name="T53" fmla="*/ 110 h 128"/>
                  <a:gd name="T54" fmla="*/ 48 w 128"/>
                  <a:gd name="T55" fmla="*/ 120 h 128"/>
                  <a:gd name="T56" fmla="*/ 72 w 128"/>
                  <a:gd name="T57" fmla="*/ 128 h 128"/>
                  <a:gd name="T58" fmla="*/ 80 w 128"/>
                  <a:gd name="T59" fmla="*/ 113 h 128"/>
                  <a:gd name="T60" fmla="*/ 92 w 128"/>
                  <a:gd name="T61" fmla="*/ 114 h 128"/>
                  <a:gd name="T62" fmla="*/ 103 w 128"/>
                  <a:gd name="T63" fmla="*/ 114 h 128"/>
                  <a:gd name="T64" fmla="*/ 114 w 128"/>
                  <a:gd name="T65" fmla="*/ 103 h 128"/>
                  <a:gd name="T66" fmla="*/ 114 w 128"/>
                  <a:gd name="T67" fmla="*/ 92 h 128"/>
                  <a:gd name="T68" fmla="*/ 110 w 128"/>
                  <a:gd name="T69" fmla="*/ 87 h 128"/>
                  <a:gd name="T70" fmla="*/ 120 w 128"/>
                  <a:gd name="T71" fmla="*/ 80 h 128"/>
                  <a:gd name="T72" fmla="*/ 128 w 128"/>
                  <a:gd name="T73" fmla="*/ 56 h 128"/>
                  <a:gd name="T74" fmla="*/ 120 w 128"/>
                  <a:gd name="T75" fmla="*/ 48 h 128"/>
                  <a:gd name="T76" fmla="*/ 107 w 128"/>
                  <a:gd name="T77" fmla="*/ 72 h 128"/>
                  <a:gd name="T78" fmla="*/ 109 w 128"/>
                  <a:gd name="T79" fmla="*/ 98 h 128"/>
                  <a:gd name="T80" fmla="*/ 89 w 128"/>
                  <a:gd name="T81" fmla="*/ 100 h 128"/>
                  <a:gd name="T82" fmla="*/ 72 w 128"/>
                  <a:gd name="T83" fmla="*/ 120 h 128"/>
                  <a:gd name="T84" fmla="*/ 56 w 128"/>
                  <a:gd name="T85" fmla="*/ 107 h 128"/>
                  <a:gd name="T86" fmla="*/ 30 w 128"/>
                  <a:gd name="T87" fmla="*/ 109 h 128"/>
                  <a:gd name="T88" fmla="*/ 28 w 128"/>
                  <a:gd name="T89" fmla="*/ 89 h 128"/>
                  <a:gd name="T90" fmla="*/ 8 w 128"/>
                  <a:gd name="T91" fmla="*/ 72 h 128"/>
                  <a:gd name="T92" fmla="*/ 21 w 128"/>
                  <a:gd name="T93" fmla="*/ 56 h 128"/>
                  <a:gd name="T94" fmla="*/ 19 w 128"/>
                  <a:gd name="T95" fmla="*/ 30 h 128"/>
                  <a:gd name="T96" fmla="*/ 39 w 128"/>
                  <a:gd name="T97" fmla="*/ 27 h 128"/>
                  <a:gd name="T98" fmla="*/ 56 w 128"/>
                  <a:gd name="T99" fmla="*/ 8 h 128"/>
                  <a:gd name="T100" fmla="*/ 72 w 128"/>
                  <a:gd name="T101" fmla="*/ 22 h 128"/>
                  <a:gd name="T102" fmla="*/ 97 w 128"/>
                  <a:gd name="T103" fmla="*/ 20 h 128"/>
                  <a:gd name="T104" fmla="*/ 100 w 128"/>
                  <a:gd name="T105" fmla="*/ 39 h 128"/>
                  <a:gd name="T106" fmla="*/ 119 w 128"/>
                  <a:gd name="T107" fmla="*/ 5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8" h="128">
                    <a:moveTo>
                      <a:pt x="64" y="32"/>
                    </a:moveTo>
                    <a:cubicBezTo>
                      <a:pt x="46" y="32"/>
                      <a:pt x="32" y="46"/>
                      <a:pt x="32" y="64"/>
                    </a:cubicBezTo>
                    <a:cubicBezTo>
                      <a:pt x="32" y="81"/>
                      <a:pt x="46" y="96"/>
                      <a:pt x="64" y="96"/>
                    </a:cubicBezTo>
                    <a:cubicBezTo>
                      <a:pt x="82" y="96"/>
                      <a:pt x="96" y="81"/>
                      <a:pt x="96" y="64"/>
                    </a:cubicBezTo>
                    <a:cubicBezTo>
                      <a:pt x="96" y="46"/>
                      <a:pt x="82" y="32"/>
                      <a:pt x="64" y="32"/>
                    </a:cubicBezTo>
                    <a:close/>
                    <a:moveTo>
                      <a:pt x="64" y="88"/>
                    </a:moveTo>
                    <a:cubicBezTo>
                      <a:pt x="51" y="88"/>
                      <a:pt x="40" y="77"/>
                      <a:pt x="40" y="64"/>
                    </a:cubicBezTo>
                    <a:cubicBezTo>
                      <a:pt x="40" y="51"/>
                      <a:pt x="51" y="40"/>
                      <a:pt x="64" y="40"/>
                    </a:cubicBezTo>
                    <a:cubicBezTo>
                      <a:pt x="77" y="40"/>
                      <a:pt x="88" y="51"/>
                      <a:pt x="88" y="64"/>
                    </a:cubicBezTo>
                    <a:cubicBezTo>
                      <a:pt x="88" y="77"/>
                      <a:pt x="77" y="88"/>
                      <a:pt x="64" y="88"/>
                    </a:cubicBezTo>
                    <a:close/>
                    <a:moveTo>
                      <a:pt x="120" y="48"/>
                    </a:moveTo>
                    <a:cubicBezTo>
                      <a:pt x="113" y="48"/>
                      <a:pt x="113" y="48"/>
                      <a:pt x="113" y="48"/>
                    </a:cubicBezTo>
                    <a:cubicBezTo>
                      <a:pt x="112" y="45"/>
                      <a:pt x="111" y="43"/>
                      <a:pt x="110" y="40"/>
                    </a:cubicBezTo>
                    <a:cubicBezTo>
                      <a:pt x="114" y="36"/>
                      <a:pt x="114" y="36"/>
                      <a:pt x="114" y="36"/>
                    </a:cubicBezTo>
                    <a:cubicBezTo>
                      <a:pt x="118" y="33"/>
                      <a:pt x="118" y="28"/>
                      <a:pt x="115" y="25"/>
                    </a:cubicBezTo>
                    <a:cubicBezTo>
                      <a:pt x="115" y="25"/>
                      <a:pt x="115" y="25"/>
                      <a:pt x="115" y="25"/>
                    </a:cubicBezTo>
                    <a:cubicBezTo>
                      <a:pt x="114" y="25"/>
                      <a:pt x="114" y="25"/>
                      <a:pt x="114" y="25"/>
                    </a:cubicBezTo>
                    <a:cubicBezTo>
                      <a:pt x="103" y="13"/>
                      <a:pt x="103" y="13"/>
                      <a:pt x="103" y="13"/>
                    </a:cubicBezTo>
                    <a:cubicBezTo>
                      <a:pt x="100" y="10"/>
                      <a:pt x="95" y="10"/>
                      <a:pt x="92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5" y="17"/>
                      <a:pt x="83" y="15"/>
                      <a:pt x="80" y="15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3"/>
                      <a:pt x="76" y="0"/>
                      <a:pt x="72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48" y="3"/>
                      <a:pt x="48" y="8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5" y="15"/>
                      <a:pt x="43" y="16"/>
                      <a:pt x="40" y="18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2" y="10"/>
                      <a:pt x="28" y="10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0" y="28"/>
                      <a:pt x="10" y="32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6" y="43"/>
                      <a:pt x="15" y="45"/>
                      <a:pt x="14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4" y="48"/>
                      <a:pt x="0" y="51"/>
                      <a:pt x="0" y="5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6"/>
                      <a:pt x="4" y="80"/>
                      <a:pt x="8" y="80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6" y="82"/>
                      <a:pt x="17" y="85"/>
                      <a:pt x="18" y="87"/>
                    </a:cubicBezTo>
                    <a:cubicBezTo>
                      <a:pt x="14" y="92"/>
                      <a:pt x="14" y="92"/>
                      <a:pt x="14" y="92"/>
                    </a:cubicBezTo>
                    <a:cubicBezTo>
                      <a:pt x="11" y="95"/>
                      <a:pt x="10" y="9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4" y="103"/>
                      <a:pt x="14" y="103"/>
                      <a:pt x="14" y="103"/>
                    </a:cubicBezTo>
                    <a:cubicBezTo>
                      <a:pt x="25" y="114"/>
                      <a:pt x="25" y="114"/>
                      <a:pt x="25" y="114"/>
                    </a:cubicBezTo>
                    <a:cubicBezTo>
                      <a:pt x="28" y="117"/>
                      <a:pt x="33" y="117"/>
                      <a:pt x="36" y="114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3" y="111"/>
                      <a:pt x="45" y="112"/>
                      <a:pt x="48" y="113"/>
                    </a:cubicBezTo>
                    <a:cubicBezTo>
                      <a:pt x="48" y="120"/>
                      <a:pt x="48" y="120"/>
                      <a:pt x="48" y="120"/>
                    </a:cubicBezTo>
                    <a:cubicBezTo>
                      <a:pt x="48" y="124"/>
                      <a:pt x="52" y="128"/>
                      <a:pt x="56" y="128"/>
                    </a:cubicBezTo>
                    <a:cubicBezTo>
                      <a:pt x="72" y="128"/>
                      <a:pt x="72" y="128"/>
                      <a:pt x="72" y="128"/>
                    </a:cubicBezTo>
                    <a:cubicBezTo>
                      <a:pt x="76" y="128"/>
                      <a:pt x="80" y="124"/>
                      <a:pt x="80" y="120"/>
                    </a:cubicBezTo>
                    <a:cubicBezTo>
                      <a:pt x="80" y="113"/>
                      <a:pt x="80" y="113"/>
                      <a:pt x="80" y="113"/>
                    </a:cubicBezTo>
                    <a:cubicBezTo>
                      <a:pt x="83" y="112"/>
                      <a:pt x="85" y="111"/>
                      <a:pt x="88" y="109"/>
                    </a:cubicBezTo>
                    <a:cubicBezTo>
                      <a:pt x="92" y="114"/>
                      <a:pt x="92" y="114"/>
                      <a:pt x="92" y="114"/>
                    </a:cubicBezTo>
                    <a:cubicBezTo>
                      <a:pt x="95" y="117"/>
                      <a:pt x="100" y="117"/>
                      <a:pt x="103" y="114"/>
                    </a:cubicBezTo>
                    <a:cubicBezTo>
                      <a:pt x="103" y="114"/>
                      <a:pt x="103" y="114"/>
                      <a:pt x="103" y="114"/>
                    </a:cubicBezTo>
                    <a:cubicBezTo>
                      <a:pt x="103" y="114"/>
                      <a:pt x="103" y="114"/>
                      <a:pt x="103" y="114"/>
                    </a:cubicBezTo>
                    <a:cubicBezTo>
                      <a:pt x="114" y="103"/>
                      <a:pt x="114" y="103"/>
                      <a:pt x="114" y="103"/>
                    </a:cubicBezTo>
                    <a:cubicBezTo>
                      <a:pt x="117" y="100"/>
                      <a:pt x="117" y="95"/>
                      <a:pt x="114" y="92"/>
                    </a:cubicBezTo>
                    <a:cubicBezTo>
                      <a:pt x="114" y="92"/>
                      <a:pt x="114" y="92"/>
                      <a:pt x="114" y="92"/>
                    </a:cubicBezTo>
                    <a:cubicBezTo>
                      <a:pt x="114" y="92"/>
                      <a:pt x="114" y="92"/>
                      <a:pt x="114" y="92"/>
                    </a:cubicBezTo>
                    <a:cubicBezTo>
                      <a:pt x="110" y="87"/>
                      <a:pt x="110" y="87"/>
                      <a:pt x="110" y="87"/>
                    </a:cubicBezTo>
                    <a:cubicBezTo>
                      <a:pt x="111" y="85"/>
                      <a:pt x="112" y="82"/>
                      <a:pt x="113" y="80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24" y="80"/>
                      <a:pt x="128" y="76"/>
                      <a:pt x="128" y="72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2"/>
                      <a:pt x="125" y="48"/>
                      <a:pt x="121" y="48"/>
                    </a:cubicBezTo>
                    <a:cubicBezTo>
                      <a:pt x="121" y="48"/>
                      <a:pt x="120" y="48"/>
                      <a:pt x="120" y="48"/>
                    </a:cubicBezTo>
                    <a:close/>
                    <a:moveTo>
                      <a:pt x="119" y="72"/>
                    </a:moveTo>
                    <a:cubicBezTo>
                      <a:pt x="107" y="72"/>
                      <a:pt x="107" y="72"/>
                      <a:pt x="107" y="72"/>
                    </a:cubicBezTo>
                    <a:cubicBezTo>
                      <a:pt x="106" y="78"/>
                      <a:pt x="103" y="83"/>
                      <a:pt x="100" y="8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98" y="109"/>
                      <a:pt x="98" y="109"/>
                      <a:pt x="98" y="109"/>
                    </a:cubicBezTo>
                    <a:cubicBezTo>
                      <a:pt x="89" y="100"/>
                      <a:pt x="89" y="100"/>
                      <a:pt x="89" y="100"/>
                    </a:cubicBezTo>
                    <a:cubicBezTo>
                      <a:pt x="84" y="104"/>
                      <a:pt x="78" y="106"/>
                      <a:pt x="72" y="107"/>
                    </a:cubicBezTo>
                    <a:cubicBezTo>
                      <a:pt x="72" y="120"/>
                      <a:pt x="72" y="120"/>
                      <a:pt x="72" y="120"/>
                    </a:cubicBezTo>
                    <a:cubicBezTo>
                      <a:pt x="56" y="120"/>
                      <a:pt x="56" y="120"/>
                      <a:pt x="56" y="120"/>
                    </a:cubicBezTo>
                    <a:cubicBezTo>
                      <a:pt x="56" y="107"/>
                      <a:pt x="56" y="107"/>
                      <a:pt x="56" y="107"/>
                    </a:cubicBezTo>
                    <a:cubicBezTo>
                      <a:pt x="50" y="106"/>
                      <a:pt x="44" y="104"/>
                      <a:pt x="39" y="100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19" y="98"/>
                      <a:pt x="19" y="98"/>
                      <a:pt x="19" y="98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4" y="84"/>
                      <a:pt x="22" y="78"/>
                      <a:pt x="21" y="72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2" y="50"/>
                      <a:pt x="24" y="44"/>
                      <a:pt x="28" y="39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4" y="24"/>
                      <a:pt x="50" y="22"/>
                      <a:pt x="56" y="21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8" y="23"/>
                      <a:pt x="84" y="25"/>
                      <a:pt x="88" y="29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103" y="44"/>
                      <a:pt x="106" y="50"/>
                      <a:pt x="107" y="56"/>
                    </a:cubicBezTo>
                    <a:cubicBezTo>
                      <a:pt x="119" y="56"/>
                      <a:pt x="119" y="56"/>
                      <a:pt x="119" y="56"/>
                    </a:cubicBezTo>
                    <a:cubicBezTo>
                      <a:pt x="119" y="56"/>
                      <a:pt x="119" y="72"/>
                      <a:pt x="119" y="7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defTabSz="548626">
                  <a:defRPr/>
                </a:pPr>
                <a:endParaRPr lang="bg-BG" sz="2160">
                  <a:solidFill>
                    <a:srgbClr val="0070C0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DDBBD5D-AA4E-4139-BFCC-B12EF658A225}"/>
                  </a:ext>
                </a:extLst>
              </p:cNvPr>
              <p:cNvSpPr txBox="1"/>
              <p:nvPr/>
            </p:nvSpPr>
            <p:spPr>
              <a:xfrm>
                <a:off x="3296126" y="3867981"/>
                <a:ext cx="516885" cy="235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600"/>
                  </a:spcBef>
                </a:pPr>
                <a:r>
                  <a:rPr lang="en-US" sz="800">
                    <a:solidFill>
                      <a:srgbClr val="0070C0"/>
                    </a:solidFill>
                  </a:rPr>
                  <a:t>Backup</a:t>
                </a:r>
                <a:br>
                  <a:rPr lang="en-US" sz="800">
                    <a:solidFill>
                      <a:srgbClr val="0070C0"/>
                    </a:solidFill>
                  </a:rPr>
                </a:br>
                <a:r>
                  <a:rPr lang="en-US" sz="800">
                    <a:solidFill>
                      <a:srgbClr val="0070C0"/>
                    </a:solidFill>
                  </a:rPr>
                  <a:t>Agent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04FB1178-27EC-4F98-9745-1984CE7C4FA0}"/>
                </a:ext>
              </a:extLst>
            </p:cNvPr>
            <p:cNvGrpSpPr/>
            <p:nvPr/>
          </p:nvGrpSpPr>
          <p:grpSpPr>
            <a:xfrm>
              <a:off x="3529338" y="2406250"/>
              <a:ext cx="866358" cy="450213"/>
              <a:chOff x="2982368" y="3676300"/>
              <a:chExt cx="866358" cy="450213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83278CC7-8F61-456B-9A63-4074AB9EFEEB}"/>
                  </a:ext>
                </a:extLst>
              </p:cNvPr>
              <p:cNvSpPr/>
              <p:nvPr/>
            </p:nvSpPr>
            <p:spPr>
              <a:xfrm>
                <a:off x="2989391" y="3678942"/>
                <a:ext cx="782509" cy="447571"/>
              </a:xfrm>
              <a:prstGeom prst="roundRect">
                <a:avLst>
                  <a:gd name="adj" fmla="val 5602"/>
                </a:avLst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Bef>
                    <a:spcPts val="800"/>
                  </a:spcBef>
                </a:pPr>
                <a:endParaRPr lang="en-US" sz="2400" err="1"/>
              </a:p>
            </p:txBody>
          </p:sp>
          <p:sp>
            <p:nvSpPr>
              <p:cNvPr id="73" name="Datecenter 1 corner rectangle">
                <a:extLst>
                  <a:ext uri="{FF2B5EF4-FFF2-40B4-BE49-F238E27FC236}">
                    <a16:creationId xmlns:a16="http://schemas.microsoft.com/office/drawing/2014/main" id="{2C14EBDE-1251-4DA1-ADD7-B072E26AB68B}"/>
                  </a:ext>
                </a:extLst>
              </p:cNvPr>
              <p:cNvSpPr/>
              <p:nvPr/>
            </p:nvSpPr>
            <p:spPr>
              <a:xfrm>
                <a:off x="2982368" y="3676300"/>
                <a:ext cx="247672" cy="257216"/>
              </a:xfrm>
              <a:prstGeom prst="roundRect">
                <a:avLst>
                  <a:gd name="adj" fmla="val 0"/>
                </a:avLst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Bef>
                    <a:spcPts val="800"/>
                  </a:spcBef>
                </a:pPr>
                <a:endParaRPr lang="en-US" sz="2400" err="1"/>
              </a:p>
            </p:txBody>
          </p:sp>
          <p:sp>
            <p:nvSpPr>
              <p:cNvPr id="74" name="Freeform 186">
                <a:extLst>
                  <a:ext uri="{FF2B5EF4-FFF2-40B4-BE49-F238E27FC236}">
                    <a16:creationId xmlns:a16="http://schemas.microsoft.com/office/drawing/2014/main" id="{9E9BCAF1-01B1-47CE-A24B-C3120B5BBF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43128" y="3720262"/>
                <a:ext cx="126964" cy="169830"/>
              </a:xfrm>
              <a:custGeom>
                <a:avLst/>
                <a:gdLst>
                  <a:gd name="T0" fmla="*/ 48 w 56"/>
                  <a:gd name="T1" fmla="*/ 0 h 128"/>
                  <a:gd name="T2" fmla="*/ 8 w 56"/>
                  <a:gd name="T3" fmla="*/ 0 h 128"/>
                  <a:gd name="T4" fmla="*/ 0 w 56"/>
                  <a:gd name="T5" fmla="*/ 8 h 128"/>
                  <a:gd name="T6" fmla="*/ 0 w 56"/>
                  <a:gd name="T7" fmla="*/ 120 h 128"/>
                  <a:gd name="T8" fmla="*/ 8 w 56"/>
                  <a:gd name="T9" fmla="*/ 128 h 128"/>
                  <a:gd name="T10" fmla="*/ 48 w 56"/>
                  <a:gd name="T11" fmla="*/ 128 h 128"/>
                  <a:gd name="T12" fmla="*/ 56 w 56"/>
                  <a:gd name="T13" fmla="*/ 120 h 128"/>
                  <a:gd name="T14" fmla="*/ 56 w 56"/>
                  <a:gd name="T15" fmla="*/ 8 h 128"/>
                  <a:gd name="T16" fmla="*/ 48 w 56"/>
                  <a:gd name="T17" fmla="*/ 0 h 128"/>
                  <a:gd name="T18" fmla="*/ 32 w 56"/>
                  <a:gd name="T19" fmla="*/ 112 h 128"/>
                  <a:gd name="T20" fmla="*/ 24 w 56"/>
                  <a:gd name="T21" fmla="*/ 112 h 128"/>
                  <a:gd name="T22" fmla="*/ 24 w 56"/>
                  <a:gd name="T23" fmla="*/ 88 h 128"/>
                  <a:gd name="T24" fmla="*/ 32 w 56"/>
                  <a:gd name="T25" fmla="*/ 88 h 128"/>
                  <a:gd name="T26" fmla="*/ 32 w 56"/>
                  <a:gd name="T27" fmla="*/ 112 h 128"/>
                  <a:gd name="T28" fmla="*/ 48 w 56"/>
                  <a:gd name="T29" fmla="*/ 72 h 128"/>
                  <a:gd name="T30" fmla="*/ 8 w 56"/>
                  <a:gd name="T31" fmla="*/ 72 h 128"/>
                  <a:gd name="T32" fmla="*/ 8 w 56"/>
                  <a:gd name="T33" fmla="*/ 56 h 128"/>
                  <a:gd name="T34" fmla="*/ 48 w 56"/>
                  <a:gd name="T35" fmla="*/ 56 h 128"/>
                  <a:gd name="T36" fmla="*/ 48 w 56"/>
                  <a:gd name="T37" fmla="*/ 72 h 128"/>
                  <a:gd name="T38" fmla="*/ 48 w 56"/>
                  <a:gd name="T39" fmla="*/ 48 h 128"/>
                  <a:gd name="T40" fmla="*/ 8 w 56"/>
                  <a:gd name="T41" fmla="*/ 48 h 128"/>
                  <a:gd name="T42" fmla="*/ 8 w 56"/>
                  <a:gd name="T43" fmla="*/ 32 h 128"/>
                  <a:gd name="T44" fmla="*/ 48 w 56"/>
                  <a:gd name="T45" fmla="*/ 32 h 128"/>
                  <a:gd name="T46" fmla="*/ 48 w 56"/>
                  <a:gd name="T47" fmla="*/ 48 h 128"/>
                  <a:gd name="T48" fmla="*/ 48 w 56"/>
                  <a:gd name="T49" fmla="*/ 24 h 128"/>
                  <a:gd name="T50" fmla="*/ 8 w 56"/>
                  <a:gd name="T51" fmla="*/ 24 h 128"/>
                  <a:gd name="T52" fmla="*/ 8 w 56"/>
                  <a:gd name="T53" fmla="*/ 8 h 128"/>
                  <a:gd name="T54" fmla="*/ 48 w 56"/>
                  <a:gd name="T55" fmla="*/ 8 h 128"/>
                  <a:gd name="T56" fmla="*/ 48 w 56"/>
                  <a:gd name="T57" fmla="*/ 2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6" h="128">
                    <a:moveTo>
                      <a:pt x="4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4"/>
                      <a:pt x="3" y="128"/>
                      <a:pt x="8" y="128"/>
                    </a:cubicBezTo>
                    <a:cubicBezTo>
                      <a:pt x="48" y="128"/>
                      <a:pt x="48" y="128"/>
                      <a:pt x="48" y="128"/>
                    </a:cubicBezTo>
                    <a:cubicBezTo>
                      <a:pt x="52" y="128"/>
                      <a:pt x="56" y="124"/>
                      <a:pt x="56" y="120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6" y="4"/>
                      <a:pt x="52" y="0"/>
                      <a:pt x="48" y="0"/>
                    </a:cubicBezTo>
                    <a:close/>
                    <a:moveTo>
                      <a:pt x="32" y="112"/>
                    </a:moveTo>
                    <a:cubicBezTo>
                      <a:pt x="24" y="112"/>
                      <a:pt x="24" y="112"/>
                      <a:pt x="24" y="112"/>
                    </a:cubicBezTo>
                    <a:cubicBezTo>
                      <a:pt x="24" y="88"/>
                      <a:pt x="24" y="88"/>
                      <a:pt x="24" y="88"/>
                    </a:cubicBezTo>
                    <a:cubicBezTo>
                      <a:pt x="32" y="88"/>
                      <a:pt x="32" y="88"/>
                      <a:pt x="32" y="88"/>
                    </a:cubicBezTo>
                    <a:lnTo>
                      <a:pt x="32" y="112"/>
                    </a:lnTo>
                    <a:close/>
                    <a:moveTo>
                      <a:pt x="48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48" y="56"/>
                      <a:pt x="48" y="56"/>
                      <a:pt x="48" y="56"/>
                    </a:cubicBezTo>
                    <a:lnTo>
                      <a:pt x="48" y="72"/>
                    </a:lnTo>
                    <a:close/>
                    <a:moveTo>
                      <a:pt x="48" y="48"/>
                    </a:moveTo>
                    <a:cubicBezTo>
                      <a:pt x="8" y="48"/>
                      <a:pt x="8" y="48"/>
                      <a:pt x="8" y="48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48" y="32"/>
                      <a:pt x="48" y="32"/>
                      <a:pt x="48" y="32"/>
                    </a:cubicBezTo>
                    <a:lnTo>
                      <a:pt x="48" y="48"/>
                    </a:lnTo>
                    <a:close/>
                    <a:moveTo>
                      <a:pt x="48" y="24"/>
                    </a:moveTo>
                    <a:cubicBezTo>
                      <a:pt x="8" y="24"/>
                      <a:pt x="8" y="24"/>
                      <a:pt x="8" y="24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48" y="8"/>
                      <a:pt x="48" y="8"/>
                      <a:pt x="48" y="8"/>
                    </a:cubicBezTo>
                    <a:lnTo>
                      <a:pt x="48" y="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defTabSz="548626">
                  <a:defRPr/>
                </a:pPr>
                <a:endParaRPr lang="bg-BG" sz="2160">
                  <a:solidFill>
                    <a:srgbClr val="464646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2A550AB-B1B7-40FF-87B3-4B3947E49A53}"/>
                  </a:ext>
                </a:extLst>
              </p:cNvPr>
              <p:cNvSpPr txBox="1"/>
              <p:nvPr/>
            </p:nvSpPr>
            <p:spPr>
              <a:xfrm>
                <a:off x="3171512" y="3697633"/>
                <a:ext cx="230111" cy="166152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600"/>
                  </a:spcBef>
                </a:pPr>
                <a:r>
                  <a:rPr lang="en-US" sz="933">
                    <a:solidFill>
                      <a:srgbClr val="8F8F8F"/>
                    </a:solidFill>
                  </a:rPr>
                  <a:t>DC</a:t>
                </a:r>
                <a:endParaRPr lang="en-US" sz="1200">
                  <a:solidFill>
                    <a:srgbClr val="8F8F8F"/>
                  </a:solidFill>
                </a:endParaRPr>
              </a:p>
            </p:txBody>
          </p:sp>
          <p:sp>
            <p:nvSpPr>
              <p:cNvPr id="76" name="Freeform 47">
                <a:extLst>
                  <a:ext uri="{FF2B5EF4-FFF2-40B4-BE49-F238E27FC236}">
                    <a16:creationId xmlns:a16="http://schemas.microsoft.com/office/drawing/2014/main" id="{80A9329B-0914-42F0-890F-CF6A810B4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14153" y="3748293"/>
                <a:ext cx="145217" cy="147124"/>
              </a:xfrm>
              <a:custGeom>
                <a:avLst/>
                <a:gdLst>
                  <a:gd name="T0" fmla="*/ 32 w 128"/>
                  <a:gd name="T1" fmla="*/ 64 h 128"/>
                  <a:gd name="T2" fmla="*/ 96 w 128"/>
                  <a:gd name="T3" fmla="*/ 64 h 128"/>
                  <a:gd name="T4" fmla="*/ 64 w 128"/>
                  <a:gd name="T5" fmla="*/ 88 h 128"/>
                  <a:gd name="T6" fmla="*/ 64 w 128"/>
                  <a:gd name="T7" fmla="*/ 40 h 128"/>
                  <a:gd name="T8" fmla="*/ 64 w 128"/>
                  <a:gd name="T9" fmla="*/ 88 h 128"/>
                  <a:gd name="T10" fmla="*/ 113 w 128"/>
                  <a:gd name="T11" fmla="*/ 48 h 128"/>
                  <a:gd name="T12" fmla="*/ 114 w 128"/>
                  <a:gd name="T13" fmla="*/ 36 h 128"/>
                  <a:gd name="T14" fmla="*/ 115 w 128"/>
                  <a:gd name="T15" fmla="*/ 25 h 128"/>
                  <a:gd name="T16" fmla="*/ 103 w 128"/>
                  <a:gd name="T17" fmla="*/ 13 h 128"/>
                  <a:gd name="T18" fmla="*/ 92 w 128"/>
                  <a:gd name="T19" fmla="*/ 13 h 128"/>
                  <a:gd name="T20" fmla="*/ 88 w 128"/>
                  <a:gd name="T21" fmla="*/ 18 h 128"/>
                  <a:gd name="T22" fmla="*/ 80 w 128"/>
                  <a:gd name="T23" fmla="*/ 8 h 128"/>
                  <a:gd name="T24" fmla="*/ 56 w 128"/>
                  <a:gd name="T25" fmla="*/ 0 h 128"/>
                  <a:gd name="T26" fmla="*/ 48 w 128"/>
                  <a:gd name="T27" fmla="*/ 15 h 128"/>
                  <a:gd name="T28" fmla="*/ 35 w 128"/>
                  <a:gd name="T29" fmla="*/ 13 h 128"/>
                  <a:gd name="T30" fmla="*/ 25 w 128"/>
                  <a:gd name="T31" fmla="*/ 13 h 128"/>
                  <a:gd name="T32" fmla="*/ 13 w 128"/>
                  <a:gd name="T33" fmla="*/ 25 h 128"/>
                  <a:gd name="T34" fmla="*/ 13 w 128"/>
                  <a:gd name="T35" fmla="*/ 36 h 128"/>
                  <a:gd name="T36" fmla="*/ 17 w 128"/>
                  <a:gd name="T37" fmla="*/ 40 h 128"/>
                  <a:gd name="T38" fmla="*/ 8 w 128"/>
                  <a:gd name="T39" fmla="*/ 48 h 128"/>
                  <a:gd name="T40" fmla="*/ 0 w 128"/>
                  <a:gd name="T41" fmla="*/ 72 h 128"/>
                  <a:gd name="T42" fmla="*/ 15 w 128"/>
                  <a:gd name="T43" fmla="*/ 80 h 128"/>
                  <a:gd name="T44" fmla="*/ 14 w 128"/>
                  <a:gd name="T45" fmla="*/ 92 h 128"/>
                  <a:gd name="T46" fmla="*/ 13 w 128"/>
                  <a:gd name="T47" fmla="*/ 103 h 128"/>
                  <a:gd name="T48" fmla="*/ 25 w 128"/>
                  <a:gd name="T49" fmla="*/ 114 h 128"/>
                  <a:gd name="T50" fmla="*/ 36 w 128"/>
                  <a:gd name="T51" fmla="*/ 114 h 128"/>
                  <a:gd name="T52" fmla="*/ 40 w 128"/>
                  <a:gd name="T53" fmla="*/ 110 h 128"/>
                  <a:gd name="T54" fmla="*/ 48 w 128"/>
                  <a:gd name="T55" fmla="*/ 120 h 128"/>
                  <a:gd name="T56" fmla="*/ 72 w 128"/>
                  <a:gd name="T57" fmla="*/ 128 h 128"/>
                  <a:gd name="T58" fmla="*/ 80 w 128"/>
                  <a:gd name="T59" fmla="*/ 113 h 128"/>
                  <a:gd name="T60" fmla="*/ 92 w 128"/>
                  <a:gd name="T61" fmla="*/ 114 h 128"/>
                  <a:gd name="T62" fmla="*/ 103 w 128"/>
                  <a:gd name="T63" fmla="*/ 114 h 128"/>
                  <a:gd name="T64" fmla="*/ 114 w 128"/>
                  <a:gd name="T65" fmla="*/ 103 h 128"/>
                  <a:gd name="T66" fmla="*/ 114 w 128"/>
                  <a:gd name="T67" fmla="*/ 92 h 128"/>
                  <a:gd name="T68" fmla="*/ 110 w 128"/>
                  <a:gd name="T69" fmla="*/ 87 h 128"/>
                  <a:gd name="T70" fmla="*/ 120 w 128"/>
                  <a:gd name="T71" fmla="*/ 80 h 128"/>
                  <a:gd name="T72" fmla="*/ 128 w 128"/>
                  <a:gd name="T73" fmla="*/ 56 h 128"/>
                  <a:gd name="T74" fmla="*/ 120 w 128"/>
                  <a:gd name="T75" fmla="*/ 48 h 128"/>
                  <a:gd name="T76" fmla="*/ 107 w 128"/>
                  <a:gd name="T77" fmla="*/ 72 h 128"/>
                  <a:gd name="T78" fmla="*/ 109 w 128"/>
                  <a:gd name="T79" fmla="*/ 98 h 128"/>
                  <a:gd name="T80" fmla="*/ 89 w 128"/>
                  <a:gd name="T81" fmla="*/ 100 h 128"/>
                  <a:gd name="T82" fmla="*/ 72 w 128"/>
                  <a:gd name="T83" fmla="*/ 120 h 128"/>
                  <a:gd name="T84" fmla="*/ 56 w 128"/>
                  <a:gd name="T85" fmla="*/ 107 h 128"/>
                  <a:gd name="T86" fmla="*/ 30 w 128"/>
                  <a:gd name="T87" fmla="*/ 109 h 128"/>
                  <a:gd name="T88" fmla="*/ 28 w 128"/>
                  <a:gd name="T89" fmla="*/ 89 h 128"/>
                  <a:gd name="T90" fmla="*/ 8 w 128"/>
                  <a:gd name="T91" fmla="*/ 72 h 128"/>
                  <a:gd name="T92" fmla="*/ 21 w 128"/>
                  <a:gd name="T93" fmla="*/ 56 h 128"/>
                  <a:gd name="T94" fmla="*/ 19 w 128"/>
                  <a:gd name="T95" fmla="*/ 30 h 128"/>
                  <a:gd name="T96" fmla="*/ 39 w 128"/>
                  <a:gd name="T97" fmla="*/ 27 h 128"/>
                  <a:gd name="T98" fmla="*/ 56 w 128"/>
                  <a:gd name="T99" fmla="*/ 8 h 128"/>
                  <a:gd name="T100" fmla="*/ 72 w 128"/>
                  <a:gd name="T101" fmla="*/ 22 h 128"/>
                  <a:gd name="T102" fmla="*/ 97 w 128"/>
                  <a:gd name="T103" fmla="*/ 20 h 128"/>
                  <a:gd name="T104" fmla="*/ 100 w 128"/>
                  <a:gd name="T105" fmla="*/ 39 h 128"/>
                  <a:gd name="T106" fmla="*/ 119 w 128"/>
                  <a:gd name="T107" fmla="*/ 5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8" h="128">
                    <a:moveTo>
                      <a:pt x="64" y="32"/>
                    </a:moveTo>
                    <a:cubicBezTo>
                      <a:pt x="46" y="32"/>
                      <a:pt x="32" y="46"/>
                      <a:pt x="32" y="64"/>
                    </a:cubicBezTo>
                    <a:cubicBezTo>
                      <a:pt x="32" y="81"/>
                      <a:pt x="46" y="96"/>
                      <a:pt x="64" y="96"/>
                    </a:cubicBezTo>
                    <a:cubicBezTo>
                      <a:pt x="82" y="96"/>
                      <a:pt x="96" y="81"/>
                      <a:pt x="96" y="64"/>
                    </a:cubicBezTo>
                    <a:cubicBezTo>
                      <a:pt x="96" y="46"/>
                      <a:pt x="82" y="32"/>
                      <a:pt x="64" y="32"/>
                    </a:cubicBezTo>
                    <a:close/>
                    <a:moveTo>
                      <a:pt x="64" y="88"/>
                    </a:moveTo>
                    <a:cubicBezTo>
                      <a:pt x="51" y="88"/>
                      <a:pt x="40" y="77"/>
                      <a:pt x="40" y="64"/>
                    </a:cubicBezTo>
                    <a:cubicBezTo>
                      <a:pt x="40" y="51"/>
                      <a:pt x="51" y="40"/>
                      <a:pt x="64" y="40"/>
                    </a:cubicBezTo>
                    <a:cubicBezTo>
                      <a:pt x="77" y="40"/>
                      <a:pt x="88" y="51"/>
                      <a:pt x="88" y="64"/>
                    </a:cubicBezTo>
                    <a:cubicBezTo>
                      <a:pt x="88" y="77"/>
                      <a:pt x="77" y="88"/>
                      <a:pt x="64" y="88"/>
                    </a:cubicBezTo>
                    <a:close/>
                    <a:moveTo>
                      <a:pt x="120" y="48"/>
                    </a:moveTo>
                    <a:cubicBezTo>
                      <a:pt x="113" y="48"/>
                      <a:pt x="113" y="48"/>
                      <a:pt x="113" y="48"/>
                    </a:cubicBezTo>
                    <a:cubicBezTo>
                      <a:pt x="112" y="45"/>
                      <a:pt x="111" y="43"/>
                      <a:pt x="110" y="40"/>
                    </a:cubicBezTo>
                    <a:cubicBezTo>
                      <a:pt x="114" y="36"/>
                      <a:pt x="114" y="36"/>
                      <a:pt x="114" y="36"/>
                    </a:cubicBezTo>
                    <a:cubicBezTo>
                      <a:pt x="118" y="33"/>
                      <a:pt x="118" y="28"/>
                      <a:pt x="115" y="25"/>
                    </a:cubicBezTo>
                    <a:cubicBezTo>
                      <a:pt x="115" y="25"/>
                      <a:pt x="115" y="25"/>
                      <a:pt x="115" y="25"/>
                    </a:cubicBezTo>
                    <a:cubicBezTo>
                      <a:pt x="114" y="25"/>
                      <a:pt x="114" y="25"/>
                      <a:pt x="114" y="25"/>
                    </a:cubicBezTo>
                    <a:cubicBezTo>
                      <a:pt x="103" y="13"/>
                      <a:pt x="103" y="13"/>
                      <a:pt x="103" y="13"/>
                    </a:cubicBezTo>
                    <a:cubicBezTo>
                      <a:pt x="100" y="10"/>
                      <a:pt x="95" y="10"/>
                      <a:pt x="92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5" y="17"/>
                      <a:pt x="83" y="15"/>
                      <a:pt x="80" y="15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3"/>
                      <a:pt x="76" y="0"/>
                      <a:pt x="72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48" y="3"/>
                      <a:pt x="48" y="8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5" y="15"/>
                      <a:pt x="43" y="16"/>
                      <a:pt x="40" y="18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2" y="10"/>
                      <a:pt x="28" y="10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0" y="28"/>
                      <a:pt x="10" y="32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6" y="43"/>
                      <a:pt x="15" y="45"/>
                      <a:pt x="14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4" y="48"/>
                      <a:pt x="0" y="51"/>
                      <a:pt x="0" y="5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6"/>
                      <a:pt x="4" y="80"/>
                      <a:pt x="8" y="80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6" y="82"/>
                      <a:pt x="17" y="85"/>
                      <a:pt x="18" y="87"/>
                    </a:cubicBezTo>
                    <a:cubicBezTo>
                      <a:pt x="14" y="92"/>
                      <a:pt x="14" y="92"/>
                      <a:pt x="14" y="92"/>
                    </a:cubicBezTo>
                    <a:cubicBezTo>
                      <a:pt x="11" y="95"/>
                      <a:pt x="10" y="9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4" y="103"/>
                      <a:pt x="14" y="103"/>
                      <a:pt x="14" y="103"/>
                    </a:cubicBezTo>
                    <a:cubicBezTo>
                      <a:pt x="25" y="114"/>
                      <a:pt x="25" y="114"/>
                      <a:pt x="25" y="114"/>
                    </a:cubicBezTo>
                    <a:cubicBezTo>
                      <a:pt x="28" y="117"/>
                      <a:pt x="33" y="117"/>
                      <a:pt x="36" y="114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3" y="111"/>
                      <a:pt x="45" y="112"/>
                      <a:pt x="48" y="113"/>
                    </a:cubicBezTo>
                    <a:cubicBezTo>
                      <a:pt x="48" y="120"/>
                      <a:pt x="48" y="120"/>
                      <a:pt x="48" y="120"/>
                    </a:cubicBezTo>
                    <a:cubicBezTo>
                      <a:pt x="48" y="124"/>
                      <a:pt x="52" y="128"/>
                      <a:pt x="56" y="128"/>
                    </a:cubicBezTo>
                    <a:cubicBezTo>
                      <a:pt x="72" y="128"/>
                      <a:pt x="72" y="128"/>
                      <a:pt x="72" y="128"/>
                    </a:cubicBezTo>
                    <a:cubicBezTo>
                      <a:pt x="76" y="128"/>
                      <a:pt x="80" y="124"/>
                      <a:pt x="80" y="120"/>
                    </a:cubicBezTo>
                    <a:cubicBezTo>
                      <a:pt x="80" y="113"/>
                      <a:pt x="80" y="113"/>
                      <a:pt x="80" y="113"/>
                    </a:cubicBezTo>
                    <a:cubicBezTo>
                      <a:pt x="83" y="112"/>
                      <a:pt x="85" y="111"/>
                      <a:pt x="88" y="109"/>
                    </a:cubicBezTo>
                    <a:cubicBezTo>
                      <a:pt x="92" y="114"/>
                      <a:pt x="92" y="114"/>
                      <a:pt x="92" y="114"/>
                    </a:cubicBezTo>
                    <a:cubicBezTo>
                      <a:pt x="95" y="117"/>
                      <a:pt x="100" y="117"/>
                      <a:pt x="103" y="114"/>
                    </a:cubicBezTo>
                    <a:cubicBezTo>
                      <a:pt x="103" y="114"/>
                      <a:pt x="103" y="114"/>
                      <a:pt x="103" y="114"/>
                    </a:cubicBezTo>
                    <a:cubicBezTo>
                      <a:pt x="103" y="114"/>
                      <a:pt x="103" y="114"/>
                      <a:pt x="103" y="114"/>
                    </a:cubicBezTo>
                    <a:cubicBezTo>
                      <a:pt x="114" y="103"/>
                      <a:pt x="114" y="103"/>
                      <a:pt x="114" y="103"/>
                    </a:cubicBezTo>
                    <a:cubicBezTo>
                      <a:pt x="117" y="100"/>
                      <a:pt x="117" y="95"/>
                      <a:pt x="114" y="92"/>
                    </a:cubicBezTo>
                    <a:cubicBezTo>
                      <a:pt x="114" y="92"/>
                      <a:pt x="114" y="92"/>
                      <a:pt x="114" y="92"/>
                    </a:cubicBezTo>
                    <a:cubicBezTo>
                      <a:pt x="114" y="92"/>
                      <a:pt x="114" y="92"/>
                      <a:pt x="114" y="92"/>
                    </a:cubicBezTo>
                    <a:cubicBezTo>
                      <a:pt x="110" y="87"/>
                      <a:pt x="110" y="87"/>
                      <a:pt x="110" y="87"/>
                    </a:cubicBezTo>
                    <a:cubicBezTo>
                      <a:pt x="111" y="85"/>
                      <a:pt x="112" y="82"/>
                      <a:pt x="113" y="80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24" y="80"/>
                      <a:pt x="128" y="76"/>
                      <a:pt x="128" y="72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28" y="52"/>
                      <a:pt x="125" y="48"/>
                      <a:pt x="121" y="48"/>
                    </a:cubicBezTo>
                    <a:cubicBezTo>
                      <a:pt x="121" y="48"/>
                      <a:pt x="120" y="48"/>
                      <a:pt x="120" y="48"/>
                    </a:cubicBezTo>
                    <a:close/>
                    <a:moveTo>
                      <a:pt x="119" y="72"/>
                    </a:moveTo>
                    <a:cubicBezTo>
                      <a:pt x="107" y="72"/>
                      <a:pt x="107" y="72"/>
                      <a:pt x="107" y="72"/>
                    </a:cubicBezTo>
                    <a:cubicBezTo>
                      <a:pt x="106" y="78"/>
                      <a:pt x="103" y="83"/>
                      <a:pt x="100" y="8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98" y="109"/>
                      <a:pt x="98" y="109"/>
                      <a:pt x="98" y="109"/>
                    </a:cubicBezTo>
                    <a:cubicBezTo>
                      <a:pt x="89" y="100"/>
                      <a:pt x="89" y="100"/>
                      <a:pt x="89" y="100"/>
                    </a:cubicBezTo>
                    <a:cubicBezTo>
                      <a:pt x="84" y="104"/>
                      <a:pt x="78" y="106"/>
                      <a:pt x="72" y="107"/>
                    </a:cubicBezTo>
                    <a:cubicBezTo>
                      <a:pt x="72" y="120"/>
                      <a:pt x="72" y="120"/>
                      <a:pt x="72" y="120"/>
                    </a:cubicBezTo>
                    <a:cubicBezTo>
                      <a:pt x="56" y="120"/>
                      <a:pt x="56" y="120"/>
                      <a:pt x="56" y="120"/>
                    </a:cubicBezTo>
                    <a:cubicBezTo>
                      <a:pt x="56" y="107"/>
                      <a:pt x="56" y="107"/>
                      <a:pt x="56" y="107"/>
                    </a:cubicBezTo>
                    <a:cubicBezTo>
                      <a:pt x="50" y="106"/>
                      <a:pt x="44" y="104"/>
                      <a:pt x="39" y="100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19" y="98"/>
                      <a:pt x="19" y="98"/>
                      <a:pt x="19" y="98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4" y="84"/>
                      <a:pt x="22" y="78"/>
                      <a:pt x="21" y="72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2" y="50"/>
                      <a:pt x="24" y="44"/>
                      <a:pt x="28" y="39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4" y="24"/>
                      <a:pt x="50" y="22"/>
                      <a:pt x="56" y="21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8" y="23"/>
                      <a:pt x="84" y="25"/>
                      <a:pt x="88" y="29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103" y="44"/>
                      <a:pt x="106" y="50"/>
                      <a:pt x="107" y="56"/>
                    </a:cubicBezTo>
                    <a:cubicBezTo>
                      <a:pt x="119" y="56"/>
                      <a:pt x="119" y="56"/>
                      <a:pt x="119" y="56"/>
                    </a:cubicBezTo>
                    <a:cubicBezTo>
                      <a:pt x="119" y="56"/>
                      <a:pt x="119" y="72"/>
                      <a:pt x="119" y="7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defTabSz="548626">
                  <a:defRPr/>
                </a:pPr>
                <a:endParaRPr lang="bg-BG" sz="2160">
                  <a:solidFill>
                    <a:srgbClr val="464646"/>
                  </a:solidFill>
                  <a:latin typeface="Calibri" panose="020F0502020204030204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9D8F3FE-CC7F-494C-8337-B040E92D350C}"/>
                  </a:ext>
                </a:extLst>
              </p:cNvPr>
              <p:cNvSpPr txBox="1"/>
              <p:nvPr/>
            </p:nvSpPr>
            <p:spPr>
              <a:xfrm>
                <a:off x="3331841" y="3867981"/>
                <a:ext cx="516885" cy="235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600"/>
                  </a:spcBef>
                </a:pPr>
                <a:r>
                  <a:rPr lang="en-US" sz="800">
                    <a:solidFill>
                      <a:srgbClr val="0070C0"/>
                    </a:solidFill>
                  </a:rPr>
                  <a:t>Backup</a:t>
                </a:r>
                <a:br>
                  <a:rPr lang="en-US" sz="800">
                    <a:solidFill>
                      <a:srgbClr val="0070C0"/>
                    </a:solidFill>
                  </a:rPr>
                </a:br>
                <a:r>
                  <a:rPr lang="en-US" sz="800">
                    <a:solidFill>
                      <a:srgbClr val="0070C0"/>
                    </a:solidFill>
                  </a:rPr>
                  <a:t>Agent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231E214-2561-4A02-BDCB-A73885E25EBB}"/>
                </a:ext>
              </a:extLst>
            </p:cNvPr>
            <p:cNvGrpSpPr/>
            <p:nvPr/>
          </p:nvGrpSpPr>
          <p:grpSpPr>
            <a:xfrm>
              <a:off x="317211" y="3152979"/>
              <a:ext cx="874230" cy="669607"/>
              <a:chOff x="2699393" y="3652362"/>
              <a:chExt cx="874230" cy="669607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542C6B93-6A78-4B3E-876C-D07DAC5C754F}"/>
                  </a:ext>
                </a:extLst>
              </p:cNvPr>
              <p:cNvGrpSpPr/>
              <p:nvPr/>
            </p:nvGrpSpPr>
            <p:grpSpPr>
              <a:xfrm>
                <a:off x="2786472" y="3652362"/>
                <a:ext cx="787151" cy="669607"/>
                <a:chOff x="2786472" y="3652362"/>
                <a:chExt cx="787151" cy="669607"/>
              </a:xfrm>
            </p:grpSpPr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id="{992778B9-F70A-4BEC-B8ED-08F20A610DC9}"/>
                    </a:ext>
                  </a:extLst>
                </p:cNvPr>
                <p:cNvSpPr/>
                <p:nvPr/>
              </p:nvSpPr>
              <p:spPr>
                <a:xfrm>
                  <a:off x="2791114" y="3657385"/>
                  <a:ext cx="782509" cy="664584"/>
                </a:xfrm>
                <a:prstGeom prst="roundRect">
                  <a:avLst>
                    <a:gd name="adj" fmla="val 5602"/>
                  </a:avLst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  <a:spcBef>
                      <a:spcPts val="800"/>
                    </a:spcBef>
                  </a:pPr>
                  <a:endParaRPr lang="en-US" sz="2400" err="1"/>
                </a:p>
              </p:txBody>
            </p:sp>
            <p:sp>
              <p:nvSpPr>
                <p:cNvPr id="85" name="Datecenter 1 corner rectangle">
                  <a:extLst>
                    <a:ext uri="{FF2B5EF4-FFF2-40B4-BE49-F238E27FC236}">
                      <a16:creationId xmlns:a16="http://schemas.microsoft.com/office/drawing/2014/main" id="{10772116-9F03-4E0B-81F3-9D77678FB8E7}"/>
                    </a:ext>
                  </a:extLst>
                </p:cNvPr>
                <p:cNvSpPr/>
                <p:nvPr/>
              </p:nvSpPr>
              <p:spPr>
                <a:xfrm>
                  <a:off x="2786472" y="3652362"/>
                  <a:ext cx="247672" cy="257216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  <a:spcBef>
                      <a:spcPts val="800"/>
                    </a:spcBef>
                  </a:pPr>
                  <a:endParaRPr lang="en-US" sz="2400" err="1"/>
                </a:p>
              </p:txBody>
            </p:sp>
          </p:grpSp>
          <p:sp>
            <p:nvSpPr>
              <p:cNvPr id="80" name="Freeform 186">
                <a:extLst>
                  <a:ext uri="{FF2B5EF4-FFF2-40B4-BE49-F238E27FC236}">
                    <a16:creationId xmlns:a16="http://schemas.microsoft.com/office/drawing/2014/main" id="{BDB68902-20BA-48ED-BAAB-EB80E370FF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44851" y="3698705"/>
                <a:ext cx="126964" cy="169830"/>
              </a:xfrm>
              <a:custGeom>
                <a:avLst/>
                <a:gdLst>
                  <a:gd name="T0" fmla="*/ 48 w 56"/>
                  <a:gd name="T1" fmla="*/ 0 h 128"/>
                  <a:gd name="T2" fmla="*/ 8 w 56"/>
                  <a:gd name="T3" fmla="*/ 0 h 128"/>
                  <a:gd name="T4" fmla="*/ 0 w 56"/>
                  <a:gd name="T5" fmla="*/ 8 h 128"/>
                  <a:gd name="T6" fmla="*/ 0 w 56"/>
                  <a:gd name="T7" fmla="*/ 120 h 128"/>
                  <a:gd name="T8" fmla="*/ 8 w 56"/>
                  <a:gd name="T9" fmla="*/ 128 h 128"/>
                  <a:gd name="T10" fmla="*/ 48 w 56"/>
                  <a:gd name="T11" fmla="*/ 128 h 128"/>
                  <a:gd name="T12" fmla="*/ 56 w 56"/>
                  <a:gd name="T13" fmla="*/ 120 h 128"/>
                  <a:gd name="T14" fmla="*/ 56 w 56"/>
                  <a:gd name="T15" fmla="*/ 8 h 128"/>
                  <a:gd name="T16" fmla="*/ 48 w 56"/>
                  <a:gd name="T17" fmla="*/ 0 h 128"/>
                  <a:gd name="T18" fmla="*/ 32 w 56"/>
                  <a:gd name="T19" fmla="*/ 112 h 128"/>
                  <a:gd name="T20" fmla="*/ 24 w 56"/>
                  <a:gd name="T21" fmla="*/ 112 h 128"/>
                  <a:gd name="T22" fmla="*/ 24 w 56"/>
                  <a:gd name="T23" fmla="*/ 88 h 128"/>
                  <a:gd name="T24" fmla="*/ 32 w 56"/>
                  <a:gd name="T25" fmla="*/ 88 h 128"/>
                  <a:gd name="T26" fmla="*/ 32 w 56"/>
                  <a:gd name="T27" fmla="*/ 112 h 128"/>
                  <a:gd name="T28" fmla="*/ 48 w 56"/>
                  <a:gd name="T29" fmla="*/ 72 h 128"/>
                  <a:gd name="T30" fmla="*/ 8 w 56"/>
                  <a:gd name="T31" fmla="*/ 72 h 128"/>
                  <a:gd name="T32" fmla="*/ 8 w 56"/>
                  <a:gd name="T33" fmla="*/ 56 h 128"/>
                  <a:gd name="T34" fmla="*/ 48 w 56"/>
                  <a:gd name="T35" fmla="*/ 56 h 128"/>
                  <a:gd name="T36" fmla="*/ 48 w 56"/>
                  <a:gd name="T37" fmla="*/ 72 h 128"/>
                  <a:gd name="T38" fmla="*/ 48 w 56"/>
                  <a:gd name="T39" fmla="*/ 48 h 128"/>
                  <a:gd name="T40" fmla="*/ 8 w 56"/>
                  <a:gd name="T41" fmla="*/ 48 h 128"/>
                  <a:gd name="T42" fmla="*/ 8 w 56"/>
                  <a:gd name="T43" fmla="*/ 32 h 128"/>
                  <a:gd name="T44" fmla="*/ 48 w 56"/>
                  <a:gd name="T45" fmla="*/ 32 h 128"/>
                  <a:gd name="T46" fmla="*/ 48 w 56"/>
                  <a:gd name="T47" fmla="*/ 48 h 128"/>
                  <a:gd name="T48" fmla="*/ 48 w 56"/>
                  <a:gd name="T49" fmla="*/ 24 h 128"/>
                  <a:gd name="T50" fmla="*/ 8 w 56"/>
                  <a:gd name="T51" fmla="*/ 24 h 128"/>
                  <a:gd name="T52" fmla="*/ 8 w 56"/>
                  <a:gd name="T53" fmla="*/ 8 h 128"/>
                  <a:gd name="T54" fmla="*/ 48 w 56"/>
                  <a:gd name="T55" fmla="*/ 8 h 128"/>
                  <a:gd name="T56" fmla="*/ 48 w 56"/>
                  <a:gd name="T57" fmla="*/ 2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6" h="128">
                    <a:moveTo>
                      <a:pt x="4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4"/>
                      <a:pt x="3" y="128"/>
                      <a:pt x="8" y="128"/>
                    </a:cubicBezTo>
                    <a:cubicBezTo>
                      <a:pt x="48" y="128"/>
                      <a:pt x="48" y="128"/>
                      <a:pt x="48" y="128"/>
                    </a:cubicBezTo>
                    <a:cubicBezTo>
                      <a:pt x="52" y="128"/>
                      <a:pt x="56" y="124"/>
                      <a:pt x="56" y="120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6" y="4"/>
                      <a:pt x="52" y="0"/>
                      <a:pt x="48" y="0"/>
                    </a:cubicBezTo>
                    <a:close/>
                    <a:moveTo>
                      <a:pt x="32" y="112"/>
                    </a:moveTo>
                    <a:cubicBezTo>
                      <a:pt x="24" y="112"/>
                      <a:pt x="24" y="112"/>
                      <a:pt x="24" y="112"/>
                    </a:cubicBezTo>
                    <a:cubicBezTo>
                      <a:pt x="24" y="88"/>
                      <a:pt x="24" y="88"/>
                      <a:pt x="24" y="88"/>
                    </a:cubicBezTo>
                    <a:cubicBezTo>
                      <a:pt x="32" y="88"/>
                      <a:pt x="32" y="88"/>
                      <a:pt x="32" y="88"/>
                    </a:cubicBezTo>
                    <a:lnTo>
                      <a:pt x="32" y="112"/>
                    </a:lnTo>
                    <a:close/>
                    <a:moveTo>
                      <a:pt x="48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48" y="56"/>
                      <a:pt x="48" y="56"/>
                      <a:pt x="48" y="56"/>
                    </a:cubicBezTo>
                    <a:lnTo>
                      <a:pt x="48" y="72"/>
                    </a:lnTo>
                    <a:close/>
                    <a:moveTo>
                      <a:pt x="48" y="48"/>
                    </a:moveTo>
                    <a:cubicBezTo>
                      <a:pt x="8" y="48"/>
                      <a:pt x="8" y="48"/>
                      <a:pt x="8" y="48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48" y="32"/>
                      <a:pt x="48" y="32"/>
                      <a:pt x="48" y="32"/>
                    </a:cubicBezTo>
                    <a:lnTo>
                      <a:pt x="48" y="48"/>
                    </a:lnTo>
                    <a:close/>
                    <a:moveTo>
                      <a:pt x="48" y="24"/>
                    </a:moveTo>
                    <a:cubicBezTo>
                      <a:pt x="8" y="24"/>
                      <a:pt x="8" y="24"/>
                      <a:pt x="8" y="24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48" y="8"/>
                      <a:pt x="48" y="8"/>
                      <a:pt x="48" y="8"/>
                    </a:cubicBezTo>
                    <a:lnTo>
                      <a:pt x="48" y="24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defTabSz="548626">
                  <a:defRPr/>
                </a:pPr>
                <a:endParaRPr lang="bg-BG" sz="2160">
                  <a:solidFill>
                    <a:srgbClr val="464646"/>
                  </a:solidFill>
                  <a:latin typeface="Calibri" panose="020F0502020204030204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9DC4333-3E69-4D05-B786-3C11F7FD97E0}"/>
                  </a:ext>
                </a:extLst>
              </p:cNvPr>
              <p:cNvSpPr txBox="1"/>
              <p:nvPr/>
            </p:nvSpPr>
            <p:spPr>
              <a:xfrm>
                <a:off x="2973235" y="3676076"/>
                <a:ext cx="408554" cy="207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600"/>
                  </a:spcBef>
                </a:pPr>
                <a:r>
                  <a:rPr lang="en-US" sz="667">
                    <a:solidFill>
                      <a:srgbClr val="8F8F8F"/>
                    </a:solidFill>
                  </a:rPr>
                  <a:t>Tier 1</a:t>
                </a:r>
                <a:br>
                  <a:rPr lang="en-US" sz="667">
                    <a:solidFill>
                      <a:srgbClr val="8F8F8F"/>
                    </a:solidFill>
                  </a:rPr>
                </a:br>
                <a:r>
                  <a:rPr lang="en-US" sz="667">
                    <a:solidFill>
                      <a:srgbClr val="8F8F8F"/>
                    </a:solidFill>
                  </a:rPr>
                  <a:t>Storage</a:t>
                </a:r>
                <a:endParaRPr lang="en-US" sz="933">
                  <a:solidFill>
                    <a:srgbClr val="8F8F8F"/>
                  </a:solidFill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BE2C7EB-E676-4525-A1D1-C190C29DDFEA}"/>
                  </a:ext>
                </a:extLst>
              </p:cNvPr>
              <p:cNvSpPr txBox="1"/>
              <p:nvPr/>
            </p:nvSpPr>
            <p:spPr>
              <a:xfrm>
                <a:off x="2699393" y="4120241"/>
                <a:ext cx="516885" cy="138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600"/>
                  </a:spcBef>
                </a:pPr>
                <a:r>
                  <a:rPr lang="en-US" sz="667">
                    <a:solidFill>
                      <a:srgbClr val="0070C0"/>
                    </a:solidFill>
                  </a:rPr>
                  <a:t>Backups</a:t>
                </a:r>
                <a:endParaRPr lang="en-US" sz="533">
                  <a:solidFill>
                    <a:srgbClr val="0070C0"/>
                  </a:solidFill>
                </a:endParaRPr>
              </a:p>
            </p:txBody>
          </p:sp>
          <p:pic>
            <p:nvPicPr>
              <p:cNvPr id="83" name="Graphic 82" descr="Database">
                <a:extLst>
                  <a:ext uri="{FF2B5EF4-FFF2-40B4-BE49-F238E27FC236}">
                    <a16:creationId xmlns:a16="http://schemas.microsoft.com/office/drawing/2014/main" id="{392A6052-D30E-4719-9D4B-2FAADDB7B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864644" y="3972793"/>
                <a:ext cx="169500" cy="169500"/>
              </a:xfrm>
              <a:prstGeom prst="rect">
                <a:avLst/>
              </a:prstGeom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D361F21-586A-4483-BAED-A513917A92EF}"/>
                </a:ext>
              </a:extLst>
            </p:cNvPr>
            <p:cNvGrpSpPr/>
            <p:nvPr/>
          </p:nvGrpSpPr>
          <p:grpSpPr>
            <a:xfrm>
              <a:off x="1439227" y="3147056"/>
              <a:ext cx="876410" cy="887360"/>
              <a:chOff x="3768119" y="3599754"/>
              <a:chExt cx="876410" cy="887360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6CF78154-5691-46FF-9DA6-98FABF0A6D34}"/>
                  </a:ext>
                </a:extLst>
              </p:cNvPr>
              <p:cNvGrpSpPr/>
              <p:nvPr/>
            </p:nvGrpSpPr>
            <p:grpSpPr>
              <a:xfrm>
                <a:off x="3768119" y="3599754"/>
                <a:ext cx="829138" cy="887360"/>
                <a:chOff x="2744485" y="3640625"/>
                <a:chExt cx="829138" cy="887360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182D1AEF-0404-4922-9480-CD73D8FBA0A1}"/>
                    </a:ext>
                  </a:extLst>
                </p:cNvPr>
                <p:cNvGrpSpPr/>
                <p:nvPr/>
              </p:nvGrpSpPr>
              <p:grpSpPr>
                <a:xfrm>
                  <a:off x="2786472" y="3652362"/>
                  <a:ext cx="787151" cy="875623"/>
                  <a:chOff x="2786472" y="3652362"/>
                  <a:chExt cx="787151" cy="875623"/>
                </a:xfrm>
              </p:grpSpPr>
              <p:sp>
                <p:nvSpPr>
                  <p:cNvPr id="92" name="Rectangle: Rounded Corners 91">
                    <a:extLst>
                      <a:ext uri="{FF2B5EF4-FFF2-40B4-BE49-F238E27FC236}">
                        <a16:creationId xmlns:a16="http://schemas.microsoft.com/office/drawing/2014/main" id="{EE1DBC8A-CB87-4E9D-AA84-49758D9260D8}"/>
                      </a:ext>
                    </a:extLst>
                  </p:cNvPr>
                  <p:cNvSpPr/>
                  <p:nvPr/>
                </p:nvSpPr>
                <p:spPr>
                  <a:xfrm>
                    <a:off x="2791114" y="3657384"/>
                    <a:ext cx="782509" cy="870601"/>
                  </a:xfrm>
                  <a:prstGeom prst="roundRect">
                    <a:avLst>
                      <a:gd name="adj" fmla="val 5602"/>
                    </a:avLst>
                  </a:pr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  <a:spcBef>
                        <a:spcPts val="800"/>
                      </a:spcBef>
                    </a:pPr>
                    <a:endParaRPr lang="en-US" sz="2400" err="1"/>
                  </a:p>
                </p:txBody>
              </p:sp>
              <p:sp>
                <p:nvSpPr>
                  <p:cNvPr id="93" name="Datecenter 1 corner rectangle">
                    <a:extLst>
                      <a:ext uri="{FF2B5EF4-FFF2-40B4-BE49-F238E27FC236}">
                        <a16:creationId xmlns:a16="http://schemas.microsoft.com/office/drawing/2014/main" id="{1131E868-B851-4D5C-9ACE-7C0DBE933CB6}"/>
                      </a:ext>
                    </a:extLst>
                  </p:cNvPr>
                  <p:cNvSpPr/>
                  <p:nvPr/>
                </p:nvSpPr>
                <p:spPr>
                  <a:xfrm>
                    <a:off x="2786472" y="3652362"/>
                    <a:ext cx="247672" cy="257216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  <a:spcBef>
                        <a:spcPts val="800"/>
                      </a:spcBef>
                    </a:pPr>
                    <a:endParaRPr lang="en-US" sz="2400" err="1"/>
                  </a:p>
                </p:txBody>
              </p:sp>
            </p:grpSp>
            <p:sp>
              <p:nvSpPr>
                <p:cNvPr id="88" name="Freeform 186">
                  <a:extLst>
                    <a:ext uri="{FF2B5EF4-FFF2-40B4-BE49-F238E27FC236}">
                      <a16:creationId xmlns:a16="http://schemas.microsoft.com/office/drawing/2014/main" id="{4578F8AC-B4DE-4460-B6DB-A2D9ACF551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44851" y="3698705"/>
                  <a:ext cx="126964" cy="169830"/>
                </a:xfrm>
                <a:custGeom>
                  <a:avLst/>
                  <a:gdLst>
                    <a:gd name="T0" fmla="*/ 48 w 56"/>
                    <a:gd name="T1" fmla="*/ 0 h 128"/>
                    <a:gd name="T2" fmla="*/ 8 w 56"/>
                    <a:gd name="T3" fmla="*/ 0 h 128"/>
                    <a:gd name="T4" fmla="*/ 0 w 56"/>
                    <a:gd name="T5" fmla="*/ 8 h 128"/>
                    <a:gd name="T6" fmla="*/ 0 w 56"/>
                    <a:gd name="T7" fmla="*/ 120 h 128"/>
                    <a:gd name="T8" fmla="*/ 8 w 56"/>
                    <a:gd name="T9" fmla="*/ 128 h 128"/>
                    <a:gd name="T10" fmla="*/ 48 w 56"/>
                    <a:gd name="T11" fmla="*/ 128 h 128"/>
                    <a:gd name="T12" fmla="*/ 56 w 56"/>
                    <a:gd name="T13" fmla="*/ 120 h 128"/>
                    <a:gd name="T14" fmla="*/ 56 w 56"/>
                    <a:gd name="T15" fmla="*/ 8 h 128"/>
                    <a:gd name="T16" fmla="*/ 48 w 56"/>
                    <a:gd name="T17" fmla="*/ 0 h 128"/>
                    <a:gd name="T18" fmla="*/ 32 w 56"/>
                    <a:gd name="T19" fmla="*/ 112 h 128"/>
                    <a:gd name="T20" fmla="*/ 24 w 56"/>
                    <a:gd name="T21" fmla="*/ 112 h 128"/>
                    <a:gd name="T22" fmla="*/ 24 w 56"/>
                    <a:gd name="T23" fmla="*/ 88 h 128"/>
                    <a:gd name="T24" fmla="*/ 32 w 56"/>
                    <a:gd name="T25" fmla="*/ 88 h 128"/>
                    <a:gd name="T26" fmla="*/ 32 w 56"/>
                    <a:gd name="T27" fmla="*/ 112 h 128"/>
                    <a:gd name="T28" fmla="*/ 48 w 56"/>
                    <a:gd name="T29" fmla="*/ 72 h 128"/>
                    <a:gd name="T30" fmla="*/ 8 w 56"/>
                    <a:gd name="T31" fmla="*/ 72 h 128"/>
                    <a:gd name="T32" fmla="*/ 8 w 56"/>
                    <a:gd name="T33" fmla="*/ 56 h 128"/>
                    <a:gd name="T34" fmla="*/ 48 w 56"/>
                    <a:gd name="T35" fmla="*/ 56 h 128"/>
                    <a:gd name="T36" fmla="*/ 48 w 56"/>
                    <a:gd name="T37" fmla="*/ 72 h 128"/>
                    <a:gd name="T38" fmla="*/ 48 w 56"/>
                    <a:gd name="T39" fmla="*/ 48 h 128"/>
                    <a:gd name="T40" fmla="*/ 8 w 56"/>
                    <a:gd name="T41" fmla="*/ 48 h 128"/>
                    <a:gd name="T42" fmla="*/ 8 w 56"/>
                    <a:gd name="T43" fmla="*/ 32 h 128"/>
                    <a:gd name="T44" fmla="*/ 48 w 56"/>
                    <a:gd name="T45" fmla="*/ 32 h 128"/>
                    <a:gd name="T46" fmla="*/ 48 w 56"/>
                    <a:gd name="T47" fmla="*/ 48 h 128"/>
                    <a:gd name="T48" fmla="*/ 48 w 56"/>
                    <a:gd name="T49" fmla="*/ 24 h 128"/>
                    <a:gd name="T50" fmla="*/ 8 w 56"/>
                    <a:gd name="T51" fmla="*/ 24 h 128"/>
                    <a:gd name="T52" fmla="*/ 8 w 56"/>
                    <a:gd name="T53" fmla="*/ 8 h 128"/>
                    <a:gd name="T54" fmla="*/ 48 w 56"/>
                    <a:gd name="T55" fmla="*/ 8 h 128"/>
                    <a:gd name="T56" fmla="*/ 48 w 56"/>
                    <a:gd name="T57" fmla="*/ 24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6" h="128">
                      <a:moveTo>
                        <a:pt x="4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3" y="0"/>
                        <a:pt x="0" y="4"/>
                        <a:pt x="0" y="8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4"/>
                        <a:pt x="3" y="128"/>
                        <a:pt x="8" y="128"/>
                      </a:cubicBezTo>
                      <a:cubicBezTo>
                        <a:pt x="48" y="128"/>
                        <a:pt x="48" y="128"/>
                        <a:pt x="48" y="128"/>
                      </a:cubicBezTo>
                      <a:cubicBezTo>
                        <a:pt x="52" y="128"/>
                        <a:pt x="56" y="124"/>
                        <a:pt x="56" y="120"/>
                      </a:cubicBez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56" y="4"/>
                        <a:pt x="52" y="0"/>
                        <a:pt x="48" y="0"/>
                      </a:cubicBezTo>
                      <a:close/>
                      <a:moveTo>
                        <a:pt x="32" y="112"/>
                      </a:moveTo>
                      <a:cubicBezTo>
                        <a:pt x="24" y="112"/>
                        <a:pt x="24" y="112"/>
                        <a:pt x="24" y="112"/>
                      </a:cubicBezTo>
                      <a:cubicBezTo>
                        <a:pt x="24" y="88"/>
                        <a:pt x="24" y="88"/>
                        <a:pt x="24" y="88"/>
                      </a:cubicBezTo>
                      <a:cubicBezTo>
                        <a:pt x="32" y="88"/>
                        <a:pt x="32" y="88"/>
                        <a:pt x="32" y="88"/>
                      </a:cubicBezTo>
                      <a:lnTo>
                        <a:pt x="32" y="112"/>
                      </a:lnTo>
                      <a:close/>
                      <a:moveTo>
                        <a:pt x="48" y="72"/>
                      </a:moveTo>
                      <a:cubicBezTo>
                        <a:pt x="8" y="72"/>
                        <a:pt x="8" y="72"/>
                        <a:pt x="8" y="72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48" y="56"/>
                        <a:pt x="48" y="56"/>
                        <a:pt x="48" y="56"/>
                      </a:cubicBezTo>
                      <a:lnTo>
                        <a:pt x="48" y="72"/>
                      </a:lnTo>
                      <a:close/>
                      <a:moveTo>
                        <a:pt x="48" y="48"/>
                      </a:moveTo>
                      <a:cubicBezTo>
                        <a:pt x="8" y="48"/>
                        <a:pt x="8" y="48"/>
                        <a:pt x="8" y="48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48" y="32"/>
                        <a:pt x="48" y="32"/>
                        <a:pt x="48" y="32"/>
                      </a:cubicBezTo>
                      <a:lnTo>
                        <a:pt x="48" y="48"/>
                      </a:lnTo>
                      <a:close/>
                      <a:moveTo>
                        <a:pt x="48" y="24"/>
                      </a:move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48626">
                    <a:defRPr/>
                  </a:pPr>
                  <a:endParaRPr lang="bg-BG" sz="2160">
                    <a:solidFill>
                      <a:srgbClr val="464646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AFD3A9C4-C5D4-49A7-9B0E-A17C4777C6C3}"/>
                    </a:ext>
                  </a:extLst>
                </p:cNvPr>
                <p:cNvSpPr txBox="1"/>
                <p:nvPr/>
              </p:nvSpPr>
              <p:spPr>
                <a:xfrm>
                  <a:off x="2967110" y="3640625"/>
                  <a:ext cx="377277" cy="277144"/>
                </a:xfrm>
                <a:prstGeom prst="rect">
                  <a:avLst/>
                </a:prstGeom>
                <a:noFill/>
              </p:spPr>
              <p:txBody>
                <a:bodyPr wrap="square" rIns="60960" rtlCol="0">
                  <a:spAutoFit/>
                </a:bodyPr>
                <a:lstStyle/>
                <a:p>
                  <a:pPr>
                    <a:lnSpc>
                      <a:spcPct val="90000"/>
                    </a:lnSpc>
                    <a:spcBef>
                      <a:spcPts val="1600"/>
                    </a:spcBef>
                  </a:pPr>
                  <a:r>
                    <a:rPr lang="en-US" sz="667">
                      <a:solidFill>
                        <a:srgbClr val="8F8F8F"/>
                      </a:solidFill>
                    </a:rPr>
                    <a:t>Tier 2</a:t>
                  </a:r>
                  <a:br>
                    <a:rPr lang="en-US" sz="667">
                      <a:solidFill>
                        <a:srgbClr val="8F8F8F"/>
                      </a:solidFill>
                    </a:rPr>
                  </a:br>
                  <a:r>
                    <a:rPr lang="en-US" sz="667">
                      <a:solidFill>
                        <a:srgbClr val="8F8F8F"/>
                      </a:solidFill>
                    </a:rPr>
                    <a:t>Secure</a:t>
                  </a:r>
                  <a:br>
                    <a:rPr lang="en-US" sz="667">
                      <a:solidFill>
                        <a:srgbClr val="8F8F8F"/>
                      </a:solidFill>
                    </a:rPr>
                  </a:br>
                  <a:r>
                    <a:rPr lang="en-US" sz="667">
                      <a:solidFill>
                        <a:srgbClr val="8F8F8F"/>
                      </a:solidFill>
                    </a:rPr>
                    <a:t>Storage</a:t>
                  </a:r>
                  <a:endParaRPr lang="en-US" sz="933">
                    <a:solidFill>
                      <a:srgbClr val="8F8F8F"/>
                    </a:solidFill>
                  </a:endParaRPr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F0B55B2F-3EED-441D-AE18-969796BD3B39}"/>
                    </a:ext>
                  </a:extLst>
                </p:cNvPr>
                <p:cNvSpPr txBox="1"/>
                <p:nvPr/>
              </p:nvSpPr>
              <p:spPr>
                <a:xfrm>
                  <a:off x="2744485" y="4371223"/>
                  <a:ext cx="516885" cy="1523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1600"/>
                    </a:spcBef>
                  </a:pPr>
                  <a:r>
                    <a:rPr lang="en-US" sz="800">
                      <a:solidFill>
                        <a:srgbClr val="0070C0"/>
                      </a:solidFill>
                    </a:rPr>
                    <a:t>Backups</a:t>
                  </a:r>
                  <a:endParaRPr lang="en-US" sz="533">
                    <a:solidFill>
                      <a:srgbClr val="0070C0"/>
                    </a:solidFill>
                  </a:endParaRPr>
                </a:p>
              </p:txBody>
            </p:sp>
            <p:pic>
              <p:nvPicPr>
                <p:cNvPr id="91" name="Graphic 90" descr="Database">
                  <a:extLst>
                    <a:ext uri="{FF2B5EF4-FFF2-40B4-BE49-F238E27FC236}">
                      <a16:creationId xmlns:a16="http://schemas.microsoft.com/office/drawing/2014/main" id="{7ECC65EA-1A08-468E-8B6B-61A5EE4727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09736" y="4223775"/>
                  <a:ext cx="169500" cy="169500"/>
                </a:xfrm>
                <a:prstGeom prst="rect">
                  <a:avLst/>
                </a:prstGeom>
              </p:spPr>
            </p:pic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9D3E5F3C-595A-4A10-81FF-45B7C777A6A4}"/>
                  </a:ext>
                </a:extLst>
              </p:cNvPr>
              <p:cNvGrpSpPr/>
              <p:nvPr/>
            </p:nvGrpSpPr>
            <p:grpSpPr>
              <a:xfrm>
                <a:off x="4127644" y="3831296"/>
                <a:ext cx="516885" cy="355137"/>
                <a:chOff x="4127644" y="3831296"/>
                <a:chExt cx="516885" cy="355137"/>
              </a:xfrm>
            </p:grpSpPr>
            <p:sp>
              <p:nvSpPr>
                <p:cNvPr id="94" name="Freeform 47">
                  <a:extLst>
                    <a:ext uri="{FF2B5EF4-FFF2-40B4-BE49-F238E27FC236}">
                      <a16:creationId xmlns:a16="http://schemas.microsoft.com/office/drawing/2014/main" id="{1C90F9E1-4940-4441-8BF4-0D8550D6DF7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09956" y="3831296"/>
                  <a:ext cx="145217" cy="147124"/>
                </a:xfrm>
                <a:custGeom>
                  <a:avLst/>
                  <a:gdLst>
                    <a:gd name="T0" fmla="*/ 32 w 128"/>
                    <a:gd name="T1" fmla="*/ 64 h 128"/>
                    <a:gd name="T2" fmla="*/ 96 w 128"/>
                    <a:gd name="T3" fmla="*/ 64 h 128"/>
                    <a:gd name="T4" fmla="*/ 64 w 128"/>
                    <a:gd name="T5" fmla="*/ 88 h 128"/>
                    <a:gd name="T6" fmla="*/ 64 w 128"/>
                    <a:gd name="T7" fmla="*/ 40 h 128"/>
                    <a:gd name="T8" fmla="*/ 64 w 128"/>
                    <a:gd name="T9" fmla="*/ 88 h 128"/>
                    <a:gd name="T10" fmla="*/ 113 w 128"/>
                    <a:gd name="T11" fmla="*/ 48 h 128"/>
                    <a:gd name="T12" fmla="*/ 114 w 128"/>
                    <a:gd name="T13" fmla="*/ 36 h 128"/>
                    <a:gd name="T14" fmla="*/ 115 w 128"/>
                    <a:gd name="T15" fmla="*/ 25 h 128"/>
                    <a:gd name="T16" fmla="*/ 103 w 128"/>
                    <a:gd name="T17" fmla="*/ 13 h 128"/>
                    <a:gd name="T18" fmla="*/ 92 w 128"/>
                    <a:gd name="T19" fmla="*/ 13 h 128"/>
                    <a:gd name="T20" fmla="*/ 88 w 128"/>
                    <a:gd name="T21" fmla="*/ 18 h 128"/>
                    <a:gd name="T22" fmla="*/ 80 w 128"/>
                    <a:gd name="T23" fmla="*/ 8 h 128"/>
                    <a:gd name="T24" fmla="*/ 56 w 128"/>
                    <a:gd name="T25" fmla="*/ 0 h 128"/>
                    <a:gd name="T26" fmla="*/ 48 w 128"/>
                    <a:gd name="T27" fmla="*/ 15 h 128"/>
                    <a:gd name="T28" fmla="*/ 35 w 128"/>
                    <a:gd name="T29" fmla="*/ 13 h 128"/>
                    <a:gd name="T30" fmla="*/ 25 w 128"/>
                    <a:gd name="T31" fmla="*/ 13 h 128"/>
                    <a:gd name="T32" fmla="*/ 13 w 128"/>
                    <a:gd name="T33" fmla="*/ 25 h 128"/>
                    <a:gd name="T34" fmla="*/ 13 w 128"/>
                    <a:gd name="T35" fmla="*/ 36 h 128"/>
                    <a:gd name="T36" fmla="*/ 17 w 128"/>
                    <a:gd name="T37" fmla="*/ 40 h 128"/>
                    <a:gd name="T38" fmla="*/ 8 w 128"/>
                    <a:gd name="T39" fmla="*/ 48 h 128"/>
                    <a:gd name="T40" fmla="*/ 0 w 128"/>
                    <a:gd name="T41" fmla="*/ 72 h 128"/>
                    <a:gd name="T42" fmla="*/ 15 w 128"/>
                    <a:gd name="T43" fmla="*/ 80 h 128"/>
                    <a:gd name="T44" fmla="*/ 14 w 128"/>
                    <a:gd name="T45" fmla="*/ 92 h 128"/>
                    <a:gd name="T46" fmla="*/ 13 w 128"/>
                    <a:gd name="T47" fmla="*/ 103 h 128"/>
                    <a:gd name="T48" fmla="*/ 25 w 128"/>
                    <a:gd name="T49" fmla="*/ 114 h 128"/>
                    <a:gd name="T50" fmla="*/ 36 w 128"/>
                    <a:gd name="T51" fmla="*/ 114 h 128"/>
                    <a:gd name="T52" fmla="*/ 40 w 128"/>
                    <a:gd name="T53" fmla="*/ 110 h 128"/>
                    <a:gd name="T54" fmla="*/ 48 w 128"/>
                    <a:gd name="T55" fmla="*/ 120 h 128"/>
                    <a:gd name="T56" fmla="*/ 72 w 128"/>
                    <a:gd name="T57" fmla="*/ 128 h 128"/>
                    <a:gd name="T58" fmla="*/ 80 w 128"/>
                    <a:gd name="T59" fmla="*/ 113 h 128"/>
                    <a:gd name="T60" fmla="*/ 92 w 128"/>
                    <a:gd name="T61" fmla="*/ 114 h 128"/>
                    <a:gd name="T62" fmla="*/ 103 w 128"/>
                    <a:gd name="T63" fmla="*/ 114 h 128"/>
                    <a:gd name="T64" fmla="*/ 114 w 128"/>
                    <a:gd name="T65" fmla="*/ 103 h 128"/>
                    <a:gd name="T66" fmla="*/ 114 w 128"/>
                    <a:gd name="T67" fmla="*/ 92 h 128"/>
                    <a:gd name="T68" fmla="*/ 110 w 128"/>
                    <a:gd name="T69" fmla="*/ 87 h 128"/>
                    <a:gd name="T70" fmla="*/ 120 w 128"/>
                    <a:gd name="T71" fmla="*/ 80 h 128"/>
                    <a:gd name="T72" fmla="*/ 128 w 128"/>
                    <a:gd name="T73" fmla="*/ 56 h 128"/>
                    <a:gd name="T74" fmla="*/ 120 w 128"/>
                    <a:gd name="T75" fmla="*/ 48 h 128"/>
                    <a:gd name="T76" fmla="*/ 107 w 128"/>
                    <a:gd name="T77" fmla="*/ 72 h 128"/>
                    <a:gd name="T78" fmla="*/ 109 w 128"/>
                    <a:gd name="T79" fmla="*/ 98 h 128"/>
                    <a:gd name="T80" fmla="*/ 89 w 128"/>
                    <a:gd name="T81" fmla="*/ 100 h 128"/>
                    <a:gd name="T82" fmla="*/ 72 w 128"/>
                    <a:gd name="T83" fmla="*/ 120 h 128"/>
                    <a:gd name="T84" fmla="*/ 56 w 128"/>
                    <a:gd name="T85" fmla="*/ 107 h 128"/>
                    <a:gd name="T86" fmla="*/ 30 w 128"/>
                    <a:gd name="T87" fmla="*/ 109 h 128"/>
                    <a:gd name="T88" fmla="*/ 28 w 128"/>
                    <a:gd name="T89" fmla="*/ 89 h 128"/>
                    <a:gd name="T90" fmla="*/ 8 w 128"/>
                    <a:gd name="T91" fmla="*/ 72 h 128"/>
                    <a:gd name="T92" fmla="*/ 21 w 128"/>
                    <a:gd name="T93" fmla="*/ 56 h 128"/>
                    <a:gd name="T94" fmla="*/ 19 w 128"/>
                    <a:gd name="T95" fmla="*/ 30 h 128"/>
                    <a:gd name="T96" fmla="*/ 39 w 128"/>
                    <a:gd name="T97" fmla="*/ 27 h 128"/>
                    <a:gd name="T98" fmla="*/ 56 w 128"/>
                    <a:gd name="T99" fmla="*/ 8 h 128"/>
                    <a:gd name="T100" fmla="*/ 72 w 128"/>
                    <a:gd name="T101" fmla="*/ 22 h 128"/>
                    <a:gd name="T102" fmla="*/ 97 w 128"/>
                    <a:gd name="T103" fmla="*/ 20 h 128"/>
                    <a:gd name="T104" fmla="*/ 100 w 128"/>
                    <a:gd name="T105" fmla="*/ 39 h 128"/>
                    <a:gd name="T106" fmla="*/ 119 w 128"/>
                    <a:gd name="T107" fmla="*/ 56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28" h="128">
                      <a:moveTo>
                        <a:pt x="64" y="32"/>
                      </a:moveTo>
                      <a:cubicBezTo>
                        <a:pt x="46" y="32"/>
                        <a:pt x="32" y="46"/>
                        <a:pt x="32" y="64"/>
                      </a:cubicBezTo>
                      <a:cubicBezTo>
                        <a:pt x="32" y="81"/>
                        <a:pt x="46" y="96"/>
                        <a:pt x="64" y="96"/>
                      </a:cubicBezTo>
                      <a:cubicBezTo>
                        <a:pt x="82" y="96"/>
                        <a:pt x="96" y="81"/>
                        <a:pt x="96" y="64"/>
                      </a:cubicBezTo>
                      <a:cubicBezTo>
                        <a:pt x="96" y="46"/>
                        <a:pt x="82" y="32"/>
                        <a:pt x="64" y="32"/>
                      </a:cubicBezTo>
                      <a:close/>
                      <a:moveTo>
                        <a:pt x="64" y="88"/>
                      </a:moveTo>
                      <a:cubicBezTo>
                        <a:pt x="51" y="88"/>
                        <a:pt x="40" y="77"/>
                        <a:pt x="40" y="64"/>
                      </a:cubicBezTo>
                      <a:cubicBezTo>
                        <a:pt x="40" y="51"/>
                        <a:pt x="51" y="40"/>
                        <a:pt x="64" y="40"/>
                      </a:cubicBezTo>
                      <a:cubicBezTo>
                        <a:pt x="77" y="40"/>
                        <a:pt x="88" y="51"/>
                        <a:pt x="88" y="64"/>
                      </a:cubicBezTo>
                      <a:cubicBezTo>
                        <a:pt x="88" y="77"/>
                        <a:pt x="77" y="88"/>
                        <a:pt x="64" y="88"/>
                      </a:cubicBezTo>
                      <a:close/>
                      <a:moveTo>
                        <a:pt x="120" y="48"/>
                      </a:moveTo>
                      <a:cubicBezTo>
                        <a:pt x="113" y="48"/>
                        <a:pt x="113" y="48"/>
                        <a:pt x="113" y="48"/>
                      </a:cubicBezTo>
                      <a:cubicBezTo>
                        <a:pt x="112" y="45"/>
                        <a:pt x="111" y="43"/>
                        <a:pt x="110" y="40"/>
                      </a:cubicBezTo>
                      <a:cubicBezTo>
                        <a:pt x="114" y="36"/>
                        <a:pt x="114" y="36"/>
                        <a:pt x="114" y="36"/>
                      </a:cubicBezTo>
                      <a:cubicBezTo>
                        <a:pt x="118" y="33"/>
                        <a:pt x="118" y="28"/>
                        <a:pt x="115" y="25"/>
                      </a:cubicBezTo>
                      <a:cubicBezTo>
                        <a:pt x="115" y="25"/>
                        <a:pt x="115" y="25"/>
                        <a:pt x="115" y="25"/>
                      </a:cubicBezTo>
                      <a:cubicBezTo>
                        <a:pt x="114" y="25"/>
                        <a:pt x="114" y="25"/>
                        <a:pt x="114" y="25"/>
                      </a:cubicBezTo>
                      <a:cubicBezTo>
                        <a:pt x="103" y="13"/>
                        <a:pt x="103" y="13"/>
                        <a:pt x="103" y="13"/>
                      </a:cubicBezTo>
                      <a:cubicBezTo>
                        <a:pt x="100" y="10"/>
                        <a:pt x="95" y="10"/>
                        <a:pt x="92" y="13"/>
                      </a:cubicBezTo>
                      <a:cubicBezTo>
                        <a:pt x="92" y="13"/>
                        <a:pt x="92" y="13"/>
                        <a:pt x="92" y="13"/>
                      </a:cubicBezTo>
                      <a:cubicBezTo>
                        <a:pt x="92" y="13"/>
                        <a:pt x="92" y="13"/>
                        <a:pt x="92" y="13"/>
                      </a:cubicBezTo>
                      <a:cubicBezTo>
                        <a:pt x="88" y="18"/>
                        <a:pt x="88" y="18"/>
                        <a:pt x="88" y="18"/>
                      </a:cubicBezTo>
                      <a:cubicBezTo>
                        <a:pt x="85" y="17"/>
                        <a:pt x="83" y="15"/>
                        <a:pt x="80" y="15"/>
                      </a:cubicBezTo>
                      <a:cubicBezTo>
                        <a:pt x="80" y="8"/>
                        <a:pt x="80" y="8"/>
                        <a:pt x="80" y="8"/>
                      </a:cubicBezTo>
                      <a:cubicBezTo>
                        <a:pt x="80" y="3"/>
                        <a:pt x="76" y="0"/>
                        <a:pt x="72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2" y="0"/>
                        <a:pt x="48" y="3"/>
                        <a:pt x="48" y="8"/>
                      </a:cubicBezTo>
                      <a:cubicBezTo>
                        <a:pt x="48" y="15"/>
                        <a:pt x="48" y="15"/>
                        <a:pt x="48" y="15"/>
                      </a:cubicBezTo>
                      <a:cubicBezTo>
                        <a:pt x="45" y="15"/>
                        <a:pt x="43" y="16"/>
                        <a:pt x="40" y="18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2" y="10"/>
                        <a:pt x="28" y="10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0" y="28"/>
                        <a:pt x="10" y="32"/>
                        <a:pt x="13" y="36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7" y="40"/>
                        <a:pt x="17" y="40"/>
                        <a:pt x="17" y="40"/>
                      </a:cubicBezTo>
                      <a:cubicBezTo>
                        <a:pt x="16" y="43"/>
                        <a:pt x="15" y="45"/>
                        <a:pt x="14" y="48"/>
                      </a:cubicBezTo>
                      <a:cubicBezTo>
                        <a:pt x="8" y="48"/>
                        <a:pt x="8" y="48"/>
                        <a:pt x="8" y="48"/>
                      </a:cubicBezTo>
                      <a:cubicBezTo>
                        <a:pt x="4" y="48"/>
                        <a:pt x="0" y="51"/>
                        <a:pt x="0" y="56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6"/>
                        <a:pt x="4" y="80"/>
                        <a:pt x="8" y="80"/>
                      </a:cubicBezTo>
                      <a:cubicBezTo>
                        <a:pt x="15" y="80"/>
                        <a:pt x="15" y="80"/>
                        <a:pt x="15" y="80"/>
                      </a:cubicBezTo>
                      <a:cubicBezTo>
                        <a:pt x="16" y="82"/>
                        <a:pt x="17" y="85"/>
                        <a:pt x="18" y="87"/>
                      </a:cubicBezTo>
                      <a:cubicBezTo>
                        <a:pt x="14" y="92"/>
                        <a:pt x="14" y="92"/>
                        <a:pt x="14" y="92"/>
                      </a:cubicBezTo>
                      <a:cubicBezTo>
                        <a:pt x="11" y="95"/>
                        <a:pt x="10" y="99"/>
                        <a:pt x="13" y="103"/>
                      </a:cubicBezTo>
                      <a:cubicBezTo>
                        <a:pt x="13" y="103"/>
                        <a:pt x="13" y="103"/>
                        <a:pt x="13" y="103"/>
                      </a:cubicBezTo>
                      <a:cubicBezTo>
                        <a:pt x="14" y="103"/>
                        <a:pt x="14" y="103"/>
                        <a:pt x="14" y="103"/>
                      </a:cubicBezTo>
                      <a:cubicBezTo>
                        <a:pt x="25" y="114"/>
                        <a:pt x="25" y="114"/>
                        <a:pt x="25" y="114"/>
                      </a:cubicBezTo>
                      <a:cubicBezTo>
                        <a:pt x="28" y="117"/>
                        <a:pt x="33" y="117"/>
                        <a:pt x="36" y="114"/>
                      </a:cubicBezTo>
                      <a:cubicBezTo>
                        <a:pt x="36" y="114"/>
                        <a:pt x="36" y="114"/>
                        <a:pt x="36" y="114"/>
                      </a:cubicBezTo>
                      <a:cubicBezTo>
                        <a:pt x="36" y="114"/>
                        <a:pt x="36" y="114"/>
                        <a:pt x="36" y="114"/>
                      </a:cubicBezTo>
                      <a:cubicBezTo>
                        <a:pt x="40" y="110"/>
                        <a:pt x="40" y="110"/>
                        <a:pt x="40" y="110"/>
                      </a:cubicBezTo>
                      <a:cubicBezTo>
                        <a:pt x="43" y="111"/>
                        <a:pt x="45" y="112"/>
                        <a:pt x="48" y="113"/>
                      </a:cubicBezTo>
                      <a:cubicBezTo>
                        <a:pt x="48" y="120"/>
                        <a:pt x="48" y="120"/>
                        <a:pt x="48" y="120"/>
                      </a:cubicBezTo>
                      <a:cubicBezTo>
                        <a:pt x="48" y="124"/>
                        <a:pt x="52" y="128"/>
                        <a:pt x="56" y="128"/>
                      </a:cubicBezTo>
                      <a:cubicBezTo>
                        <a:pt x="72" y="128"/>
                        <a:pt x="72" y="128"/>
                        <a:pt x="72" y="128"/>
                      </a:cubicBezTo>
                      <a:cubicBezTo>
                        <a:pt x="76" y="128"/>
                        <a:pt x="80" y="124"/>
                        <a:pt x="80" y="120"/>
                      </a:cubicBezTo>
                      <a:cubicBezTo>
                        <a:pt x="80" y="113"/>
                        <a:pt x="80" y="113"/>
                        <a:pt x="80" y="113"/>
                      </a:cubicBezTo>
                      <a:cubicBezTo>
                        <a:pt x="83" y="112"/>
                        <a:pt x="85" y="111"/>
                        <a:pt x="88" y="109"/>
                      </a:cubicBezTo>
                      <a:cubicBezTo>
                        <a:pt x="92" y="114"/>
                        <a:pt x="92" y="114"/>
                        <a:pt x="92" y="114"/>
                      </a:cubicBezTo>
                      <a:cubicBezTo>
                        <a:pt x="95" y="117"/>
                        <a:pt x="100" y="117"/>
                        <a:pt x="103" y="114"/>
                      </a:cubicBezTo>
                      <a:cubicBezTo>
                        <a:pt x="103" y="114"/>
                        <a:pt x="103" y="114"/>
                        <a:pt x="103" y="114"/>
                      </a:cubicBezTo>
                      <a:cubicBezTo>
                        <a:pt x="103" y="114"/>
                        <a:pt x="103" y="114"/>
                        <a:pt x="103" y="114"/>
                      </a:cubicBezTo>
                      <a:cubicBezTo>
                        <a:pt x="114" y="103"/>
                        <a:pt x="114" y="103"/>
                        <a:pt x="114" y="103"/>
                      </a:cubicBezTo>
                      <a:cubicBezTo>
                        <a:pt x="117" y="100"/>
                        <a:pt x="117" y="95"/>
                        <a:pt x="114" y="92"/>
                      </a:cubicBezTo>
                      <a:cubicBezTo>
                        <a:pt x="114" y="92"/>
                        <a:pt x="114" y="92"/>
                        <a:pt x="114" y="92"/>
                      </a:cubicBezTo>
                      <a:cubicBezTo>
                        <a:pt x="114" y="92"/>
                        <a:pt x="114" y="92"/>
                        <a:pt x="114" y="92"/>
                      </a:cubicBezTo>
                      <a:cubicBezTo>
                        <a:pt x="110" y="87"/>
                        <a:pt x="110" y="87"/>
                        <a:pt x="110" y="87"/>
                      </a:cubicBezTo>
                      <a:cubicBezTo>
                        <a:pt x="111" y="85"/>
                        <a:pt x="112" y="82"/>
                        <a:pt x="113" y="80"/>
                      </a:cubicBezTo>
                      <a:cubicBezTo>
                        <a:pt x="120" y="80"/>
                        <a:pt x="120" y="80"/>
                        <a:pt x="120" y="80"/>
                      </a:cubicBezTo>
                      <a:cubicBezTo>
                        <a:pt x="124" y="80"/>
                        <a:pt x="128" y="76"/>
                        <a:pt x="128" y="72"/>
                      </a:cubicBezTo>
                      <a:cubicBezTo>
                        <a:pt x="128" y="56"/>
                        <a:pt x="128" y="56"/>
                        <a:pt x="128" y="56"/>
                      </a:cubicBezTo>
                      <a:cubicBezTo>
                        <a:pt x="128" y="52"/>
                        <a:pt x="125" y="48"/>
                        <a:pt x="121" y="48"/>
                      </a:cubicBezTo>
                      <a:cubicBezTo>
                        <a:pt x="121" y="48"/>
                        <a:pt x="120" y="48"/>
                        <a:pt x="120" y="48"/>
                      </a:cubicBezTo>
                      <a:close/>
                      <a:moveTo>
                        <a:pt x="119" y="72"/>
                      </a:moveTo>
                      <a:cubicBezTo>
                        <a:pt x="107" y="72"/>
                        <a:pt x="107" y="72"/>
                        <a:pt x="107" y="72"/>
                      </a:cubicBezTo>
                      <a:cubicBezTo>
                        <a:pt x="106" y="78"/>
                        <a:pt x="103" y="83"/>
                        <a:pt x="100" y="88"/>
                      </a:cubicBezTo>
                      <a:cubicBezTo>
                        <a:pt x="109" y="98"/>
                        <a:pt x="109" y="98"/>
                        <a:pt x="109" y="98"/>
                      </a:cubicBezTo>
                      <a:cubicBezTo>
                        <a:pt x="98" y="109"/>
                        <a:pt x="98" y="109"/>
                        <a:pt x="98" y="109"/>
                      </a:cubicBezTo>
                      <a:cubicBezTo>
                        <a:pt x="89" y="100"/>
                        <a:pt x="89" y="100"/>
                        <a:pt x="89" y="100"/>
                      </a:cubicBezTo>
                      <a:cubicBezTo>
                        <a:pt x="84" y="104"/>
                        <a:pt x="78" y="106"/>
                        <a:pt x="72" y="107"/>
                      </a:cubicBezTo>
                      <a:cubicBezTo>
                        <a:pt x="72" y="120"/>
                        <a:pt x="72" y="120"/>
                        <a:pt x="72" y="120"/>
                      </a:cubicBezTo>
                      <a:cubicBezTo>
                        <a:pt x="56" y="120"/>
                        <a:pt x="56" y="120"/>
                        <a:pt x="56" y="120"/>
                      </a:cubicBezTo>
                      <a:cubicBezTo>
                        <a:pt x="56" y="107"/>
                        <a:pt x="56" y="107"/>
                        <a:pt x="56" y="107"/>
                      </a:cubicBezTo>
                      <a:cubicBezTo>
                        <a:pt x="50" y="106"/>
                        <a:pt x="44" y="104"/>
                        <a:pt x="39" y="100"/>
                      </a:cubicBezTo>
                      <a:cubicBezTo>
                        <a:pt x="30" y="109"/>
                        <a:pt x="30" y="109"/>
                        <a:pt x="30" y="109"/>
                      </a:cubicBezTo>
                      <a:cubicBezTo>
                        <a:pt x="19" y="98"/>
                        <a:pt x="19" y="98"/>
                        <a:pt x="19" y="98"/>
                      </a:cubicBezTo>
                      <a:cubicBezTo>
                        <a:pt x="28" y="89"/>
                        <a:pt x="28" y="89"/>
                        <a:pt x="28" y="89"/>
                      </a:cubicBezTo>
                      <a:cubicBezTo>
                        <a:pt x="24" y="84"/>
                        <a:pt x="22" y="78"/>
                        <a:pt x="21" y="72"/>
                      </a:cubicBezTo>
                      <a:cubicBezTo>
                        <a:pt x="8" y="72"/>
                        <a:pt x="8" y="72"/>
                        <a:pt x="8" y="72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21" y="56"/>
                        <a:pt x="21" y="56"/>
                        <a:pt x="21" y="56"/>
                      </a:cubicBezTo>
                      <a:cubicBezTo>
                        <a:pt x="22" y="50"/>
                        <a:pt x="24" y="44"/>
                        <a:pt x="28" y="39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44" y="24"/>
                        <a:pt x="50" y="22"/>
                        <a:pt x="56" y="21"/>
                      </a:cubicBez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72" y="8"/>
                        <a:pt x="72" y="8"/>
                        <a:pt x="72" y="8"/>
                      </a:cubicBezTo>
                      <a:cubicBezTo>
                        <a:pt x="72" y="22"/>
                        <a:pt x="72" y="22"/>
                        <a:pt x="72" y="22"/>
                      </a:cubicBezTo>
                      <a:cubicBezTo>
                        <a:pt x="78" y="23"/>
                        <a:pt x="84" y="25"/>
                        <a:pt x="88" y="29"/>
                      </a:cubicBezTo>
                      <a:cubicBezTo>
                        <a:pt x="97" y="20"/>
                        <a:pt x="97" y="20"/>
                        <a:pt x="97" y="20"/>
                      </a:cubicBezTo>
                      <a:cubicBezTo>
                        <a:pt x="108" y="31"/>
                        <a:pt x="108" y="31"/>
                        <a:pt x="108" y="31"/>
                      </a:cubicBezTo>
                      <a:cubicBezTo>
                        <a:pt x="100" y="39"/>
                        <a:pt x="100" y="39"/>
                        <a:pt x="100" y="39"/>
                      </a:cubicBezTo>
                      <a:cubicBezTo>
                        <a:pt x="103" y="44"/>
                        <a:pt x="106" y="50"/>
                        <a:pt x="107" y="56"/>
                      </a:cubicBezTo>
                      <a:cubicBezTo>
                        <a:pt x="119" y="56"/>
                        <a:pt x="119" y="56"/>
                        <a:pt x="119" y="56"/>
                      </a:cubicBezTo>
                      <a:cubicBezTo>
                        <a:pt x="119" y="56"/>
                        <a:pt x="119" y="72"/>
                        <a:pt x="119" y="72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48626">
                    <a:defRPr/>
                  </a:pPr>
                  <a:endParaRPr lang="bg-BG" sz="2160">
                    <a:solidFill>
                      <a:srgbClr val="464646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19E30769-9CC0-4447-99F6-7E8068868C7C}"/>
                    </a:ext>
                  </a:extLst>
                </p:cNvPr>
                <p:cNvSpPr txBox="1"/>
                <p:nvPr/>
              </p:nvSpPr>
              <p:spPr>
                <a:xfrm>
                  <a:off x="4127644" y="3950984"/>
                  <a:ext cx="516885" cy="2354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1600"/>
                    </a:spcBef>
                  </a:pPr>
                  <a:r>
                    <a:rPr lang="en-US" sz="800">
                      <a:solidFill>
                        <a:srgbClr val="0070C0"/>
                      </a:solidFill>
                    </a:rPr>
                    <a:t>Storage</a:t>
                  </a:r>
                  <a:br>
                    <a:rPr lang="en-US" sz="800">
                      <a:solidFill>
                        <a:srgbClr val="0070C0"/>
                      </a:solidFill>
                    </a:rPr>
                  </a:br>
                  <a:r>
                    <a:rPr lang="en-US" sz="800">
                      <a:solidFill>
                        <a:srgbClr val="0070C0"/>
                      </a:solidFill>
                    </a:rPr>
                    <a:t>Agent</a:t>
                  </a:r>
                </a:p>
              </p:txBody>
            </p:sp>
          </p:grp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095D30CE-1D7E-4531-836C-384A385816DE}"/>
                </a:ext>
              </a:extLst>
            </p:cNvPr>
            <p:cNvGrpSpPr/>
            <p:nvPr/>
          </p:nvGrpSpPr>
          <p:grpSpPr>
            <a:xfrm>
              <a:off x="855179" y="1473523"/>
              <a:ext cx="926306" cy="608075"/>
              <a:chOff x="2734531" y="3554118"/>
              <a:chExt cx="926306" cy="608075"/>
            </a:xfrm>
          </p:grpSpPr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62DF87EC-EFD4-4B28-84AD-D2F1E35B58A5}"/>
                  </a:ext>
                </a:extLst>
              </p:cNvPr>
              <p:cNvSpPr/>
              <p:nvPr/>
            </p:nvSpPr>
            <p:spPr>
              <a:xfrm>
                <a:off x="2741555" y="3556761"/>
                <a:ext cx="880891" cy="605432"/>
              </a:xfrm>
              <a:prstGeom prst="roundRect">
                <a:avLst>
                  <a:gd name="adj" fmla="val 5602"/>
                </a:avLst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Bef>
                    <a:spcPts val="800"/>
                  </a:spcBef>
                </a:pPr>
                <a:endParaRPr lang="en-US" sz="2400" err="1"/>
              </a:p>
            </p:txBody>
          </p:sp>
          <p:sp>
            <p:nvSpPr>
              <p:cNvPr id="112" name="Datecenter 1 corner rectangle">
                <a:extLst>
                  <a:ext uri="{FF2B5EF4-FFF2-40B4-BE49-F238E27FC236}">
                    <a16:creationId xmlns:a16="http://schemas.microsoft.com/office/drawing/2014/main" id="{5EF533CC-F18E-442C-BB26-0C258A10BC98}"/>
                  </a:ext>
                </a:extLst>
              </p:cNvPr>
              <p:cNvSpPr/>
              <p:nvPr/>
            </p:nvSpPr>
            <p:spPr>
              <a:xfrm>
                <a:off x="2734531" y="3554118"/>
                <a:ext cx="247672" cy="257216"/>
              </a:xfrm>
              <a:prstGeom prst="roundRect">
                <a:avLst>
                  <a:gd name="adj" fmla="val 0"/>
                </a:avLst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Bef>
                    <a:spcPts val="800"/>
                  </a:spcBef>
                </a:pPr>
                <a:endParaRPr lang="en-US" sz="2400" err="1"/>
              </a:p>
            </p:txBody>
          </p:sp>
          <p:sp>
            <p:nvSpPr>
              <p:cNvPr id="113" name="Freeform 186">
                <a:extLst>
                  <a:ext uri="{FF2B5EF4-FFF2-40B4-BE49-F238E27FC236}">
                    <a16:creationId xmlns:a16="http://schemas.microsoft.com/office/drawing/2014/main" id="{D80C65DC-4165-4FB4-9C87-C38C8AB074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95291" y="3598080"/>
                <a:ext cx="126964" cy="169830"/>
              </a:xfrm>
              <a:custGeom>
                <a:avLst/>
                <a:gdLst>
                  <a:gd name="T0" fmla="*/ 48 w 56"/>
                  <a:gd name="T1" fmla="*/ 0 h 128"/>
                  <a:gd name="T2" fmla="*/ 8 w 56"/>
                  <a:gd name="T3" fmla="*/ 0 h 128"/>
                  <a:gd name="T4" fmla="*/ 0 w 56"/>
                  <a:gd name="T5" fmla="*/ 8 h 128"/>
                  <a:gd name="T6" fmla="*/ 0 w 56"/>
                  <a:gd name="T7" fmla="*/ 120 h 128"/>
                  <a:gd name="T8" fmla="*/ 8 w 56"/>
                  <a:gd name="T9" fmla="*/ 128 h 128"/>
                  <a:gd name="T10" fmla="*/ 48 w 56"/>
                  <a:gd name="T11" fmla="*/ 128 h 128"/>
                  <a:gd name="T12" fmla="*/ 56 w 56"/>
                  <a:gd name="T13" fmla="*/ 120 h 128"/>
                  <a:gd name="T14" fmla="*/ 56 w 56"/>
                  <a:gd name="T15" fmla="*/ 8 h 128"/>
                  <a:gd name="T16" fmla="*/ 48 w 56"/>
                  <a:gd name="T17" fmla="*/ 0 h 128"/>
                  <a:gd name="T18" fmla="*/ 32 w 56"/>
                  <a:gd name="T19" fmla="*/ 112 h 128"/>
                  <a:gd name="T20" fmla="*/ 24 w 56"/>
                  <a:gd name="T21" fmla="*/ 112 h 128"/>
                  <a:gd name="T22" fmla="*/ 24 w 56"/>
                  <a:gd name="T23" fmla="*/ 88 h 128"/>
                  <a:gd name="T24" fmla="*/ 32 w 56"/>
                  <a:gd name="T25" fmla="*/ 88 h 128"/>
                  <a:gd name="T26" fmla="*/ 32 w 56"/>
                  <a:gd name="T27" fmla="*/ 112 h 128"/>
                  <a:gd name="T28" fmla="*/ 48 w 56"/>
                  <a:gd name="T29" fmla="*/ 72 h 128"/>
                  <a:gd name="T30" fmla="*/ 8 w 56"/>
                  <a:gd name="T31" fmla="*/ 72 h 128"/>
                  <a:gd name="T32" fmla="*/ 8 w 56"/>
                  <a:gd name="T33" fmla="*/ 56 h 128"/>
                  <a:gd name="T34" fmla="*/ 48 w 56"/>
                  <a:gd name="T35" fmla="*/ 56 h 128"/>
                  <a:gd name="T36" fmla="*/ 48 w 56"/>
                  <a:gd name="T37" fmla="*/ 72 h 128"/>
                  <a:gd name="T38" fmla="*/ 48 w 56"/>
                  <a:gd name="T39" fmla="*/ 48 h 128"/>
                  <a:gd name="T40" fmla="*/ 8 w 56"/>
                  <a:gd name="T41" fmla="*/ 48 h 128"/>
                  <a:gd name="T42" fmla="*/ 8 w 56"/>
                  <a:gd name="T43" fmla="*/ 32 h 128"/>
                  <a:gd name="T44" fmla="*/ 48 w 56"/>
                  <a:gd name="T45" fmla="*/ 32 h 128"/>
                  <a:gd name="T46" fmla="*/ 48 w 56"/>
                  <a:gd name="T47" fmla="*/ 48 h 128"/>
                  <a:gd name="T48" fmla="*/ 48 w 56"/>
                  <a:gd name="T49" fmla="*/ 24 h 128"/>
                  <a:gd name="T50" fmla="*/ 8 w 56"/>
                  <a:gd name="T51" fmla="*/ 24 h 128"/>
                  <a:gd name="T52" fmla="*/ 8 w 56"/>
                  <a:gd name="T53" fmla="*/ 8 h 128"/>
                  <a:gd name="T54" fmla="*/ 48 w 56"/>
                  <a:gd name="T55" fmla="*/ 8 h 128"/>
                  <a:gd name="T56" fmla="*/ 48 w 56"/>
                  <a:gd name="T57" fmla="*/ 2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6" h="128">
                    <a:moveTo>
                      <a:pt x="4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4"/>
                      <a:pt x="3" y="128"/>
                      <a:pt x="8" y="128"/>
                    </a:cubicBezTo>
                    <a:cubicBezTo>
                      <a:pt x="48" y="128"/>
                      <a:pt x="48" y="128"/>
                      <a:pt x="48" y="128"/>
                    </a:cubicBezTo>
                    <a:cubicBezTo>
                      <a:pt x="52" y="128"/>
                      <a:pt x="56" y="124"/>
                      <a:pt x="56" y="120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6" y="4"/>
                      <a:pt x="52" y="0"/>
                      <a:pt x="48" y="0"/>
                    </a:cubicBezTo>
                    <a:close/>
                    <a:moveTo>
                      <a:pt x="32" y="112"/>
                    </a:moveTo>
                    <a:cubicBezTo>
                      <a:pt x="24" y="112"/>
                      <a:pt x="24" y="112"/>
                      <a:pt x="24" y="112"/>
                    </a:cubicBezTo>
                    <a:cubicBezTo>
                      <a:pt x="24" y="88"/>
                      <a:pt x="24" y="88"/>
                      <a:pt x="24" y="88"/>
                    </a:cubicBezTo>
                    <a:cubicBezTo>
                      <a:pt x="32" y="88"/>
                      <a:pt x="32" y="88"/>
                      <a:pt x="32" y="88"/>
                    </a:cubicBezTo>
                    <a:lnTo>
                      <a:pt x="32" y="112"/>
                    </a:lnTo>
                    <a:close/>
                    <a:moveTo>
                      <a:pt x="48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48" y="56"/>
                      <a:pt x="48" y="56"/>
                      <a:pt x="48" y="56"/>
                    </a:cubicBezTo>
                    <a:lnTo>
                      <a:pt x="48" y="72"/>
                    </a:lnTo>
                    <a:close/>
                    <a:moveTo>
                      <a:pt x="48" y="48"/>
                    </a:moveTo>
                    <a:cubicBezTo>
                      <a:pt x="8" y="48"/>
                      <a:pt x="8" y="48"/>
                      <a:pt x="8" y="48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48" y="32"/>
                      <a:pt x="48" y="32"/>
                      <a:pt x="48" y="32"/>
                    </a:cubicBezTo>
                    <a:lnTo>
                      <a:pt x="48" y="48"/>
                    </a:lnTo>
                    <a:close/>
                    <a:moveTo>
                      <a:pt x="48" y="24"/>
                    </a:moveTo>
                    <a:cubicBezTo>
                      <a:pt x="8" y="24"/>
                      <a:pt x="8" y="24"/>
                      <a:pt x="8" y="24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48" y="8"/>
                      <a:pt x="48" y="8"/>
                      <a:pt x="48" y="8"/>
                    </a:cubicBezTo>
                    <a:lnTo>
                      <a:pt x="48" y="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defTabSz="548626">
                  <a:defRPr/>
                </a:pPr>
                <a:endParaRPr lang="bg-BG" sz="2160">
                  <a:solidFill>
                    <a:srgbClr val="464646"/>
                  </a:solidFill>
                  <a:latin typeface="Calibri" panose="020F0502020204030204"/>
                </a:endParaRP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27983150-0CD9-407A-8CD4-5F6D3FB2F22D}"/>
                  </a:ext>
                </a:extLst>
              </p:cNvPr>
              <p:cNvSpPr txBox="1"/>
              <p:nvPr/>
            </p:nvSpPr>
            <p:spPr>
              <a:xfrm>
                <a:off x="2923675" y="3575451"/>
                <a:ext cx="737162" cy="166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600"/>
                  </a:spcBef>
                </a:pPr>
                <a:r>
                  <a:rPr lang="en-US" sz="933">
                    <a:solidFill>
                      <a:srgbClr val="8F8F8F"/>
                    </a:solidFill>
                  </a:rPr>
                  <a:t>RMAD Server</a:t>
                </a:r>
                <a:endParaRPr lang="en-US" sz="1200">
                  <a:solidFill>
                    <a:srgbClr val="8F8F8F"/>
                  </a:solidFill>
                </a:endParaRPr>
              </a:p>
            </p:txBody>
          </p: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32A401E6-506D-40B1-9AED-17867232981E}"/>
                  </a:ext>
                </a:extLst>
              </p:cNvPr>
              <p:cNvGrpSpPr/>
              <p:nvPr/>
            </p:nvGrpSpPr>
            <p:grpSpPr>
              <a:xfrm>
                <a:off x="2794820" y="3838636"/>
                <a:ext cx="801806" cy="279196"/>
                <a:chOff x="2891693" y="3866861"/>
                <a:chExt cx="801806" cy="279196"/>
              </a:xfrm>
            </p:grpSpPr>
            <p:sp>
              <p:nvSpPr>
                <p:cNvPr id="119" name="Freeform 10">
                  <a:extLst>
                    <a:ext uri="{FF2B5EF4-FFF2-40B4-BE49-F238E27FC236}">
                      <a16:creationId xmlns:a16="http://schemas.microsoft.com/office/drawing/2014/main" id="{6927B26B-8C22-4431-8428-40125811C5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80537" y="3866861"/>
                  <a:ext cx="202637" cy="178515"/>
                </a:xfrm>
                <a:custGeom>
                  <a:avLst/>
                  <a:gdLst>
                    <a:gd name="T0" fmla="*/ 120 w 128"/>
                    <a:gd name="T1" fmla="*/ 0 h 112"/>
                    <a:gd name="T2" fmla="*/ 9 w 128"/>
                    <a:gd name="T3" fmla="*/ 0 h 112"/>
                    <a:gd name="T4" fmla="*/ 0 w 128"/>
                    <a:gd name="T5" fmla="*/ 7 h 112"/>
                    <a:gd name="T6" fmla="*/ 0 w 128"/>
                    <a:gd name="T7" fmla="*/ 7 h 112"/>
                    <a:gd name="T8" fmla="*/ 0 w 128"/>
                    <a:gd name="T9" fmla="*/ 7 h 112"/>
                    <a:gd name="T10" fmla="*/ 0 w 128"/>
                    <a:gd name="T11" fmla="*/ 105 h 112"/>
                    <a:gd name="T12" fmla="*/ 9 w 128"/>
                    <a:gd name="T13" fmla="*/ 112 h 112"/>
                    <a:gd name="T14" fmla="*/ 120 w 128"/>
                    <a:gd name="T15" fmla="*/ 112 h 112"/>
                    <a:gd name="T16" fmla="*/ 128 w 128"/>
                    <a:gd name="T17" fmla="*/ 104 h 112"/>
                    <a:gd name="T18" fmla="*/ 128 w 128"/>
                    <a:gd name="T19" fmla="*/ 104 h 112"/>
                    <a:gd name="T20" fmla="*/ 128 w 128"/>
                    <a:gd name="T21" fmla="*/ 104 h 112"/>
                    <a:gd name="T22" fmla="*/ 128 w 128"/>
                    <a:gd name="T23" fmla="*/ 7 h 112"/>
                    <a:gd name="T24" fmla="*/ 121 w 128"/>
                    <a:gd name="T25" fmla="*/ 0 h 112"/>
                    <a:gd name="T26" fmla="*/ 120 w 128"/>
                    <a:gd name="T27" fmla="*/ 0 h 112"/>
                    <a:gd name="T28" fmla="*/ 96 w 128"/>
                    <a:gd name="T29" fmla="*/ 8 h 112"/>
                    <a:gd name="T30" fmla="*/ 104 w 128"/>
                    <a:gd name="T31" fmla="*/ 8 h 112"/>
                    <a:gd name="T32" fmla="*/ 104 w 128"/>
                    <a:gd name="T33" fmla="*/ 16 h 112"/>
                    <a:gd name="T34" fmla="*/ 96 w 128"/>
                    <a:gd name="T35" fmla="*/ 16 h 112"/>
                    <a:gd name="T36" fmla="*/ 96 w 128"/>
                    <a:gd name="T37" fmla="*/ 8 h 112"/>
                    <a:gd name="T38" fmla="*/ 80 w 128"/>
                    <a:gd name="T39" fmla="*/ 8 h 112"/>
                    <a:gd name="T40" fmla="*/ 88 w 128"/>
                    <a:gd name="T41" fmla="*/ 8 h 112"/>
                    <a:gd name="T42" fmla="*/ 88 w 128"/>
                    <a:gd name="T43" fmla="*/ 16 h 112"/>
                    <a:gd name="T44" fmla="*/ 80 w 128"/>
                    <a:gd name="T45" fmla="*/ 16 h 112"/>
                    <a:gd name="T46" fmla="*/ 80 w 128"/>
                    <a:gd name="T47" fmla="*/ 8 h 112"/>
                    <a:gd name="T48" fmla="*/ 16 w 128"/>
                    <a:gd name="T49" fmla="*/ 32 h 112"/>
                    <a:gd name="T50" fmla="*/ 112 w 128"/>
                    <a:gd name="T51" fmla="*/ 32 h 112"/>
                    <a:gd name="T52" fmla="*/ 112 w 128"/>
                    <a:gd name="T53" fmla="*/ 40 h 112"/>
                    <a:gd name="T54" fmla="*/ 16 w 128"/>
                    <a:gd name="T55" fmla="*/ 40 h 112"/>
                    <a:gd name="T56" fmla="*/ 16 w 128"/>
                    <a:gd name="T57" fmla="*/ 32 h 112"/>
                    <a:gd name="T58" fmla="*/ 16 w 128"/>
                    <a:gd name="T59" fmla="*/ 48 h 112"/>
                    <a:gd name="T60" fmla="*/ 112 w 128"/>
                    <a:gd name="T61" fmla="*/ 48 h 112"/>
                    <a:gd name="T62" fmla="*/ 112 w 128"/>
                    <a:gd name="T63" fmla="*/ 56 h 112"/>
                    <a:gd name="T64" fmla="*/ 16 w 128"/>
                    <a:gd name="T65" fmla="*/ 56 h 112"/>
                    <a:gd name="T66" fmla="*/ 16 w 128"/>
                    <a:gd name="T67" fmla="*/ 48 h 112"/>
                    <a:gd name="T68" fmla="*/ 16 w 128"/>
                    <a:gd name="T69" fmla="*/ 64 h 112"/>
                    <a:gd name="T70" fmla="*/ 112 w 128"/>
                    <a:gd name="T71" fmla="*/ 64 h 112"/>
                    <a:gd name="T72" fmla="*/ 112 w 128"/>
                    <a:gd name="T73" fmla="*/ 72 h 112"/>
                    <a:gd name="T74" fmla="*/ 16 w 128"/>
                    <a:gd name="T75" fmla="*/ 72 h 112"/>
                    <a:gd name="T76" fmla="*/ 16 w 128"/>
                    <a:gd name="T77" fmla="*/ 64 h 112"/>
                    <a:gd name="T78" fmla="*/ 120 w 128"/>
                    <a:gd name="T79" fmla="*/ 104 h 112"/>
                    <a:gd name="T80" fmla="*/ 8 w 128"/>
                    <a:gd name="T81" fmla="*/ 104 h 112"/>
                    <a:gd name="T82" fmla="*/ 8 w 128"/>
                    <a:gd name="T83" fmla="*/ 24 h 112"/>
                    <a:gd name="T84" fmla="*/ 120 w 128"/>
                    <a:gd name="T85" fmla="*/ 24 h 112"/>
                    <a:gd name="T86" fmla="*/ 120 w 128"/>
                    <a:gd name="T87" fmla="*/ 104 h 112"/>
                    <a:gd name="T88" fmla="*/ 120 w 128"/>
                    <a:gd name="T89" fmla="*/ 16 h 112"/>
                    <a:gd name="T90" fmla="*/ 112 w 128"/>
                    <a:gd name="T91" fmla="*/ 16 h 112"/>
                    <a:gd name="T92" fmla="*/ 112 w 128"/>
                    <a:gd name="T93" fmla="*/ 8 h 112"/>
                    <a:gd name="T94" fmla="*/ 120 w 128"/>
                    <a:gd name="T95" fmla="*/ 8 h 112"/>
                    <a:gd name="T96" fmla="*/ 120 w 128"/>
                    <a:gd name="T97" fmla="*/ 16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28" h="112">
                      <a:moveTo>
                        <a:pt x="120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3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1" y="109"/>
                        <a:pt x="4" y="112"/>
                        <a:pt x="9" y="112"/>
                      </a:cubicBezTo>
                      <a:cubicBezTo>
                        <a:pt x="120" y="112"/>
                        <a:pt x="120" y="112"/>
                        <a:pt x="120" y="112"/>
                      </a:cubicBezTo>
                      <a:cubicBezTo>
                        <a:pt x="124" y="112"/>
                        <a:pt x="128" y="109"/>
                        <a:pt x="128" y="104"/>
                      </a:cubicBezTo>
                      <a:cubicBezTo>
                        <a:pt x="128" y="104"/>
                        <a:pt x="128" y="104"/>
                        <a:pt x="128" y="104"/>
                      </a:cubicBezTo>
                      <a:cubicBezTo>
                        <a:pt x="128" y="104"/>
                        <a:pt x="128" y="104"/>
                        <a:pt x="128" y="104"/>
                      </a:cubicBezTo>
                      <a:cubicBezTo>
                        <a:pt x="128" y="7"/>
                        <a:pt x="128" y="7"/>
                        <a:pt x="128" y="7"/>
                      </a:cubicBezTo>
                      <a:cubicBezTo>
                        <a:pt x="128" y="3"/>
                        <a:pt x="125" y="0"/>
                        <a:pt x="121" y="0"/>
                      </a:cubicBezTo>
                      <a:lnTo>
                        <a:pt x="120" y="0"/>
                      </a:lnTo>
                      <a:close/>
                      <a:moveTo>
                        <a:pt x="96" y="8"/>
                      </a:moveTo>
                      <a:cubicBezTo>
                        <a:pt x="104" y="8"/>
                        <a:pt x="104" y="8"/>
                        <a:pt x="104" y="8"/>
                      </a:cubicBezTo>
                      <a:cubicBezTo>
                        <a:pt x="104" y="16"/>
                        <a:pt x="104" y="16"/>
                        <a:pt x="104" y="16"/>
                      </a:cubicBezTo>
                      <a:cubicBezTo>
                        <a:pt x="96" y="16"/>
                        <a:pt x="96" y="16"/>
                        <a:pt x="96" y="16"/>
                      </a:cubicBezTo>
                      <a:lnTo>
                        <a:pt x="96" y="8"/>
                      </a:lnTo>
                      <a:close/>
                      <a:moveTo>
                        <a:pt x="80" y="8"/>
                      </a:moveTo>
                      <a:cubicBezTo>
                        <a:pt x="88" y="8"/>
                        <a:pt x="88" y="8"/>
                        <a:pt x="88" y="8"/>
                      </a:cubicBezTo>
                      <a:cubicBezTo>
                        <a:pt x="88" y="16"/>
                        <a:pt x="88" y="16"/>
                        <a:pt x="88" y="16"/>
                      </a:cubicBezTo>
                      <a:cubicBezTo>
                        <a:pt x="80" y="16"/>
                        <a:pt x="80" y="16"/>
                        <a:pt x="80" y="16"/>
                      </a:cubicBezTo>
                      <a:lnTo>
                        <a:pt x="80" y="8"/>
                      </a:lnTo>
                      <a:close/>
                      <a:moveTo>
                        <a:pt x="16" y="32"/>
                      </a:moveTo>
                      <a:cubicBezTo>
                        <a:pt x="112" y="32"/>
                        <a:pt x="112" y="32"/>
                        <a:pt x="112" y="32"/>
                      </a:cubicBezTo>
                      <a:cubicBezTo>
                        <a:pt x="112" y="40"/>
                        <a:pt x="112" y="40"/>
                        <a:pt x="112" y="40"/>
                      </a:cubicBezTo>
                      <a:cubicBezTo>
                        <a:pt x="16" y="40"/>
                        <a:pt x="16" y="40"/>
                        <a:pt x="16" y="40"/>
                      </a:cubicBezTo>
                      <a:lnTo>
                        <a:pt x="16" y="32"/>
                      </a:lnTo>
                      <a:close/>
                      <a:moveTo>
                        <a:pt x="16" y="48"/>
                      </a:moveTo>
                      <a:cubicBezTo>
                        <a:pt x="112" y="48"/>
                        <a:pt x="112" y="48"/>
                        <a:pt x="112" y="48"/>
                      </a:cubicBezTo>
                      <a:cubicBezTo>
                        <a:pt x="112" y="56"/>
                        <a:pt x="112" y="56"/>
                        <a:pt x="112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lnTo>
                        <a:pt x="16" y="48"/>
                      </a:lnTo>
                      <a:close/>
                      <a:moveTo>
                        <a:pt x="16" y="64"/>
                      </a:moveTo>
                      <a:cubicBezTo>
                        <a:pt x="112" y="64"/>
                        <a:pt x="112" y="64"/>
                        <a:pt x="112" y="64"/>
                      </a:cubicBezTo>
                      <a:cubicBezTo>
                        <a:pt x="112" y="72"/>
                        <a:pt x="112" y="72"/>
                        <a:pt x="112" y="72"/>
                      </a:cubicBezTo>
                      <a:cubicBezTo>
                        <a:pt x="16" y="72"/>
                        <a:pt x="16" y="72"/>
                        <a:pt x="16" y="72"/>
                      </a:cubicBezTo>
                      <a:lnTo>
                        <a:pt x="16" y="64"/>
                      </a:lnTo>
                      <a:close/>
                      <a:moveTo>
                        <a:pt x="120" y="104"/>
                      </a:moveTo>
                      <a:cubicBezTo>
                        <a:pt x="8" y="104"/>
                        <a:pt x="8" y="104"/>
                        <a:pt x="8" y="10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120" y="24"/>
                        <a:pt x="120" y="24"/>
                        <a:pt x="120" y="24"/>
                      </a:cubicBezTo>
                      <a:lnTo>
                        <a:pt x="120" y="104"/>
                      </a:lnTo>
                      <a:close/>
                      <a:moveTo>
                        <a:pt x="120" y="16"/>
                      </a:moveTo>
                      <a:cubicBezTo>
                        <a:pt x="112" y="16"/>
                        <a:pt x="112" y="16"/>
                        <a:pt x="112" y="16"/>
                      </a:cubicBezTo>
                      <a:cubicBezTo>
                        <a:pt x="112" y="8"/>
                        <a:pt x="112" y="8"/>
                        <a:pt x="112" y="8"/>
                      </a:cubicBezTo>
                      <a:cubicBezTo>
                        <a:pt x="120" y="8"/>
                        <a:pt x="120" y="8"/>
                        <a:pt x="120" y="8"/>
                      </a:cubicBezTo>
                      <a:lnTo>
                        <a:pt x="120" y="16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48626"/>
                  <a:endParaRPr lang="bg-BG" sz="2160">
                    <a:solidFill>
                      <a:srgbClr val="464646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BA2DF753-D2F8-4E71-8DCE-0D544917AB97}"/>
                    </a:ext>
                  </a:extLst>
                </p:cNvPr>
                <p:cNvSpPr txBox="1"/>
                <p:nvPr/>
              </p:nvSpPr>
              <p:spPr>
                <a:xfrm>
                  <a:off x="2891693" y="4062957"/>
                  <a:ext cx="801806" cy="83100"/>
                </a:xfrm>
                <a:prstGeom prst="rect">
                  <a:avLst/>
                </a:prstGeom>
                <a:solidFill>
                  <a:srgbClr val="D1F5B9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1600"/>
                    </a:spcBef>
                  </a:pPr>
                  <a:r>
                    <a:rPr lang="en-US" sz="800">
                      <a:solidFill>
                        <a:srgbClr val="0070C0"/>
                      </a:solidFill>
                    </a:rPr>
                    <a:t>Console</a:t>
                  </a:r>
                </a:p>
              </p:txBody>
            </p:sp>
          </p:grpSp>
        </p:grpSp>
        <p:cxnSp>
          <p:nvCxnSpPr>
            <p:cNvPr id="124" name="Connector: Elbow 123">
              <a:extLst>
                <a:ext uri="{FF2B5EF4-FFF2-40B4-BE49-F238E27FC236}">
                  <a16:creationId xmlns:a16="http://schemas.microsoft.com/office/drawing/2014/main" id="{B02D9F86-AF2D-46D5-A0A7-4A5C8EC02EE8}"/>
                </a:ext>
              </a:extLst>
            </p:cNvPr>
            <p:cNvCxnSpPr>
              <a:cxnSpLocks/>
              <a:endCxn id="69" idx="12"/>
            </p:cNvCxnSpPr>
            <p:nvPr/>
          </p:nvCxnSpPr>
          <p:spPr>
            <a:xfrm>
              <a:off x="1371234" y="1775945"/>
              <a:ext cx="1727339" cy="706798"/>
            </a:xfrm>
            <a:prstGeom prst="bentConnector3">
              <a:avLst>
                <a:gd name="adj1" fmla="val 99766"/>
              </a:avLst>
            </a:prstGeom>
            <a:ln w="9525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or: Elbow 131">
              <a:extLst>
                <a:ext uri="{FF2B5EF4-FFF2-40B4-BE49-F238E27FC236}">
                  <a16:creationId xmlns:a16="http://schemas.microsoft.com/office/drawing/2014/main" id="{D3A330CC-489C-4134-8B82-EF5A35388928}"/>
                </a:ext>
              </a:extLst>
            </p:cNvPr>
            <p:cNvCxnSpPr>
              <a:cxnSpLocks/>
              <a:stCxn id="116" idx="0"/>
              <a:endCxn id="51" idx="12"/>
            </p:cNvCxnSpPr>
            <p:nvPr/>
          </p:nvCxnSpPr>
          <p:spPr>
            <a:xfrm rot="16200000" flipH="1">
              <a:off x="1386353" y="1884155"/>
              <a:ext cx="529927" cy="669890"/>
            </a:xfrm>
            <a:prstGeom prst="bentConnector4">
              <a:avLst>
                <a:gd name="adj1" fmla="val -32354"/>
                <a:gd name="adj2" fmla="val 137788"/>
              </a:avLst>
            </a:prstGeom>
            <a:ln w="9525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or: Elbow 143">
              <a:extLst>
                <a:ext uri="{FF2B5EF4-FFF2-40B4-BE49-F238E27FC236}">
                  <a16:creationId xmlns:a16="http://schemas.microsoft.com/office/drawing/2014/main" id="{AF8EF002-BC82-4797-8CA3-0D69546D70DF}"/>
                </a:ext>
              </a:extLst>
            </p:cNvPr>
            <p:cNvCxnSpPr>
              <a:cxnSpLocks/>
              <a:stCxn id="116" idx="0"/>
            </p:cNvCxnSpPr>
            <p:nvPr/>
          </p:nvCxnSpPr>
          <p:spPr>
            <a:xfrm rot="16200000" flipH="1" flipV="1">
              <a:off x="904239" y="2057304"/>
              <a:ext cx="515300" cy="308965"/>
            </a:xfrm>
            <a:prstGeom prst="bentConnector5">
              <a:avLst>
                <a:gd name="adj1" fmla="val -33272"/>
                <a:gd name="adj2" fmla="val -185249"/>
                <a:gd name="adj3" fmla="val 58063"/>
              </a:avLst>
            </a:prstGeom>
            <a:ln w="9525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BA3D2089-8072-40F3-9B50-6EFBF836499D}"/>
                </a:ext>
              </a:extLst>
            </p:cNvPr>
            <p:cNvSpPr txBox="1"/>
            <p:nvPr/>
          </p:nvSpPr>
          <p:spPr>
            <a:xfrm>
              <a:off x="1417942" y="2198572"/>
              <a:ext cx="329417" cy="138595"/>
            </a:xfrm>
            <a:prstGeom prst="rect">
              <a:avLst/>
            </a:prstGeom>
            <a:solidFill>
              <a:srgbClr val="D1F5B9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600"/>
                </a:spcBef>
              </a:pPr>
              <a:r>
                <a:rPr lang="en-US" sz="667">
                  <a:solidFill>
                    <a:srgbClr val="002060"/>
                  </a:solidFill>
                </a:rPr>
                <a:t>Backup</a:t>
              </a:r>
              <a:br>
                <a:rPr lang="en-US" sz="667">
                  <a:solidFill>
                    <a:srgbClr val="002060"/>
                  </a:solidFill>
                </a:rPr>
              </a:br>
              <a:r>
                <a:rPr lang="en-US" sz="667">
                  <a:solidFill>
                    <a:srgbClr val="002060"/>
                  </a:solidFill>
                </a:rPr>
                <a:t>Commands</a:t>
              </a:r>
            </a:p>
          </p:txBody>
        </p:sp>
        <p:cxnSp>
          <p:nvCxnSpPr>
            <p:cNvPr id="179" name="Connector: Elbow 178">
              <a:extLst>
                <a:ext uri="{FF2B5EF4-FFF2-40B4-BE49-F238E27FC236}">
                  <a16:creationId xmlns:a16="http://schemas.microsoft.com/office/drawing/2014/main" id="{3479FC6C-6FDE-4845-AD0A-7D52B7D05173}"/>
                </a:ext>
              </a:extLst>
            </p:cNvPr>
            <p:cNvCxnSpPr>
              <a:cxnSpLocks/>
              <a:stCxn id="31" idx="38"/>
              <a:endCxn id="83" idx="3"/>
            </p:cNvCxnSpPr>
            <p:nvPr/>
          </p:nvCxnSpPr>
          <p:spPr>
            <a:xfrm flipH="1">
              <a:off x="651962" y="2560603"/>
              <a:ext cx="376057" cy="997557"/>
            </a:xfrm>
            <a:prstGeom prst="bentConnector3">
              <a:avLst>
                <a:gd name="adj1" fmla="val -26598"/>
              </a:avLst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ctor: Elbow 181">
              <a:extLst>
                <a:ext uri="{FF2B5EF4-FFF2-40B4-BE49-F238E27FC236}">
                  <a16:creationId xmlns:a16="http://schemas.microsoft.com/office/drawing/2014/main" id="{393FFF2C-0973-45C4-B315-3CF8EDAC6FC5}"/>
                </a:ext>
              </a:extLst>
            </p:cNvPr>
            <p:cNvCxnSpPr>
              <a:cxnSpLocks/>
              <a:stCxn id="51" idx="45"/>
            </p:cNvCxnSpPr>
            <p:nvPr/>
          </p:nvCxnSpPr>
          <p:spPr>
            <a:xfrm flipH="1">
              <a:off x="1128713" y="2566820"/>
              <a:ext cx="803091" cy="497849"/>
            </a:xfrm>
            <a:prstGeom prst="bentConnector3">
              <a:avLst>
                <a:gd name="adj1" fmla="val 15071"/>
              </a:avLst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7454CF3C-7C10-42E6-84CA-EFBEFEE1228B}"/>
                </a:ext>
              </a:extLst>
            </p:cNvPr>
            <p:cNvSpPr txBox="1"/>
            <p:nvPr/>
          </p:nvSpPr>
          <p:spPr>
            <a:xfrm>
              <a:off x="1332134" y="2996394"/>
              <a:ext cx="298159" cy="138595"/>
            </a:xfrm>
            <a:prstGeom prst="rect">
              <a:avLst/>
            </a:prstGeom>
            <a:solidFill>
              <a:srgbClr val="D1F5B9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600"/>
                </a:spcBef>
              </a:pPr>
              <a:r>
                <a:rPr lang="en-US" sz="667" dirty="0">
                  <a:solidFill>
                    <a:srgbClr val="002060"/>
                  </a:solidFill>
                </a:rPr>
                <a:t>Backup</a:t>
              </a:r>
              <a:br>
                <a:rPr lang="en-US" sz="667" dirty="0">
                  <a:solidFill>
                    <a:srgbClr val="002060"/>
                  </a:solidFill>
                </a:rPr>
              </a:br>
              <a:r>
                <a:rPr lang="en-US" sz="667" dirty="0">
                  <a:solidFill>
                    <a:srgbClr val="002060"/>
                  </a:solidFill>
                </a:rPr>
                <a:t>Over SMB</a:t>
              </a:r>
            </a:p>
          </p:txBody>
        </p:sp>
        <p:cxnSp>
          <p:nvCxnSpPr>
            <p:cNvPr id="194" name="Connector: Elbow 193">
              <a:extLst>
                <a:ext uri="{FF2B5EF4-FFF2-40B4-BE49-F238E27FC236}">
                  <a16:creationId xmlns:a16="http://schemas.microsoft.com/office/drawing/2014/main" id="{E88AE933-0DBC-48B7-B381-8D25176B0BB7}"/>
                </a:ext>
              </a:extLst>
            </p:cNvPr>
            <p:cNvCxnSpPr>
              <a:cxnSpLocks/>
              <a:stCxn id="83" idx="2"/>
              <a:endCxn id="94" idx="20"/>
            </p:cNvCxnSpPr>
            <p:nvPr/>
          </p:nvCxnSpPr>
          <p:spPr>
            <a:xfrm rot="5400000" flipH="1" flipV="1">
              <a:off x="1183360" y="2845207"/>
              <a:ext cx="181555" cy="1413852"/>
            </a:xfrm>
            <a:prstGeom prst="bentConnector4">
              <a:avLst>
                <a:gd name="adj1" fmla="val -3498"/>
                <a:gd name="adj2" fmla="val 78608"/>
              </a:avLst>
            </a:prstGeom>
            <a:ln w="127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31DB1434-24B6-48AC-A766-6DE2F3ED7D8B}"/>
                </a:ext>
              </a:extLst>
            </p:cNvPr>
            <p:cNvSpPr txBox="1"/>
            <p:nvPr/>
          </p:nvSpPr>
          <p:spPr>
            <a:xfrm>
              <a:off x="1203924" y="3578607"/>
              <a:ext cx="270507" cy="138595"/>
            </a:xfrm>
            <a:prstGeom prst="rect">
              <a:avLst/>
            </a:prstGeom>
            <a:solidFill>
              <a:srgbClr val="D1F5B9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600"/>
                </a:spcBef>
              </a:pPr>
              <a:r>
                <a:rPr lang="en-US" sz="667">
                  <a:solidFill>
                    <a:srgbClr val="002060"/>
                  </a:solidFill>
                </a:rPr>
                <a:t>Pull over </a:t>
              </a:r>
              <a:br>
                <a:rPr lang="en-US" sz="667">
                  <a:solidFill>
                    <a:srgbClr val="002060"/>
                  </a:solidFill>
                </a:rPr>
              </a:br>
              <a:r>
                <a:rPr lang="en-US" sz="667">
                  <a:solidFill>
                    <a:srgbClr val="002060"/>
                  </a:solidFill>
                </a:rPr>
                <a:t>SMB</a:t>
              </a:r>
            </a:p>
          </p:txBody>
        </p:sp>
        <p:cxnSp>
          <p:nvCxnSpPr>
            <p:cNvPr id="207" name="Connector: Elbow 206">
              <a:extLst>
                <a:ext uri="{FF2B5EF4-FFF2-40B4-BE49-F238E27FC236}">
                  <a16:creationId xmlns:a16="http://schemas.microsoft.com/office/drawing/2014/main" id="{707743E3-ECD7-41C1-8034-F4DB3C3067BA}"/>
                </a:ext>
              </a:extLst>
            </p:cNvPr>
            <p:cNvCxnSpPr>
              <a:cxnSpLocks/>
              <a:stCxn id="94" idx="36"/>
              <a:endCxn id="91" idx="3"/>
            </p:cNvCxnSpPr>
            <p:nvPr/>
          </p:nvCxnSpPr>
          <p:spPr>
            <a:xfrm flipH="1">
              <a:off x="1773978" y="3442965"/>
              <a:ext cx="352303" cy="371991"/>
            </a:xfrm>
            <a:prstGeom prst="bentConnector3">
              <a:avLst>
                <a:gd name="adj1" fmla="val -26360"/>
              </a:avLst>
            </a:prstGeom>
            <a:ln w="127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6F609CB1-6A76-4E73-8363-FA98BDC21992}"/>
                </a:ext>
              </a:extLst>
            </p:cNvPr>
            <p:cNvGrpSpPr/>
            <p:nvPr/>
          </p:nvGrpSpPr>
          <p:grpSpPr>
            <a:xfrm>
              <a:off x="2443978" y="3160609"/>
              <a:ext cx="874230" cy="669607"/>
              <a:chOff x="2699393" y="3652362"/>
              <a:chExt cx="874230" cy="669607"/>
            </a:xfrm>
          </p:grpSpPr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0FE17E3B-5EAE-4A30-BB0C-07F1825ADA18}"/>
                  </a:ext>
                </a:extLst>
              </p:cNvPr>
              <p:cNvGrpSpPr/>
              <p:nvPr/>
            </p:nvGrpSpPr>
            <p:grpSpPr>
              <a:xfrm>
                <a:off x="2786472" y="3652362"/>
                <a:ext cx="787151" cy="669607"/>
                <a:chOff x="2786472" y="3652362"/>
                <a:chExt cx="787151" cy="669607"/>
              </a:xfrm>
            </p:grpSpPr>
            <p:sp>
              <p:nvSpPr>
                <p:cNvPr id="217" name="Rectangle: Rounded Corners 216">
                  <a:extLst>
                    <a:ext uri="{FF2B5EF4-FFF2-40B4-BE49-F238E27FC236}">
                      <a16:creationId xmlns:a16="http://schemas.microsoft.com/office/drawing/2014/main" id="{35D77BD5-B5D5-4205-9A9C-E4E5C11EB9D4}"/>
                    </a:ext>
                  </a:extLst>
                </p:cNvPr>
                <p:cNvSpPr/>
                <p:nvPr/>
              </p:nvSpPr>
              <p:spPr>
                <a:xfrm>
                  <a:off x="2791114" y="3657385"/>
                  <a:ext cx="782509" cy="664584"/>
                </a:xfrm>
                <a:prstGeom prst="roundRect">
                  <a:avLst>
                    <a:gd name="adj" fmla="val 5602"/>
                  </a:avLst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  <a:spcBef>
                      <a:spcPts val="800"/>
                    </a:spcBef>
                  </a:pPr>
                  <a:endParaRPr lang="en-US" sz="2400" err="1"/>
                </a:p>
              </p:txBody>
            </p:sp>
            <p:sp>
              <p:nvSpPr>
                <p:cNvPr id="218" name="Datecenter 1 corner rectangle">
                  <a:extLst>
                    <a:ext uri="{FF2B5EF4-FFF2-40B4-BE49-F238E27FC236}">
                      <a16:creationId xmlns:a16="http://schemas.microsoft.com/office/drawing/2014/main" id="{6CEE13F2-9118-4C62-B8D6-8C466C7FC879}"/>
                    </a:ext>
                  </a:extLst>
                </p:cNvPr>
                <p:cNvSpPr/>
                <p:nvPr/>
              </p:nvSpPr>
              <p:spPr>
                <a:xfrm>
                  <a:off x="2786472" y="3652362"/>
                  <a:ext cx="247672" cy="257216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  <a:spcBef>
                      <a:spcPts val="800"/>
                    </a:spcBef>
                  </a:pPr>
                  <a:endParaRPr lang="en-US" sz="2400" err="1"/>
                </a:p>
              </p:txBody>
            </p:sp>
          </p:grpSp>
          <p:sp>
            <p:nvSpPr>
              <p:cNvPr id="213" name="Freeform 186">
                <a:extLst>
                  <a:ext uri="{FF2B5EF4-FFF2-40B4-BE49-F238E27FC236}">
                    <a16:creationId xmlns:a16="http://schemas.microsoft.com/office/drawing/2014/main" id="{97DA08BC-61C0-478F-BFFE-4FD62D4206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44851" y="3698705"/>
                <a:ext cx="126964" cy="169830"/>
              </a:xfrm>
              <a:custGeom>
                <a:avLst/>
                <a:gdLst>
                  <a:gd name="T0" fmla="*/ 48 w 56"/>
                  <a:gd name="T1" fmla="*/ 0 h 128"/>
                  <a:gd name="T2" fmla="*/ 8 w 56"/>
                  <a:gd name="T3" fmla="*/ 0 h 128"/>
                  <a:gd name="T4" fmla="*/ 0 w 56"/>
                  <a:gd name="T5" fmla="*/ 8 h 128"/>
                  <a:gd name="T6" fmla="*/ 0 w 56"/>
                  <a:gd name="T7" fmla="*/ 120 h 128"/>
                  <a:gd name="T8" fmla="*/ 8 w 56"/>
                  <a:gd name="T9" fmla="*/ 128 h 128"/>
                  <a:gd name="T10" fmla="*/ 48 w 56"/>
                  <a:gd name="T11" fmla="*/ 128 h 128"/>
                  <a:gd name="T12" fmla="*/ 56 w 56"/>
                  <a:gd name="T13" fmla="*/ 120 h 128"/>
                  <a:gd name="T14" fmla="*/ 56 w 56"/>
                  <a:gd name="T15" fmla="*/ 8 h 128"/>
                  <a:gd name="T16" fmla="*/ 48 w 56"/>
                  <a:gd name="T17" fmla="*/ 0 h 128"/>
                  <a:gd name="T18" fmla="*/ 32 w 56"/>
                  <a:gd name="T19" fmla="*/ 112 h 128"/>
                  <a:gd name="T20" fmla="*/ 24 w 56"/>
                  <a:gd name="T21" fmla="*/ 112 h 128"/>
                  <a:gd name="T22" fmla="*/ 24 w 56"/>
                  <a:gd name="T23" fmla="*/ 88 h 128"/>
                  <a:gd name="T24" fmla="*/ 32 w 56"/>
                  <a:gd name="T25" fmla="*/ 88 h 128"/>
                  <a:gd name="T26" fmla="*/ 32 w 56"/>
                  <a:gd name="T27" fmla="*/ 112 h 128"/>
                  <a:gd name="T28" fmla="*/ 48 w 56"/>
                  <a:gd name="T29" fmla="*/ 72 h 128"/>
                  <a:gd name="T30" fmla="*/ 8 w 56"/>
                  <a:gd name="T31" fmla="*/ 72 h 128"/>
                  <a:gd name="T32" fmla="*/ 8 w 56"/>
                  <a:gd name="T33" fmla="*/ 56 h 128"/>
                  <a:gd name="T34" fmla="*/ 48 w 56"/>
                  <a:gd name="T35" fmla="*/ 56 h 128"/>
                  <a:gd name="T36" fmla="*/ 48 w 56"/>
                  <a:gd name="T37" fmla="*/ 72 h 128"/>
                  <a:gd name="T38" fmla="*/ 48 w 56"/>
                  <a:gd name="T39" fmla="*/ 48 h 128"/>
                  <a:gd name="T40" fmla="*/ 8 w 56"/>
                  <a:gd name="T41" fmla="*/ 48 h 128"/>
                  <a:gd name="T42" fmla="*/ 8 w 56"/>
                  <a:gd name="T43" fmla="*/ 32 h 128"/>
                  <a:gd name="T44" fmla="*/ 48 w 56"/>
                  <a:gd name="T45" fmla="*/ 32 h 128"/>
                  <a:gd name="T46" fmla="*/ 48 w 56"/>
                  <a:gd name="T47" fmla="*/ 48 h 128"/>
                  <a:gd name="T48" fmla="*/ 48 w 56"/>
                  <a:gd name="T49" fmla="*/ 24 h 128"/>
                  <a:gd name="T50" fmla="*/ 8 w 56"/>
                  <a:gd name="T51" fmla="*/ 24 h 128"/>
                  <a:gd name="T52" fmla="*/ 8 w 56"/>
                  <a:gd name="T53" fmla="*/ 8 h 128"/>
                  <a:gd name="T54" fmla="*/ 48 w 56"/>
                  <a:gd name="T55" fmla="*/ 8 h 128"/>
                  <a:gd name="T56" fmla="*/ 48 w 56"/>
                  <a:gd name="T57" fmla="*/ 2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6" h="128">
                    <a:moveTo>
                      <a:pt x="4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4"/>
                      <a:pt x="3" y="128"/>
                      <a:pt x="8" y="128"/>
                    </a:cubicBezTo>
                    <a:cubicBezTo>
                      <a:pt x="48" y="128"/>
                      <a:pt x="48" y="128"/>
                      <a:pt x="48" y="128"/>
                    </a:cubicBezTo>
                    <a:cubicBezTo>
                      <a:pt x="52" y="128"/>
                      <a:pt x="56" y="124"/>
                      <a:pt x="56" y="120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6" y="4"/>
                      <a:pt x="52" y="0"/>
                      <a:pt x="48" y="0"/>
                    </a:cubicBezTo>
                    <a:close/>
                    <a:moveTo>
                      <a:pt x="32" y="112"/>
                    </a:moveTo>
                    <a:cubicBezTo>
                      <a:pt x="24" y="112"/>
                      <a:pt x="24" y="112"/>
                      <a:pt x="24" y="112"/>
                    </a:cubicBezTo>
                    <a:cubicBezTo>
                      <a:pt x="24" y="88"/>
                      <a:pt x="24" y="88"/>
                      <a:pt x="24" y="88"/>
                    </a:cubicBezTo>
                    <a:cubicBezTo>
                      <a:pt x="32" y="88"/>
                      <a:pt x="32" y="88"/>
                      <a:pt x="32" y="88"/>
                    </a:cubicBezTo>
                    <a:lnTo>
                      <a:pt x="32" y="112"/>
                    </a:lnTo>
                    <a:close/>
                    <a:moveTo>
                      <a:pt x="48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48" y="56"/>
                      <a:pt x="48" y="56"/>
                      <a:pt x="48" y="56"/>
                    </a:cubicBezTo>
                    <a:lnTo>
                      <a:pt x="48" y="72"/>
                    </a:lnTo>
                    <a:close/>
                    <a:moveTo>
                      <a:pt x="48" y="48"/>
                    </a:moveTo>
                    <a:cubicBezTo>
                      <a:pt x="8" y="48"/>
                      <a:pt x="8" y="48"/>
                      <a:pt x="8" y="48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48" y="32"/>
                      <a:pt x="48" y="32"/>
                      <a:pt x="48" y="32"/>
                    </a:cubicBezTo>
                    <a:lnTo>
                      <a:pt x="48" y="48"/>
                    </a:lnTo>
                    <a:close/>
                    <a:moveTo>
                      <a:pt x="48" y="24"/>
                    </a:moveTo>
                    <a:cubicBezTo>
                      <a:pt x="8" y="24"/>
                      <a:pt x="8" y="24"/>
                      <a:pt x="8" y="24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48" y="8"/>
                      <a:pt x="48" y="8"/>
                      <a:pt x="48" y="8"/>
                    </a:cubicBezTo>
                    <a:lnTo>
                      <a:pt x="48" y="24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defTabSz="548626">
                  <a:defRPr/>
                </a:pPr>
                <a:endParaRPr lang="bg-BG" sz="2160">
                  <a:solidFill>
                    <a:srgbClr val="464646"/>
                  </a:solidFill>
                  <a:latin typeface="Calibri" panose="020F0502020204030204"/>
                </a:endParaRPr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72A82537-7837-4615-8AA6-9176F92B1669}"/>
                  </a:ext>
                </a:extLst>
              </p:cNvPr>
              <p:cNvSpPr txBox="1"/>
              <p:nvPr/>
            </p:nvSpPr>
            <p:spPr>
              <a:xfrm>
                <a:off x="2973235" y="3676076"/>
                <a:ext cx="408554" cy="207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1600"/>
                  </a:spcBef>
                </a:pPr>
                <a:r>
                  <a:rPr lang="en-US" sz="667">
                    <a:solidFill>
                      <a:srgbClr val="8F8F8F"/>
                    </a:solidFill>
                  </a:rPr>
                  <a:t>Tier 1</a:t>
                </a:r>
                <a:br>
                  <a:rPr lang="en-US" sz="667">
                    <a:solidFill>
                      <a:srgbClr val="8F8F8F"/>
                    </a:solidFill>
                  </a:rPr>
                </a:br>
                <a:r>
                  <a:rPr lang="en-US" sz="667">
                    <a:solidFill>
                      <a:srgbClr val="8F8F8F"/>
                    </a:solidFill>
                  </a:rPr>
                  <a:t>Storage</a:t>
                </a:r>
                <a:endParaRPr lang="en-US" sz="933">
                  <a:solidFill>
                    <a:srgbClr val="8F8F8F"/>
                  </a:solidFill>
                </a:endParaRPr>
              </a:p>
            </p:txBody>
          </p:sp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889A3EF9-4398-4B7A-BFD9-19E0534FCEA6}"/>
                  </a:ext>
                </a:extLst>
              </p:cNvPr>
              <p:cNvSpPr txBox="1"/>
              <p:nvPr/>
            </p:nvSpPr>
            <p:spPr>
              <a:xfrm>
                <a:off x="2699393" y="4120241"/>
                <a:ext cx="516885" cy="138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1600"/>
                  </a:spcBef>
                </a:pPr>
                <a:r>
                  <a:rPr lang="en-US" sz="667">
                    <a:solidFill>
                      <a:srgbClr val="0070C0"/>
                    </a:solidFill>
                  </a:rPr>
                  <a:t>Backups</a:t>
                </a:r>
                <a:endParaRPr lang="en-US" sz="533">
                  <a:solidFill>
                    <a:srgbClr val="0070C0"/>
                  </a:solidFill>
                </a:endParaRPr>
              </a:p>
            </p:txBody>
          </p:sp>
          <p:pic>
            <p:nvPicPr>
              <p:cNvPr id="216" name="Graphic 215" descr="Database">
                <a:extLst>
                  <a:ext uri="{FF2B5EF4-FFF2-40B4-BE49-F238E27FC236}">
                    <a16:creationId xmlns:a16="http://schemas.microsoft.com/office/drawing/2014/main" id="{7CAE3CFD-1F9F-48AA-8191-9B8DC2AE02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864644" y="3972793"/>
                <a:ext cx="169500" cy="169500"/>
              </a:xfrm>
              <a:prstGeom prst="rect">
                <a:avLst/>
              </a:prstGeom>
            </p:spPr>
          </p:pic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B35A0018-E0FF-4A42-9D02-55BCCC40241A}"/>
                </a:ext>
              </a:extLst>
            </p:cNvPr>
            <p:cNvGrpSpPr/>
            <p:nvPr/>
          </p:nvGrpSpPr>
          <p:grpSpPr>
            <a:xfrm>
              <a:off x="3565994" y="3166423"/>
              <a:ext cx="887851" cy="875623"/>
              <a:chOff x="3768119" y="3611491"/>
              <a:chExt cx="887851" cy="875623"/>
            </a:xfrm>
          </p:grpSpPr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2D4525A9-2D56-4AE0-83F3-A31F64AE4233}"/>
                  </a:ext>
                </a:extLst>
              </p:cNvPr>
              <p:cNvGrpSpPr/>
              <p:nvPr/>
            </p:nvGrpSpPr>
            <p:grpSpPr>
              <a:xfrm>
                <a:off x="3768119" y="3611491"/>
                <a:ext cx="829138" cy="875623"/>
                <a:chOff x="2744485" y="3652362"/>
                <a:chExt cx="829138" cy="875623"/>
              </a:xfrm>
            </p:grpSpPr>
            <p:grpSp>
              <p:nvGrpSpPr>
                <p:cNvPr id="224" name="Group 223">
                  <a:extLst>
                    <a:ext uri="{FF2B5EF4-FFF2-40B4-BE49-F238E27FC236}">
                      <a16:creationId xmlns:a16="http://schemas.microsoft.com/office/drawing/2014/main" id="{1BBA9C6F-00AB-44AA-B2E8-06090BAF99F2}"/>
                    </a:ext>
                  </a:extLst>
                </p:cNvPr>
                <p:cNvGrpSpPr/>
                <p:nvPr/>
              </p:nvGrpSpPr>
              <p:grpSpPr>
                <a:xfrm>
                  <a:off x="2786472" y="3652362"/>
                  <a:ext cx="787151" cy="875623"/>
                  <a:chOff x="2786472" y="3652362"/>
                  <a:chExt cx="787151" cy="875623"/>
                </a:xfrm>
              </p:grpSpPr>
              <p:sp>
                <p:nvSpPr>
                  <p:cNvPr id="229" name="Rectangle: Rounded Corners 228">
                    <a:extLst>
                      <a:ext uri="{FF2B5EF4-FFF2-40B4-BE49-F238E27FC236}">
                        <a16:creationId xmlns:a16="http://schemas.microsoft.com/office/drawing/2014/main" id="{93BD7D9D-5905-4A75-A2C6-87B1CD04F332}"/>
                      </a:ext>
                    </a:extLst>
                  </p:cNvPr>
                  <p:cNvSpPr/>
                  <p:nvPr/>
                </p:nvSpPr>
                <p:spPr>
                  <a:xfrm>
                    <a:off x="2791114" y="3657384"/>
                    <a:ext cx="782509" cy="870601"/>
                  </a:xfrm>
                  <a:prstGeom prst="roundRect">
                    <a:avLst>
                      <a:gd name="adj" fmla="val 5602"/>
                    </a:avLst>
                  </a:pr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  <a:spcBef>
                        <a:spcPts val="800"/>
                      </a:spcBef>
                    </a:pPr>
                    <a:endParaRPr lang="en-US" sz="2400" err="1"/>
                  </a:p>
                </p:txBody>
              </p:sp>
              <p:sp>
                <p:nvSpPr>
                  <p:cNvPr id="230" name="Datecenter 1 corner rectangle">
                    <a:extLst>
                      <a:ext uri="{FF2B5EF4-FFF2-40B4-BE49-F238E27FC236}">
                        <a16:creationId xmlns:a16="http://schemas.microsoft.com/office/drawing/2014/main" id="{83108EDE-F644-4B9C-BA8B-DC5E985F3C93}"/>
                      </a:ext>
                    </a:extLst>
                  </p:cNvPr>
                  <p:cNvSpPr/>
                  <p:nvPr/>
                </p:nvSpPr>
                <p:spPr>
                  <a:xfrm>
                    <a:off x="2786472" y="3652362"/>
                    <a:ext cx="247672" cy="257216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  <a:spcBef>
                        <a:spcPts val="800"/>
                      </a:spcBef>
                    </a:pPr>
                    <a:endParaRPr lang="en-US" sz="2400" err="1"/>
                  </a:p>
                </p:txBody>
              </p:sp>
            </p:grpSp>
            <p:sp>
              <p:nvSpPr>
                <p:cNvPr id="225" name="Freeform 186">
                  <a:extLst>
                    <a:ext uri="{FF2B5EF4-FFF2-40B4-BE49-F238E27FC236}">
                      <a16:creationId xmlns:a16="http://schemas.microsoft.com/office/drawing/2014/main" id="{C1B2CB15-CBEE-4FF7-B160-8F28C2D0B0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44851" y="3698705"/>
                  <a:ext cx="126964" cy="169830"/>
                </a:xfrm>
                <a:custGeom>
                  <a:avLst/>
                  <a:gdLst>
                    <a:gd name="T0" fmla="*/ 48 w 56"/>
                    <a:gd name="T1" fmla="*/ 0 h 128"/>
                    <a:gd name="T2" fmla="*/ 8 w 56"/>
                    <a:gd name="T3" fmla="*/ 0 h 128"/>
                    <a:gd name="T4" fmla="*/ 0 w 56"/>
                    <a:gd name="T5" fmla="*/ 8 h 128"/>
                    <a:gd name="T6" fmla="*/ 0 w 56"/>
                    <a:gd name="T7" fmla="*/ 120 h 128"/>
                    <a:gd name="T8" fmla="*/ 8 w 56"/>
                    <a:gd name="T9" fmla="*/ 128 h 128"/>
                    <a:gd name="T10" fmla="*/ 48 w 56"/>
                    <a:gd name="T11" fmla="*/ 128 h 128"/>
                    <a:gd name="T12" fmla="*/ 56 w 56"/>
                    <a:gd name="T13" fmla="*/ 120 h 128"/>
                    <a:gd name="T14" fmla="*/ 56 w 56"/>
                    <a:gd name="T15" fmla="*/ 8 h 128"/>
                    <a:gd name="T16" fmla="*/ 48 w 56"/>
                    <a:gd name="T17" fmla="*/ 0 h 128"/>
                    <a:gd name="T18" fmla="*/ 32 w 56"/>
                    <a:gd name="T19" fmla="*/ 112 h 128"/>
                    <a:gd name="T20" fmla="*/ 24 w 56"/>
                    <a:gd name="T21" fmla="*/ 112 h 128"/>
                    <a:gd name="T22" fmla="*/ 24 w 56"/>
                    <a:gd name="T23" fmla="*/ 88 h 128"/>
                    <a:gd name="T24" fmla="*/ 32 w 56"/>
                    <a:gd name="T25" fmla="*/ 88 h 128"/>
                    <a:gd name="T26" fmla="*/ 32 w 56"/>
                    <a:gd name="T27" fmla="*/ 112 h 128"/>
                    <a:gd name="T28" fmla="*/ 48 w 56"/>
                    <a:gd name="T29" fmla="*/ 72 h 128"/>
                    <a:gd name="T30" fmla="*/ 8 w 56"/>
                    <a:gd name="T31" fmla="*/ 72 h 128"/>
                    <a:gd name="T32" fmla="*/ 8 w 56"/>
                    <a:gd name="T33" fmla="*/ 56 h 128"/>
                    <a:gd name="T34" fmla="*/ 48 w 56"/>
                    <a:gd name="T35" fmla="*/ 56 h 128"/>
                    <a:gd name="T36" fmla="*/ 48 w 56"/>
                    <a:gd name="T37" fmla="*/ 72 h 128"/>
                    <a:gd name="T38" fmla="*/ 48 w 56"/>
                    <a:gd name="T39" fmla="*/ 48 h 128"/>
                    <a:gd name="T40" fmla="*/ 8 w 56"/>
                    <a:gd name="T41" fmla="*/ 48 h 128"/>
                    <a:gd name="T42" fmla="*/ 8 w 56"/>
                    <a:gd name="T43" fmla="*/ 32 h 128"/>
                    <a:gd name="T44" fmla="*/ 48 w 56"/>
                    <a:gd name="T45" fmla="*/ 32 h 128"/>
                    <a:gd name="T46" fmla="*/ 48 w 56"/>
                    <a:gd name="T47" fmla="*/ 48 h 128"/>
                    <a:gd name="T48" fmla="*/ 48 w 56"/>
                    <a:gd name="T49" fmla="*/ 24 h 128"/>
                    <a:gd name="T50" fmla="*/ 8 w 56"/>
                    <a:gd name="T51" fmla="*/ 24 h 128"/>
                    <a:gd name="T52" fmla="*/ 8 w 56"/>
                    <a:gd name="T53" fmla="*/ 8 h 128"/>
                    <a:gd name="T54" fmla="*/ 48 w 56"/>
                    <a:gd name="T55" fmla="*/ 8 h 128"/>
                    <a:gd name="T56" fmla="*/ 48 w 56"/>
                    <a:gd name="T57" fmla="*/ 24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6" h="128">
                      <a:moveTo>
                        <a:pt x="4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3" y="0"/>
                        <a:pt x="0" y="4"/>
                        <a:pt x="0" y="8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4"/>
                        <a:pt x="3" y="128"/>
                        <a:pt x="8" y="128"/>
                      </a:cubicBezTo>
                      <a:cubicBezTo>
                        <a:pt x="48" y="128"/>
                        <a:pt x="48" y="128"/>
                        <a:pt x="48" y="128"/>
                      </a:cubicBezTo>
                      <a:cubicBezTo>
                        <a:pt x="52" y="128"/>
                        <a:pt x="56" y="124"/>
                        <a:pt x="56" y="120"/>
                      </a:cubicBez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56" y="4"/>
                        <a:pt x="52" y="0"/>
                        <a:pt x="48" y="0"/>
                      </a:cubicBezTo>
                      <a:close/>
                      <a:moveTo>
                        <a:pt x="32" y="112"/>
                      </a:moveTo>
                      <a:cubicBezTo>
                        <a:pt x="24" y="112"/>
                        <a:pt x="24" y="112"/>
                        <a:pt x="24" y="112"/>
                      </a:cubicBezTo>
                      <a:cubicBezTo>
                        <a:pt x="24" y="88"/>
                        <a:pt x="24" y="88"/>
                        <a:pt x="24" y="88"/>
                      </a:cubicBezTo>
                      <a:cubicBezTo>
                        <a:pt x="32" y="88"/>
                        <a:pt x="32" y="88"/>
                        <a:pt x="32" y="88"/>
                      </a:cubicBezTo>
                      <a:lnTo>
                        <a:pt x="32" y="112"/>
                      </a:lnTo>
                      <a:close/>
                      <a:moveTo>
                        <a:pt x="48" y="72"/>
                      </a:moveTo>
                      <a:cubicBezTo>
                        <a:pt x="8" y="72"/>
                        <a:pt x="8" y="72"/>
                        <a:pt x="8" y="72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48" y="56"/>
                        <a:pt x="48" y="56"/>
                        <a:pt x="48" y="56"/>
                      </a:cubicBezTo>
                      <a:lnTo>
                        <a:pt x="48" y="72"/>
                      </a:lnTo>
                      <a:close/>
                      <a:moveTo>
                        <a:pt x="48" y="48"/>
                      </a:moveTo>
                      <a:cubicBezTo>
                        <a:pt x="8" y="48"/>
                        <a:pt x="8" y="48"/>
                        <a:pt x="8" y="48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48" y="32"/>
                        <a:pt x="48" y="32"/>
                        <a:pt x="48" y="32"/>
                      </a:cubicBezTo>
                      <a:lnTo>
                        <a:pt x="48" y="48"/>
                      </a:lnTo>
                      <a:close/>
                      <a:moveTo>
                        <a:pt x="48" y="24"/>
                      </a:move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48626">
                    <a:defRPr/>
                  </a:pPr>
                  <a:endParaRPr lang="bg-BG" sz="2160">
                    <a:solidFill>
                      <a:srgbClr val="464646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6" name="TextBox 225">
                  <a:extLst>
                    <a:ext uri="{FF2B5EF4-FFF2-40B4-BE49-F238E27FC236}">
                      <a16:creationId xmlns:a16="http://schemas.microsoft.com/office/drawing/2014/main" id="{D83C0C41-F8D7-46D6-9B28-91CC4A745B6F}"/>
                    </a:ext>
                  </a:extLst>
                </p:cNvPr>
                <p:cNvSpPr txBox="1"/>
                <p:nvPr/>
              </p:nvSpPr>
              <p:spPr>
                <a:xfrm>
                  <a:off x="2973235" y="3685602"/>
                  <a:ext cx="600388" cy="207894"/>
                </a:xfrm>
                <a:prstGeom prst="rect">
                  <a:avLst/>
                </a:prstGeom>
                <a:noFill/>
              </p:spPr>
              <p:txBody>
                <a:bodyPr wrap="square" tIns="0" rIns="0" bIns="0" rtlCol="0">
                  <a:spAutoFit/>
                </a:bodyPr>
                <a:lstStyle/>
                <a:p>
                  <a:pPr>
                    <a:lnSpc>
                      <a:spcPct val="90000"/>
                    </a:lnSpc>
                    <a:spcBef>
                      <a:spcPts val="1600"/>
                    </a:spcBef>
                  </a:pPr>
                  <a:r>
                    <a:rPr lang="en-US" sz="667">
                      <a:solidFill>
                        <a:srgbClr val="8F8F8F"/>
                      </a:solidFill>
                    </a:rPr>
                    <a:t>Tier 2</a:t>
                  </a:r>
                  <a:br>
                    <a:rPr lang="en-US" sz="667">
                      <a:solidFill>
                        <a:srgbClr val="8F8F8F"/>
                      </a:solidFill>
                    </a:rPr>
                  </a:br>
                  <a:r>
                    <a:rPr lang="en-US" sz="667">
                      <a:solidFill>
                        <a:srgbClr val="8F8F8F"/>
                      </a:solidFill>
                    </a:rPr>
                    <a:t>Secure</a:t>
                  </a:r>
                  <a:br>
                    <a:rPr lang="en-US" sz="667">
                      <a:solidFill>
                        <a:srgbClr val="8F8F8F"/>
                      </a:solidFill>
                    </a:rPr>
                  </a:br>
                  <a:r>
                    <a:rPr lang="en-US" sz="667">
                      <a:solidFill>
                        <a:srgbClr val="8F8F8F"/>
                      </a:solidFill>
                    </a:rPr>
                    <a:t>Storage</a:t>
                  </a:r>
                  <a:endParaRPr lang="en-US" sz="933">
                    <a:solidFill>
                      <a:srgbClr val="8F8F8F"/>
                    </a:solidFill>
                  </a:endParaRPr>
                </a:p>
              </p:txBody>
            </p:sp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95F6B4C9-78E3-4E05-865F-DF0CA6A81E69}"/>
                    </a:ext>
                  </a:extLst>
                </p:cNvPr>
                <p:cNvSpPr txBox="1"/>
                <p:nvPr/>
              </p:nvSpPr>
              <p:spPr>
                <a:xfrm>
                  <a:off x="2744485" y="4371223"/>
                  <a:ext cx="516885" cy="1523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1600"/>
                    </a:spcBef>
                  </a:pPr>
                  <a:r>
                    <a:rPr lang="en-US" sz="800">
                      <a:solidFill>
                        <a:srgbClr val="0070C0"/>
                      </a:solidFill>
                    </a:rPr>
                    <a:t>Backups</a:t>
                  </a:r>
                  <a:endParaRPr lang="en-US" sz="533">
                    <a:solidFill>
                      <a:srgbClr val="0070C0"/>
                    </a:solidFill>
                  </a:endParaRPr>
                </a:p>
              </p:txBody>
            </p:sp>
            <p:pic>
              <p:nvPicPr>
                <p:cNvPr id="228" name="Graphic 227" descr="Database">
                  <a:extLst>
                    <a:ext uri="{FF2B5EF4-FFF2-40B4-BE49-F238E27FC236}">
                      <a16:creationId xmlns:a16="http://schemas.microsoft.com/office/drawing/2014/main" id="{EC22785F-B086-4FB6-BF55-8A27C6707B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09736" y="4223775"/>
                  <a:ext cx="169500" cy="169500"/>
                </a:xfrm>
                <a:prstGeom prst="rect">
                  <a:avLst/>
                </a:prstGeom>
              </p:spPr>
            </p:pic>
          </p:grp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6DED760A-DB35-4B4B-964C-BC1CA59C7203}"/>
                  </a:ext>
                </a:extLst>
              </p:cNvPr>
              <p:cNvGrpSpPr/>
              <p:nvPr/>
            </p:nvGrpSpPr>
            <p:grpSpPr>
              <a:xfrm>
                <a:off x="4139085" y="3829897"/>
                <a:ext cx="516885" cy="355137"/>
                <a:chOff x="4139085" y="3829897"/>
                <a:chExt cx="516885" cy="355137"/>
              </a:xfrm>
            </p:grpSpPr>
            <p:sp>
              <p:nvSpPr>
                <p:cNvPr id="222" name="Freeform 47">
                  <a:extLst>
                    <a:ext uri="{FF2B5EF4-FFF2-40B4-BE49-F238E27FC236}">
                      <a16:creationId xmlns:a16="http://schemas.microsoft.com/office/drawing/2014/main" id="{9E7C6BCE-3E85-4B4A-A6D5-F2B3691544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21397" y="3829897"/>
                  <a:ext cx="145217" cy="147124"/>
                </a:xfrm>
                <a:custGeom>
                  <a:avLst/>
                  <a:gdLst>
                    <a:gd name="T0" fmla="*/ 32 w 128"/>
                    <a:gd name="T1" fmla="*/ 64 h 128"/>
                    <a:gd name="T2" fmla="*/ 96 w 128"/>
                    <a:gd name="T3" fmla="*/ 64 h 128"/>
                    <a:gd name="T4" fmla="*/ 64 w 128"/>
                    <a:gd name="T5" fmla="*/ 88 h 128"/>
                    <a:gd name="T6" fmla="*/ 64 w 128"/>
                    <a:gd name="T7" fmla="*/ 40 h 128"/>
                    <a:gd name="T8" fmla="*/ 64 w 128"/>
                    <a:gd name="T9" fmla="*/ 88 h 128"/>
                    <a:gd name="T10" fmla="*/ 113 w 128"/>
                    <a:gd name="T11" fmla="*/ 48 h 128"/>
                    <a:gd name="T12" fmla="*/ 114 w 128"/>
                    <a:gd name="T13" fmla="*/ 36 h 128"/>
                    <a:gd name="T14" fmla="*/ 115 w 128"/>
                    <a:gd name="T15" fmla="*/ 25 h 128"/>
                    <a:gd name="T16" fmla="*/ 103 w 128"/>
                    <a:gd name="T17" fmla="*/ 13 h 128"/>
                    <a:gd name="T18" fmla="*/ 92 w 128"/>
                    <a:gd name="T19" fmla="*/ 13 h 128"/>
                    <a:gd name="T20" fmla="*/ 88 w 128"/>
                    <a:gd name="T21" fmla="*/ 18 h 128"/>
                    <a:gd name="T22" fmla="*/ 80 w 128"/>
                    <a:gd name="T23" fmla="*/ 8 h 128"/>
                    <a:gd name="T24" fmla="*/ 56 w 128"/>
                    <a:gd name="T25" fmla="*/ 0 h 128"/>
                    <a:gd name="T26" fmla="*/ 48 w 128"/>
                    <a:gd name="T27" fmla="*/ 15 h 128"/>
                    <a:gd name="T28" fmla="*/ 35 w 128"/>
                    <a:gd name="T29" fmla="*/ 13 h 128"/>
                    <a:gd name="T30" fmla="*/ 25 w 128"/>
                    <a:gd name="T31" fmla="*/ 13 h 128"/>
                    <a:gd name="T32" fmla="*/ 13 w 128"/>
                    <a:gd name="T33" fmla="*/ 25 h 128"/>
                    <a:gd name="T34" fmla="*/ 13 w 128"/>
                    <a:gd name="T35" fmla="*/ 36 h 128"/>
                    <a:gd name="T36" fmla="*/ 17 w 128"/>
                    <a:gd name="T37" fmla="*/ 40 h 128"/>
                    <a:gd name="T38" fmla="*/ 8 w 128"/>
                    <a:gd name="T39" fmla="*/ 48 h 128"/>
                    <a:gd name="T40" fmla="*/ 0 w 128"/>
                    <a:gd name="T41" fmla="*/ 72 h 128"/>
                    <a:gd name="T42" fmla="*/ 15 w 128"/>
                    <a:gd name="T43" fmla="*/ 80 h 128"/>
                    <a:gd name="T44" fmla="*/ 14 w 128"/>
                    <a:gd name="T45" fmla="*/ 92 h 128"/>
                    <a:gd name="T46" fmla="*/ 13 w 128"/>
                    <a:gd name="T47" fmla="*/ 103 h 128"/>
                    <a:gd name="T48" fmla="*/ 25 w 128"/>
                    <a:gd name="T49" fmla="*/ 114 h 128"/>
                    <a:gd name="T50" fmla="*/ 36 w 128"/>
                    <a:gd name="T51" fmla="*/ 114 h 128"/>
                    <a:gd name="T52" fmla="*/ 40 w 128"/>
                    <a:gd name="T53" fmla="*/ 110 h 128"/>
                    <a:gd name="T54" fmla="*/ 48 w 128"/>
                    <a:gd name="T55" fmla="*/ 120 h 128"/>
                    <a:gd name="T56" fmla="*/ 72 w 128"/>
                    <a:gd name="T57" fmla="*/ 128 h 128"/>
                    <a:gd name="T58" fmla="*/ 80 w 128"/>
                    <a:gd name="T59" fmla="*/ 113 h 128"/>
                    <a:gd name="T60" fmla="*/ 92 w 128"/>
                    <a:gd name="T61" fmla="*/ 114 h 128"/>
                    <a:gd name="T62" fmla="*/ 103 w 128"/>
                    <a:gd name="T63" fmla="*/ 114 h 128"/>
                    <a:gd name="T64" fmla="*/ 114 w 128"/>
                    <a:gd name="T65" fmla="*/ 103 h 128"/>
                    <a:gd name="T66" fmla="*/ 114 w 128"/>
                    <a:gd name="T67" fmla="*/ 92 h 128"/>
                    <a:gd name="T68" fmla="*/ 110 w 128"/>
                    <a:gd name="T69" fmla="*/ 87 h 128"/>
                    <a:gd name="T70" fmla="*/ 120 w 128"/>
                    <a:gd name="T71" fmla="*/ 80 h 128"/>
                    <a:gd name="T72" fmla="*/ 128 w 128"/>
                    <a:gd name="T73" fmla="*/ 56 h 128"/>
                    <a:gd name="T74" fmla="*/ 120 w 128"/>
                    <a:gd name="T75" fmla="*/ 48 h 128"/>
                    <a:gd name="T76" fmla="*/ 107 w 128"/>
                    <a:gd name="T77" fmla="*/ 72 h 128"/>
                    <a:gd name="T78" fmla="*/ 109 w 128"/>
                    <a:gd name="T79" fmla="*/ 98 h 128"/>
                    <a:gd name="T80" fmla="*/ 89 w 128"/>
                    <a:gd name="T81" fmla="*/ 100 h 128"/>
                    <a:gd name="T82" fmla="*/ 72 w 128"/>
                    <a:gd name="T83" fmla="*/ 120 h 128"/>
                    <a:gd name="T84" fmla="*/ 56 w 128"/>
                    <a:gd name="T85" fmla="*/ 107 h 128"/>
                    <a:gd name="T86" fmla="*/ 30 w 128"/>
                    <a:gd name="T87" fmla="*/ 109 h 128"/>
                    <a:gd name="T88" fmla="*/ 28 w 128"/>
                    <a:gd name="T89" fmla="*/ 89 h 128"/>
                    <a:gd name="T90" fmla="*/ 8 w 128"/>
                    <a:gd name="T91" fmla="*/ 72 h 128"/>
                    <a:gd name="T92" fmla="*/ 21 w 128"/>
                    <a:gd name="T93" fmla="*/ 56 h 128"/>
                    <a:gd name="T94" fmla="*/ 19 w 128"/>
                    <a:gd name="T95" fmla="*/ 30 h 128"/>
                    <a:gd name="T96" fmla="*/ 39 w 128"/>
                    <a:gd name="T97" fmla="*/ 27 h 128"/>
                    <a:gd name="T98" fmla="*/ 56 w 128"/>
                    <a:gd name="T99" fmla="*/ 8 h 128"/>
                    <a:gd name="T100" fmla="*/ 72 w 128"/>
                    <a:gd name="T101" fmla="*/ 22 h 128"/>
                    <a:gd name="T102" fmla="*/ 97 w 128"/>
                    <a:gd name="T103" fmla="*/ 20 h 128"/>
                    <a:gd name="T104" fmla="*/ 100 w 128"/>
                    <a:gd name="T105" fmla="*/ 39 h 128"/>
                    <a:gd name="T106" fmla="*/ 119 w 128"/>
                    <a:gd name="T107" fmla="*/ 56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28" h="128">
                      <a:moveTo>
                        <a:pt x="64" y="32"/>
                      </a:moveTo>
                      <a:cubicBezTo>
                        <a:pt x="46" y="32"/>
                        <a:pt x="32" y="46"/>
                        <a:pt x="32" y="64"/>
                      </a:cubicBezTo>
                      <a:cubicBezTo>
                        <a:pt x="32" y="81"/>
                        <a:pt x="46" y="96"/>
                        <a:pt x="64" y="96"/>
                      </a:cubicBezTo>
                      <a:cubicBezTo>
                        <a:pt x="82" y="96"/>
                        <a:pt x="96" y="81"/>
                        <a:pt x="96" y="64"/>
                      </a:cubicBezTo>
                      <a:cubicBezTo>
                        <a:pt x="96" y="46"/>
                        <a:pt x="82" y="32"/>
                        <a:pt x="64" y="32"/>
                      </a:cubicBezTo>
                      <a:close/>
                      <a:moveTo>
                        <a:pt x="64" y="88"/>
                      </a:moveTo>
                      <a:cubicBezTo>
                        <a:pt x="51" y="88"/>
                        <a:pt x="40" y="77"/>
                        <a:pt x="40" y="64"/>
                      </a:cubicBezTo>
                      <a:cubicBezTo>
                        <a:pt x="40" y="51"/>
                        <a:pt x="51" y="40"/>
                        <a:pt x="64" y="40"/>
                      </a:cubicBezTo>
                      <a:cubicBezTo>
                        <a:pt x="77" y="40"/>
                        <a:pt x="88" y="51"/>
                        <a:pt x="88" y="64"/>
                      </a:cubicBezTo>
                      <a:cubicBezTo>
                        <a:pt x="88" y="77"/>
                        <a:pt x="77" y="88"/>
                        <a:pt x="64" y="88"/>
                      </a:cubicBezTo>
                      <a:close/>
                      <a:moveTo>
                        <a:pt x="120" y="48"/>
                      </a:moveTo>
                      <a:cubicBezTo>
                        <a:pt x="113" y="48"/>
                        <a:pt x="113" y="48"/>
                        <a:pt x="113" y="48"/>
                      </a:cubicBezTo>
                      <a:cubicBezTo>
                        <a:pt x="112" y="45"/>
                        <a:pt x="111" y="43"/>
                        <a:pt x="110" y="40"/>
                      </a:cubicBezTo>
                      <a:cubicBezTo>
                        <a:pt x="114" y="36"/>
                        <a:pt x="114" y="36"/>
                        <a:pt x="114" y="36"/>
                      </a:cubicBezTo>
                      <a:cubicBezTo>
                        <a:pt x="118" y="33"/>
                        <a:pt x="118" y="28"/>
                        <a:pt x="115" y="25"/>
                      </a:cubicBezTo>
                      <a:cubicBezTo>
                        <a:pt x="115" y="25"/>
                        <a:pt x="115" y="25"/>
                        <a:pt x="115" y="25"/>
                      </a:cubicBezTo>
                      <a:cubicBezTo>
                        <a:pt x="114" y="25"/>
                        <a:pt x="114" y="25"/>
                        <a:pt x="114" y="25"/>
                      </a:cubicBezTo>
                      <a:cubicBezTo>
                        <a:pt x="103" y="13"/>
                        <a:pt x="103" y="13"/>
                        <a:pt x="103" y="13"/>
                      </a:cubicBezTo>
                      <a:cubicBezTo>
                        <a:pt x="100" y="10"/>
                        <a:pt x="95" y="10"/>
                        <a:pt x="92" y="13"/>
                      </a:cubicBezTo>
                      <a:cubicBezTo>
                        <a:pt x="92" y="13"/>
                        <a:pt x="92" y="13"/>
                        <a:pt x="92" y="13"/>
                      </a:cubicBezTo>
                      <a:cubicBezTo>
                        <a:pt x="92" y="13"/>
                        <a:pt x="92" y="13"/>
                        <a:pt x="92" y="13"/>
                      </a:cubicBezTo>
                      <a:cubicBezTo>
                        <a:pt x="88" y="18"/>
                        <a:pt x="88" y="18"/>
                        <a:pt x="88" y="18"/>
                      </a:cubicBezTo>
                      <a:cubicBezTo>
                        <a:pt x="85" y="17"/>
                        <a:pt x="83" y="15"/>
                        <a:pt x="80" y="15"/>
                      </a:cubicBezTo>
                      <a:cubicBezTo>
                        <a:pt x="80" y="8"/>
                        <a:pt x="80" y="8"/>
                        <a:pt x="80" y="8"/>
                      </a:cubicBezTo>
                      <a:cubicBezTo>
                        <a:pt x="80" y="3"/>
                        <a:pt x="76" y="0"/>
                        <a:pt x="72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2" y="0"/>
                        <a:pt x="48" y="3"/>
                        <a:pt x="48" y="8"/>
                      </a:cubicBezTo>
                      <a:cubicBezTo>
                        <a:pt x="48" y="15"/>
                        <a:pt x="48" y="15"/>
                        <a:pt x="48" y="15"/>
                      </a:cubicBezTo>
                      <a:cubicBezTo>
                        <a:pt x="45" y="15"/>
                        <a:pt x="43" y="16"/>
                        <a:pt x="40" y="18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2" y="10"/>
                        <a:pt x="28" y="10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0" y="28"/>
                        <a:pt x="10" y="32"/>
                        <a:pt x="13" y="36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7" y="40"/>
                        <a:pt x="17" y="40"/>
                        <a:pt x="17" y="40"/>
                      </a:cubicBezTo>
                      <a:cubicBezTo>
                        <a:pt x="16" y="43"/>
                        <a:pt x="15" y="45"/>
                        <a:pt x="14" y="48"/>
                      </a:cubicBezTo>
                      <a:cubicBezTo>
                        <a:pt x="8" y="48"/>
                        <a:pt x="8" y="48"/>
                        <a:pt x="8" y="48"/>
                      </a:cubicBezTo>
                      <a:cubicBezTo>
                        <a:pt x="4" y="48"/>
                        <a:pt x="0" y="51"/>
                        <a:pt x="0" y="56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6"/>
                        <a:pt x="4" y="80"/>
                        <a:pt x="8" y="80"/>
                      </a:cubicBezTo>
                      <a:cubicBezTo>
                        <a:pt x="15" y="80"/>
                        <a:pt x="15" y="80"/>
                        <a:pt x="15" y="80"/>
                      </a:cubicBezTo>
                      <a:cubicBezTo>
                        <a:pt x="16" y="82"/>
                        <a:pt x="17" y="85"/>
                        <a:pt x="18" y="87"/>
                      </a:cubicBezTo>
                      <a:cubicBezTo>
                        <a:pt x="14" y="92"/>
                        <a:pt x="14" y="92"/>
                        <a:pt x="14" y="92"/>
                      </a:cubicBezTo>
                      <a:cubicBezTo>
                        <a:pt x="11" y="95"/>
                        <a:pt x="10" y="99"/>
                        <a:pt x="13" y="103"/>
                      </a:cubicBezTo>
                      <a:cubicBezTo>
                        <a:pt x="13" y="103"/>
                        <a:pt x="13" y="103"/>
                        <a:pt x="13" y="103"/>
                      </a:cubicBezTo>
                      <a:cubicBezTo>
                        <a:pt x="14" y="103"/>
                        <a:pt x="14" y="103"/>
                        <a:pt x="14" y="103"/>
                      </a:cubicBezTo>
                      <a:cubicBezTo>
                        <a:pt x="25" y="114"/>
                        <a:pt x="25" y="114"/>
                        <a:pt x="25" y="114"/>
                      </a:cubicBezTo>
                      <a:cubicBezTo>
                        <a:pt x="28" y="117"/>
                        <a:pt x="33" y="117"/>
                        <a:pt x="36" y="114"/>
                      </a:cubicBezTo>
                      <a:cubicBezTo>
                        <a:pt x="36" y="114"/>
                        <a:pt x="36" y="114"/>
                        <a:pt x="36" y="114"/>
                      </a:cubicBezTo>
                      <a:cubicBezTo>
                        <a:pt x="36" y="114"/>
                        <a:pt x="36" y="114"/>
                        <a:pt x="36" y="114"/>
                      </a:cubicBezTo>
                      <a:cubicBezTo>
                        <a:pt x="40" y="110"/>
                        <a:pt x="40" y="110"/>
                        <a:pt x="40" y="110"/>
                      </a:cubicBezTo>
                      <a:cubicBezTo>
                        <a:pt x="43" y="111"/>
                        <a:pt x="45" y="112"/>
                        <a:pt x="48" y="113"/>
                      </a:cubicBezTo>
                      <a:cubicBezTo>
                        <a:pt x="48" y="120"/>
                        <a:pt x="48" y="120"/>
                        <a:pt x="48" y="120"/>
                      </a:cubicBezTo>
                      <a:cubicBezTo>
                        <a:pt x="48" y="124"/>
                        <a:pt x="52" y="128"/>
                        <a:pt x="56" y="128"/>
                      </a:cubicBezTo>
                      <a:cubicBezTo>
                        <a:pt x="72" y="128"/>
                        <a:pt x="72" y="128"/>
                        <a:pt x="72" y="128"/>
                      </a:cubicBezTo>
                      <a:cubicBezTo>
                        <a:pt x="76" y="128"/>
                        <a:pt x="80" y="124"/>
                        <a:pt x="80" y="120"/>
                      </a:cubicBezTo>
                      <a:cubicBezTo>
                        <a:pt x="80" y="113"/>
                        <a:pt x="80" y="113"/>
                        <a:pt x="80" y="113"/>
                      </a:cubicBezTo>
                      <a:cubicBezTo>
                        <a:pt x="83" y="112"/>
                        <a:pt x="85" y="111"/>
                        <a:pt x="88" y="109"/>
                      </a:cubicBezTo>
                      <a:cubicBezTo>
                        <a:pt x="92" y="114"/>
                        <a:pt x="92" y="114"/>
                        <a:pt x="92" y="114"/>
                      </a:cubicBezTo>
                      <a:cubicBezTo>
                        <a:pt x="95" y="117"/>
                        <a:pt x="100" y="117"/>
                        <a:pt x="103" y="114"/>
                      </a:cubicBezTo>
                      <a:cubicBezTo>
                        <a:pt x="103" y="114"/>
                        <a:pt x="103" y="114"/>
                        <a:pt x="103" y="114"/>
                      </a:cubicBezTo>
                      <a:cubicBezTo>
                        <a:pt x="103" y="114"/>
                        <a:pt x="103" y="114"/>
                        <a:pt x="103" y="114"/>
                      </a:cubicBezTo>
                      <a:cubicBezTo>
                        <a:pt x="114" y="103"/>
                        <a:pt x="114" y="103"/>
                        <a:pt x="114" y="103"/>
                      </a:cubicBezTo>
                      <a:cubicBezTo>
                        <a:pt x="117" y="100"/>
                        <a:pt x="117" y="95"/>
                        <a:pt x="114" y="92"/>
                      </a:cubicBezTo>
                      <a:cubicBezTo>
                        <a:pt x="114" y="92"/>
                        <a:pt x="114" y="92"/>
                        <a:pt x="114" y="92"/>
                      </a:cubicBezTo>
                      <a:cubicBezTo>
                        <a:pt x="114" y="92"/>
                        <a:pt x="114" y="92"/>
                        <a:pt x="114" y="92"/>
                      </a:cubicBezTo>
                      <a:cubicBezTo>
                        <a:pt x="110" y="87"/>
                        <a:pt x="110" y="87"/>
                        <a:pt x="110" y="87"/>
                      </a:cubicBezTo>
                      <a:cubicBezTo>
                        <a:pt x="111" y="85"/>
                        <a:pt x="112" y="82"/>
                        <a:pt x="113" y="80"/>
                      </a:cubicBezTo>
                      <a:cubicBezTo>
                        <a:pt x="120" y="80"/>
                        <a:pt x="120" y="80"/>
                        <a:pt x="120" y="80"/>
                      </a:cubicBezTo>
                      <a:cubicBezTo>
                        <a:pt x="124" y="80"/>
                        <a:pt x="128" y="76"/>
                        <a:pt x="128" y="72"/>
                      </a:cubicBezTo>
                      <a:cubicBezTo>
                        <a:pt x="128" y="56"/>
                        <a:pt x="128" y="56"/>
                        <a:pt x="128" y="56"/>
                      </a:cubicBezTo>
                      <a:cubicBezTo>
                        <a:pt x="128" y="52"/>
                        <a:pt x="125" y="48"/>
                        <a:pt x="121" y="48"/>
                      </a:cubicBezTo>
                      <a:cubicBezTo>
                        <a:pt x="121" y="48"/>
                        <a:pt x="120" y="48"/>
                        <a:pt x="120" y="48"/>
                      </a:cubicBezTo>
                      <a:close/>
                      <a:moveTo>
                        <a:pt x="119" y="72"/>
                      </a:moveTo>
                      <a:cubicBezTo>
                        <a:pt x="107" y="72"/>
                        <a:pt x="107" y="72"/>
                        <a:pt x="107" y="72"/>
                      </a:cubicBezTo>
                      <a:cubicBezTo>
                        <a:pt x="106" y="78"/>
                        <a:pt x="103" y="83"/>
                        <a:pt x="100" y="88"/>
                      </a:cubicBezTo>
                      <a:cubicBezTo>
                        <a:pt x="109" y="98"/>
                        <a:pt x="109" y="98"/>
                        <a:pt x="109" y="98"/>
                      </a:cubicBezTo>
                      <a:cubicBezTo>
                        <a:pt x="98" y="109"/>
                        <a:pt x="98" y="109"/>
                        <a:pt x="98" y="109"/>
                      </a:cubicBezTo>
                      <a:cubicBezTo>
                        <a:pt x="89" y="100"/>
                        <a:pt x="89" y="100"/>
                        <a:pt x="89" y="100"/>
                      </a:cubicBezTo>
                      <a:cubicBezTo>
                        <a:pt x="84" y="104"/>
                        <a:pt x="78" y="106"/>
                        <a:pt x="72" y="107"/>
                      </a:cubicBezTo>
                      <a:cubicBezTo>
                        <a:pt x="72" y="120"/>
                        <a:pt x="72" y="120"/>
                        <a:pt x="72" y="120"/>
                      </a:cubicBezTo>
                      <a:cubicBezTo>
                        <a:pt x="56" y="120"/>
                        <a:pt x="56" y="120"/>
                        <a:pt x="56" y="120"/>
                      </a:cubicBezTo>
                      <a:cubicBezTo>
                        <a:pt x="56" y="107"/>
                        <a:pt x="56" y="107"/>
                        <a:pt x="56" y="107"/>
                      </a:cubicBezTo>
                      <a:cubicBezTo>
                        <a:pt x="50" y="106"/>
                        <a:pt x="44" y="104"/>
                        <a:pt x="39" y="100"/>
                      </a:cubicBezTo>
                      <a:cubicBezTo>
                        <a:pt x="30" y="109"/>
                        <a:pt x="30" y="109"/>
                        <a:pt x="30" y="109"/>
                      </a:cubicBezTo>
                      <a:cubicBezTo>
                        <a:pt x="19" y="98"/>
                        <a:pt x="19" y="98"/>
                        <a:pt x="19" y="98"/>
                      </a:cubicBezTo>
                      <a:cubicBezTo>
                        <a:pt x="28" y="89"/>
                        <a:pt x="28" y="89"/>
                        <a:pt x="28" y="89"/>
                      </a:cubicBezTo>
                      <a:cubicBezTo>
                        <a:pt x="24" y="84"/>
                        <a:pt x="22" y="78"/>
                        <a:pt x="21" y="72"/>
                      </a:cubicBezTo>
                      <a:cubicBezTo>
                        <a:pt x="8" y="72"/>
                        <a:pt x="8" y="72"/>
                        <a:pt x="8" y="72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21" y="56"/>
                        <a:pt x="21" y="56"/>
                        <a:pt x="21" y="56"/>
                      </a:cubicBezTo>
                      <a:cubicBezTo>
                        <a:pt x="22" y="50"/>
                        <a:pt x="24" y="44"/>
                        <a:pt x="28" y="39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44" y="24"/>
                        <a:pt x="50" y="22"/>
                        <a:pt x="56" y="21"/>
                      </a:cubicBez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72" y="8"/>
                        <a:pt x="72" y="8"/>
                        <a:pt x="72" y="8"/>
                      </a:cubicBezTo>
                      <a:cubicBezTo>
                        <a:pt x="72" y="22"/>
                        <a:pt x="72" y="22"/>
                        <a:pt x="72" y="22"/>
                      </a:cubicBezTo>
                      <a:cubicBezTo>
                        <a:pt x="78" y="23"/>
                        <a:pt x="84" y="25"/>
                        <a:pt x="88" y="29"/>
                      </a:cubicBezTo>
                      <a:cubicBezTo>
                        <a:pt x="97" y="20"/>
                        <a:pt x="97" y="20"/>
                        <a:pt x="97" y="20"/>
                      </a:cubicBezTo>
                      <a:cubicBezTo>
                        <a:pt x="108" y="31"/>
                        <a:pt x="108" y="31"/>
                        <a:pt x="108" y="31"/>
                      </a:cubicBezTo>
                      <a:cubicBezTo>
                        <a:pt x="100" y="39"/>
                        <a:pt x="100" y="39"/>
                        <a:pt x="100" y="39"/>
                      </a:cubicBezTo>
                      <a:cubicBezTo>
                        <a:pt x="103" y="44"/>
                        <a:pt x="106" y="50"/>
                        <a:pt x="107" y="56"/>
                      </a:cubicBezTo>
                      <a:cubicBezTo>
                        <a:pt x="119" y="56"/>
                        <a:pt x="119" y="56"/>
                        <a:pt x="119" y="56"/>
                      </a:cubicBezTo>
                      <a:cubicBezTo>
                        <a:pt x="119" y="56"/>
                        <a:pt x="119" y="72"/>
                        <a:pt x="119" y="72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48626">
                    <a:defRPr/>
                  </a:pPr>
                  <a:endParaRPr lang="bg-BG" sz="2160">
                    <a:solidFill>
                      <a:srgbClr val="464646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77F507A7-2E5B-4A0C-A0C7-A2027857BE24}"/>
                    </a:ext>
                  </a:extLst>
                </p:cNvPr>
                <p:cNvSpPr txBox="1"/>
                <p:nvPr/>
              </p:nvSpPr>
              <p:spPr>
                <a:xfrm>
                  <a:off x="4139085" y="3949585"/>
                  <a:ext cx="516885" cy="2354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1600"/>
                    </a:spcBef>
                  </a:pPr>
                  <a:r>
                    <a:rPr lang="en-US" sz="800">
                      <a:solidFill>
                        <a:srgbClr val="0070C0"/>
                      </a:solidFill>
                    </a:rPr>
                    <a:t>Storage</a:t>
                  </a:r>
                  <a:br>
                    <a:rPr lang="en-US" sz="800">
                      <a:solidFill>
                        <a:srgbClr val="0070C0"/>
                      </a:solidFill>
                    </a:rPr>
                  </a:br>
                  <a:r>
                    <a:rPr lang="en-US" sz="800">
                      <a:solidFill>
                        <a:srgbClr val="0070C0"/>
                      </a:solidFill>
                    </a:rPr>
                    <a:t>Agent</a:t>
                  </a:r>
                </a:p>
              </p:txBody>
            </p:sp>
          </p:grpSp>
        </p:grpSp>
        <p:cxnSp>
          <p:nvCxnSpPr>
            <p:cNvPr id="231" name="Connector: Elbow 230">
              <a:extLst>
                <a:ext uri="{FF2B5EF4-FFF2-40B4-BE49-F238E27FC236}">
                  <a16:creationId xmlns:a16="http://schemas.microsoft.com/office/drawing/2014/main" id="{EBDC825A-6BD1-465A-9728-0FCFA5F2A5A2}"/>
                </a:ext>
              </a:extLst>
            </p:cNvPr>
            <p:cNvCxnSpPr>
              <a:cxnSpLocks/>
              <a:stCxn id="69" idx="37"/>
              <a:endCxn id="216" idx="3"/>
            </p:cNvCxnSpPr>
            <p:nvPr/>
          </p:nvCxnSpPr>
          <p:spPr>
            <a:xfrm flipH="1">
              <a:off x="2778729" y="2537915"/>
              <a:ext cx="392453" cy="1027875"/>
            </a:xfrm>
            <a:prstGeom prst="bentConnector3">
              <a:avLst>
                <a:gd name="adj1" fmla="val -22336"/>
              </a:avLst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ctor: Elbow 231">
              <a:extLst>
                <a:ext uri="{FF2B5EF4-FFF2-40B4-BE49-F238E27FC236}">
                  <a16:creationId xmlns:a16="http://schemas.microsoft.com/office/drawing/2014/main" id="{39F34D8D-A485-403B-8984-1C48E89264AB}"/>
                </a:ext>
              </a:extLst>
            </p:cNvPr>
            <p:cNvCxnSpPr>
              <a:cxnSpLocks/>
              <a:stCxn id="76" idx="19"/>
            </p:cNvCxnSpPr>
            <p:nvPr/>
          </p:nvCxnSpPr>
          <p:spPr>
            <a:xfrm flipH="1">
              <a:off x="3262265" y="2533415"/>
              <a:ext cx="807934" cy="541679"/>
            </a:xfrm>
            <a:prstGeom prst="bentConnector3">
              <a:avLst>
                <a:gd name="adj1" fmla="val 13507"/>
              </a:avLst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888CE34E-7043-46B0-95D4-75E5675BA98B}"/>
                </a:ext>
              </a:extLst>
            </p:cNvPr>
            <p:cNvSpPr txBox="1"/>
            <p:nvPr/>
          </p:nvSpPr>
          <p:spPr>
            <a:xfrm>
              <a:off x="3457519" y="3002613"/>
              <a:ext cx="298159" cy="13859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600"/>
                </a:spcBef>
              </a:pPr>
              <a:r>
                <a:rPr lang="en-US" sz="667" dirty="0">
                  <a:solidFill>
                    <a:srgbClr val="002060"/>
                  </a:solidFill>
                </a:rPr>
                <a:t>Backup</a:t>
              </a:r>
              <a:br>
                <a:rPr lang="en-US" sz="667" dirty="0">
                  <a:solidFill>
                    <a:srgbClr val="002060"/>
                  </a:solidFill>
                </a:rPr>
              </a:br>
              <a:r>
                <a:rPr lang="en-US" sz="667" dirty="0">
                  <a:solidFill>
                    <a:srgbClr val="002060"/>
                  </a:solidFill>
                </a:rPr>
                <a:t>Over SMB</a:t>
              </a:r>
            </a:p>
          </p:txBody>
        </p:sp>
        <p:cxnSp>
          <p:nvCxnSpPr>
            <p:cNvPr id="234" name="Connector: Elbow 233">
              <a:extLst>
                <a:ext uri="{FF2B5EF4-FFF2-40B4-BE49-F238E27FC236}">
                  <a16:creationId xmlns:a16="http://schemas.microsoft.com/office/drawing/2014/main" id="{BF714975-8571-4001-80C0-F317C2D0D502}"/>
                </a:ext>
              </a:extLst>
            </p:cNvPr>
            <p:cNvCxnSpPr>
              <a:cxnSpLocks/>
              <a:stCxn id="216" idx="2"/>
              <a:endCxn id="222" idx="20"/>
            </p:cNvCxnSpPr>
            <p:nvPr/>
          </p:nvCxnSpPr>
          <p:spPr>
            <a:xfrm rot="5400000" flipH="1" flipV="1">
              <a:off x="3315148" y="2846416"/>
              <a:ext cx="182954" cy="1425293"/>
            </a:xfrm>
            <a:prstGeom prst="bentConnector4">
              <a:avLst>
                <a:gd name="adj1" fmla="val -1735"/>
                <a:gd name="adj2" fmla="val 74992"/>
              </a:avLst>
            </a:prstGeom>
            <a:ln w="127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FA40D338-6D35-4002-8612-81E39014FD22}"/>
                </a:ext>
              </a:extLst>
            </p:cNvPr>
            <p:cNvSpPr txBox="1"/>
            <p:nvPr/>
          </p:nvSpPr>
          <p:spPr>
            <a:xfrm>
              <a:off x="3335433" y="3587135"/>
              <a:ext cx="270507" cy="13859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600"/>
                </a:spcBef>
              </a:pPr>
              <a:r>
                <a:rPr lang="en-US" sz="667">
                  <a:solidFill>
                    <a:srgbClr val="002060"/>
                  </a:solidFill>
                </a:rPr>
                <a:t>Pull over </a:t>
              </a:r>
              <a:br>
                <a:rPr lang="en-US" sz="667">
                  <a:solidFill>
                    <a:srgbClr val="002060"/>
                  </a:solidFill>
                </a:rPr>
              </a:br>
              <a:r>
                <a:rPr lang="en-US" sz="667">
                  <a:solidFill>
                    <a:srgbClr val="002060"/>
                  </a:solidFill>
                </a:rPr>
                <a:t>SMB</a:t>
              </a:r>
            </a:p>
          </p:txBody>
        </p:sp>
        <p:cxnSp>
          <p:nvCxnSpPr>
            <p:cNvPr id="236" name="Connector: Elbow 235">
              <a:extLst>
                <a:ext uri="{FF2B5EF4-FFF2-40B4-BE49-F238E27FC236}">
                  <a16:creationId xmlns:a16="http://schemas.microsoft.com/office/drawing/2014/main" id="{BD5B387C-9018-4923-AD33-9F005DF53871}"/>
                </a:ext>
              </a:extLst>
            </p:cNvPr>
            <p:cNvCxnSpPr>
              <a:cxnSpLocks/>
              <a:stCxn id="222" idx="36"/>
              <a:endCxn id="228" idx="3"/>
            </p:cNvCxnSpPr>
            <p:nvPr/>
          </p:nvCxnSpPr>
          <p:spPr>
            <a:xfrm flipH="1">
              <a:off x="3900745" y="3449196"/>
              <a:ext cx="363744" cy="373390"/>
            </a:xfrm>
            <a:prstGeom prst="bentConnector3">
              <a:avLst>
                <a:gd name="adj1" fmla="val -26186"/>
              </a:avLst>
            </a:prstGeom>
            <a:ln w="127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Rectangle 5">
              <a:extLst>
                <a:ext uri="{FF2B5EF4-FFF2-40B4-BE49-F238E27FC236}">
                  <a16:creationId xmlns:a16="http://schemas.microsoft.com/office/drawing/2014/main" id="{65C88118-27DA-4BD6-8A60-5EEDCB21F7FE}"/>
                </a:ext>
              </a:extLst>
            </p:cNvPr>
            <p:cNvSpPr/>
            <p:nvPr/>
          </p:nvSpPr>
          <p:spPr>
            <a:xfrm rot="16200000">
              <a:off x="1306718" y="2018425"/>
              <a:ext cx="1049167" cy="828607"/>
            </a:xfrm>
            <a:custGeom>
              <a:avLst/>
              <a:gdLst>
                <a:gd name="connsiteX0" fmla="*/ 0 w 1290637"/>
                <a:gd name="connsiteY0" fmla="*/ 0 h 976313"/>
                <a:gd name="connsiteX1" fmla="*/ 1290637 w 1290637"/>
                <a:gd name="connsiteY1" fmla="*/ 0 h 976313"/>
                <a:gd name="connsiteX2" fmla="*/ 1290637 w 1290637"/>
                <a:gd name="connsiteY2" fmla="*/ 976313 h 976313"/>
                <a:gd name="connsiteX3" fmla="*/ 0 w 1290637"/>
                <a:gd name="connsiteY3" fmla="*/ 976313 h 976313"/>
                <a:gd name="connsiteX4" fmla="*/ 0 w 1290637"/>
                <a:gd name="connsiteY4" fmla="*/ 0 h 976313"/>
                <a:gd name="connsiteX0" fmla="*/ 1290637 w 1290637"/>
                <a:gd name="connsiteY0" fmla="*/ 0 h 976313"/>
                <a:gd name="connsiteX1" fmla="*/ 1290637 w 1290637"/>
                <a:gd name="connsiteY1" fmla="*/ 976313 h 976313"/>
                <a:gd name="connsiteX2" fmla="*/ 0 w 1290637"/>
                <a:gd name="connsiteY2" fmla="*/ 976313 h 976313"/>
                <a:gd name="connsiteX3" fmla="*/ 91440 w 1290637"/>
                <a:gd name="connsiteY3" fmla="*/ 91440 h 976313"/>
                <a:gd name="connsiteX0" fmla="*/ 1373232 w 1373232"/>
                <a:gd name="connsiteY0" fmla="*/ 0 h 976313"/>
                <a:gd name="connsiteX1" fmla="*/ 1373232 w 1373232"/>
                <a:gd name="connsiteY1" fmla="*/ 976313 h 976313"/>
                <a:gd name="connsiteX2" fmla="*/ 82595 w 1373232"/>
                <a:gd name="connsiteY2" fmla="*/ 976313 h 976313"/>
                <a:gd name="connsiteX3" fmla="*/ 134982 w 1373232"/>
                <a:gd name="connsiteY3" fmla="*/ 409575 h 976313"/>
                <a:gd name="connsiteX4" fmla="*/ 174035 w 1373232"/>
                <a:gd name="connsiteY4" fmla="*/ 91440 h 976313"/>
                <a:gd name="connsiteX0" fmla="*/ 1363566 w 1363566"/>
                <a:gd name="connsiteY0" fmla="*/ 0 h 976313"/>
                <a:gd name="connsiteX1" fmla="*/ 1363566 w 1363566"/>
                <a:gd name="connsiteY1" fmla="*/ 976313 h 976313"/>
                <a:gd name="connsiteX2" fmla="*/ 72929 w 1363566"/>
                <a:gd name="connsiteY2" fmla="*/ 976313 h 976313"/>
                <a:gd name="connsiteX3" fmla="*/ 164369 w 1363566"/>
                <a:gd name="connsiteY3" fmla="*/ 91440 h 976313"/>
                <a:gd name="connsiteX0" fmla="*/ 1290637 w 1290637"/>
                <a:gd name="connsiteY0" fmla="*/ 0 h 976313"/>
                <a:gd name="connsiteX1" fmla="*/ 1290637 w 1290637"/>
                <a:gd name="connsiteY1" fmla="*/ 976313 h 976313"/>
                <a:gd name="connsiteX2" fmla="*/ 0 w 1290637"/>
                <a:gd name="connsiteY2" fmla="*/ 976313 h 976313"/>
                <a:gd name="connsiteX3" fmla="*/ 91440 w 1290637"/>
                <a:gd name="connsiteY3" fmla="*/ 91440 h 976313"/>
                <a:gd name="connsiteX0" fmla="*/ 1294447 w 1294447"/>
                <a:gd name="connsiteY0" fmla="*/ 0 h 976313"/>
                <a:gd name="connsiteX1" fmla="*/ 1294447 w 1294447"/>
                <a:gd name="connsiteY1" fmla="*/ 976313 h 976313"/>
                <a:gd name="connsiteX2" fmla="*/ 3810 w 1294447"/>
                <a:gd name="connsiteY2" fmla="*/ 976313 h 976313"/>
                <a:gd name="connsiteX3" fmla="*/ 0 w 1294447"/>
                <a:gd name="connsiteY3" fmla="*/ 86678 h 976313"/>
                <a:gd name="connsiteX0" fmla="*/ 1300805 w 1300805"/>
                <a:gd name="connsiteY0" fmla="*/ 0 h 976313"/>
                <a:gd name="connsiteX1" fmla="*/ 1300805 w 1300805"/>
                <a:gd name="connsiteY1" fmla="*/ 976313 h 976313"/>
                <a:gd name="connsiteX2" fmla="*/ 10168 w 1300805"/>
                <a:gd name="connsiteY2" fmla="*/ 976313 h 976313"/>
                <a:gd name="connsiteX3" fmla="*/ 0 w 1300805"/>
                <a:gd name="connsiteY3" fmla="*/ 788360 h 976313"/>
                <a:gd name="connsiteX0" fmla="*/ 1291270 w 1291270"/>
                <a:gd name="connsiteY0" fmla="*/ 0 h 976313"/>
                <a:gd name="connsiteX1" fmla="*/ 1291270 w 1291270"/>
                <a:gd name="connsiteY1" fmla="*/ 976313 h 976313"/>
                <a:gd name="connsiteX2" fmla="*/ 633 w 1291270"/>
                <a:gd name="connsiteY2" fmla="*/ 976313 h 976313"/>
                <a:gd name="connsiteX3" fmla="*/ 0 w 1291270"/>
                <a:gd name="connsiteY3" fmla="*/ 779666 h 976313"/>
                <a:gd name="connsiteX0" fmla="*/ 1291270 w 1291270"/>
                <a:gd name="connsiteY0" fmla="*/ 0 h 976313"/>
                <a:gd name="connsiteX1" fmla="*/ 1291270 w 1291270"/>
                <a:gd name="connsiteY1" fmla="*/ 976313 h 976313"/>
                <a:gd name="connsiteX2" fmla="*/ 633 w 1291270"/>
                <a:gd name="connsiteY2" fmla="*/ 976313 h 976313"/>
                <a:gd name="connsiteX3" fmla="*/ 0 w 1291270"/>
                <a:gd name="connsiteY3" fmla="*/ 776767 h 976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1270" h="976313">
                  <a:moveTo>
                    <a:pt x="1291270" y="0"/>
                  </a:moveTo>
                  <a:lnTo>
                    <a:pt x="1291270" y="976313"/>
                  </a:lnTo>
                  <a:lnTo>
                    <a:pt x="633" y="976313"/>
                  </a:lnTo>
                  <a:lnTo>
                    <a:pt x="0" y="776767"/>
                  </a:lnTo>
                </a:path>
              </a:pathLst>
            </a:custGeom>
            <a:noFill/>
            <a:ln w="9525">
              <a:prstDash val="sys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2400" err="1"/>
            </a:p>
          </p:txBody>
        </p:sp>
        <p:cxnSp>
          <p:nvCxnSpPr>
            <p:cNvPr id="334" name="Straight Arrow Connector 333">
              <a:extLst>
                <a:ext uri="{FF2B5EF4-FFF2-40B4-BE49-F238E27FC236}">
                  <a16:creationId xmlns:a16="http://schemas.microsoft.com/office/drawing/2014/main" id="{24C9DA58-0F9C-40E8-BDC3-F8A3776ADEF0}"/>
                </a:ext>
              </a:extLst>
            </p:cNvPr>
            <p:cNvCxnSpPr>
              <a:cxnSpLocks/>
              <a:endCxn id="94" idx="49"/>
            </p:cNvCxnSpPr>
            <p:nvPr/>
          </p:nvCxnSpPr>
          <p:spPr>
            <a:xfrm>
              <a:off x="2039129" y="2965658"/>
              <a:ext cx="5467" cy="422135"/>
            </a:xfrm>
            <a:prstGeom prst="straightConnector1">
              <a:avLst/>
            </a:prstGeom>
            <a:ln w="9525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203BB089-94F5-4990-9287-0678450304B7}"/>
                </a:ext>
              </a:extLst>
            </p:cNvPr>
            <p:cNvCxnSpPr>
              <a:cxnSpLocks/>
            </p:cNvCxnSpPr>
            <p:nvPr/>
          </p:nvCxnSpPr>
          <p:spPr>
            <a:xfrm>
              <a:off x="2039129" y="2957311"/>
              <a:ext cx="2134599" cy="3"/>
            </a:xfrm>
            <a:prstGeom prst="line">
              <a:avLst/>
            </a:prstGeom>
            <a:ln w="952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>
              <a:extLst>
                <a:ext uri="{FF2B5EF4-FFF2-40B4-BE49-F238E27FC236}">
                  <a16:creationId xmlns:a16="http://schemas.microsoft.com/office/drawing/2014/main" id="{A17DF625-6A11-4276-B56C-362097E89CB6}"/>
                </a:ext>
              </a:extLst>
            </p:cNvPr>
            <p:cNvCxnSpPr>
              <a:cxnSpLocks/>
              <a:endCxn id="222" idx="13"/>
            </p:cNvCxnSpPr>
            <p:nvPr/>
          </p:nvCxnSpPr>
          <p:spPr>
            <a:xfrm>
              <a:off x="4173728" y="2957314"/>
              <a:ext cx="0" cy="444756"/>
            </a:xfrm>
            <a:prstGeom prst="straightConnector1">
              <a:avLst/>
            </a:prstGeom>
            <a:ln w="9525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E63FCB02-EEE1-46CA-81E4-FBEE6B8E7DD4}"/>
                </a:ext>
              </a:extLst>
            </p:cNvPr>
            <p:cNvSpPr txBox="1"/>
            <p:nvPr/>
          </p:nvSpPr>
          <p:spPr>
            <a:xfrm>
              <a:off x="1802598" y="1833932"/>
              <a:ext cx="321002" cy="138595"/>
            </a:xfrm>
            <a:prstGeom prst="rect">
              <a:avLst/>
            </a:prstGeom>
            <a:solidFill>
              <a:srgbClr val="D1F5B9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600"/>
                </a:spcBef>
              </a:pPr>
              <a:r>
                <a:rPr lang="en-US" sz="667">
                  <a:solidFill>
                    <a:srgbClr val="002060"/>
                  </a:solidFill>
                </a:rPr>
                <a:t>Secure</a:t>
              </a:r>
              <a:br>
                <a:rPr lang="en-US" sz="667">
                  <a:solidFill>
                    <a:srgbClr val="002060"/>
                  </a:solidFill>
                </a:rPr>
              </a:br>
              <a:r>
                <a:rPr lang="en-US" sz="667">
                  <a:solidFill>
                    <a:srgbClr val="002060"/>
                  </a:solidFill>
                </a:rPr>
                <a:t>Notification</a:t>
              </a:r>
            </a:p>
          </p:txBody>
        </p:sp>
        <p:cxnSp>
          <p:nvCxnSpPr>
            <p:cNvPr id="359" name="Connector: Elbow 358">
              <a:extLst>
                <a:ext uri="{FF2B5EF4-FFF2-40B4-BE49-F238E27FC236}">
                  <a16:creationId xmlns:a16="http://schemas.microsoft.com/office/drawing/2014/main" id="{8BD89780-E554-45B1-B80C-39146C85C02E}"/>
                </a:ext>
              </a:extLst>
            </p:cNvPr>
            <p:cNvCxnSpPr>
              <a:cxnSpLocks/>
              <a:endCxn id="76" idx="12"/>
            </p:cNvCxnSpPr>
            <p:nvPr/>
          </p:nvCxnSpPr>
          <p:spPr>
            <a:xfrm>
              <a:off x="1405584" y="1774660"/>
              <a:ext cx="2719071" cy="703583"/>
            </a:xfrm>
            <a:prstGeom prst="bentConnector3">
              <a:avLst>
                <a:gd name="adj1" fmla="val 99968"/>
              </a:avLst>
            </a:prstGeom>
            <a:ln w="9525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0DC429B8-5EA5-490F-B934-02C9C5DF17F5}"/>
                </a:ext>
              </a:extLst>
            </p:cNvPr>
            <p:cNvSpPr txBox="1"/>
            <p:nvPr/>
          </p:nvSpPr>
          <p:spPr>
            <a:xfrm>
              <a:off x="2567700" y="1716930"/>
              <a:ext cx="329417" cy="13859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600"/>
                </a:spcBef>
              </a:pPr>
              <a:r>
                <a:rPr lang="en-US" sz="667">
                  <a:solidFill>
                    <a:srgbClr val="002060"/>
                  </a:solidFill>
                </a:rPr>
                <a:t>Backup</a:t>
              </a:r>
              <a:br>
                <a:rPr lang="en-US" sz="667">
                  <a:solidFill>
                    <a:srgbClr val="002060"/>
                  </a:solidFill>
                </a:rPr>
              </a:br>
              <a:r>
                <a:rPr lang="en-US" sz="667">
                  <a:solidFill>
                    <a:srgbClr val="002060"/>
                  </a:solidFill>
                </a:rPr>
                <a:t>Commands</a:t>
              </a:r>
            </a:p>
          </p:txBody>
        </p:sp>
        <p:sp>
          <p:nvSpPr>
            <p:cNvPr id="141" name="Freeform 14">
              <a:extLst>
                <a:ext uri="{FF2B5EF4-FFF2-40B4-BE49-F238E27FC236}">
                  <a16:creationId xmlns:a16="http://schemas.microsoft.com/office/drawing/2014/main" id="{2EE2CEDE-27AD-DB4B-A766-9DF8371A8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022" y="839987"/>
              <a:ext cx="1378483" cy="892126"/>
            </a:xfrm>
            <a:custGeom>
              <a:avLst/>
              <a:gdLst>
                <a:gd name="T0" fmla="*/ 1469 w 1470"/>
                <a:gd name="T1" fmla="*/ 514 h 968"/>
                <a:gd name="T2" fmla="*/ 1469 w 1470"/>
                <a:gd name="T3" fmla="*/ 514 h 968"/>
                <a:gd name="T4" fmla="*/ 1249 w 1470"/>
                <a:gd name="T5" fmla="*/ 293 h 968"/>
                <a:gd name="T6" fmla="*/ 1175 w 1470"/>
                <a:gd name="T7" fmla="*/ 318 h 968"/>
                <a:gd name="T8" fmla="*/ 967 w 1470"/>
                <a:gd name="T9" fmla="*/ 171 h 968"/>
                <a:gd name="T10" fmla="*/ 930 w 1470"/>
                <a:gd name="T11" fmla="*/ 171 h 968"/>
                <a:gd name="T12" fmla="*/ 649 w 1470"/>
                <a:gd name="T13" fmla="*/ 0 h 968"/>
                <a:gd name="T14" fmla="*/ 367 w 1470"/>
                <a:gd name="T15" fmla="*/ 195 h 968"/>
                <a:gd name="T16" fmla="*/ 355 w 1470"/>
                <a:gd name="T17" fmla="*/ 195 h 968"/>
                <a:gd name="T18" fmla="*/ 135 w 1470"/>
                <a:gd name="T19" fmla="*/ 428 h 968"/>
                <a:gd name="T20" fmla="*/ 135 w 1470"/>
                <a:gd name="T21" fmla="*/ 452 h 968"/>
                <a:gd name="T22" fmla="*/ 0 w 1470"/>
                <a:gd name="T23" fmla="*/ 661 h 968"/>
                <a:gd name="T24" fmla="*/ 233 w 1470"/>
                <a:gd name="T25" fmla="*/ 905 h 968"/>
                <a:gd name="T26" fmla="*/ 355 w 1470"/>
                <a:gd name="T27" fmla="*/ 869 h 968"/>
                <a:gd name="T28" fmla="*/ 477 w 1470"/>
                <a:gd name="T29" fmla="*/ 930 h 968"/>
                <a:gd name="T30" fmla="*/ 575 w 1470"/>
                <a:gd name="T31" fmla="*/ 893 h 968"/>
                <a:gd name="T32" fmla="*/ 796 w 1470"/>
                <a:gd name="T33" fmla="*/ 967 h 968"/>
                <a:gd name="T34" fmla="*/ 1016 w 1470"/>
                <a:gd name="T35" fmla="*/ 893 h 968"/>
                <a:gd name="T36" fmla="*/ 1065 w 1470"/>
                <a:gd name="T37" fmla="*/ 905 h 968"/>
                <a:gd name="T38" fmla="*/ 1273 w 1470"/>
                <a:gd name="T39" fmla="*/ 722 h 968"/>
                <a:gd name="T40" fmla="*/ 1469 w 1470"/>
                <a:gd name="T41" fmla="*/ 514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70" h="968">
                  <a:moveTo>
                    <a:pt x="1469" y="514"/>
                  </a:moveTo>
                  <a:lnTo>
                    <a:pt x="1469" y="514"/>
                  </a:lnTo>
                  <a:cubicBezTo>
                    <a:pt x="1469" y="391"/>
                    <a:pt x="1371" y="293"/>
                    <a:pt x="1249" y="293"/>
                  </a:cubicBezTo>
                  <a:cubicBezTo>
                    <a:pt x="1224" y="293"/>
                    <a:pt x="1200" y="306"/>
                    <a:pt x="1175" y="318"/>
                  </a:cubicBezTo>
                  <a:cubicBezTo>
                    <a:pt x="1138" y="232"/>
                    <a:pt x="1053" y="171"/>
                    <a:pt x="967" y="171"/>
                  </a:cubicBezTo>
                  <a:cubicBezTo>
                    <a:pt x="955" y="171"/>
                    <a:pt x="942" y="171"/>
                    <a:pt x="930" y="171"/>
                  </a:cubicBezTo>
                  <a:cubicBezTo>
                    <a:pt x="881" y="73"/>
                    <a:pt x="771" y="0"/>
                    <a:pt x="649" y="0"/>
                  </a:cubicBezTo>
                  <a:cubicBezTo>
                    <a:pt x="514" y="0"/>
                    <a:pt x="404" y="85"/>
                    <a:pt x="367" y="195"/>
                  </a:cubicBezTo>
                  <a:lnTo>
                    <a:pt x="355" y="195"/>
                  </a:lnTo>
                  <a:cubicBezTo>
                    <a:pt x="233" y="195"/>
                    <a:pt x="135" y="306"/>
                    <a:pt x="135" y="428"/>
                  </a:cubicBezTo>
                  <a:cubicBezTo>
                    <a:pt x="135" y="440"/>
                    <a:pt x="135" y="440"/>
                    <a:pt x="135" y="452"/>
                  </a:cubicBezTo>
                  <a:cubicBezTo>
                    <a:pt x="49" y="489"/>
                    <a:pt x="0" y="575"/>
                    <a:pt x="0" y="661"/>
                  </a:cubicBezTo>
                  <a:cubicBezTo>
                    <a:pt x="0" y="795"/>
                    <a:pt x="110" y="905"/>
                    <a:pt x="233" y="905"/>
                  </a:cubicBezTo>
                  <a:cubicBezTo>
                    <a:pt x="281" y="905"/>
                    <a:pt x="318" y="893"/>
                    <a:pt x="355" y="869"/>
                  </a:cubicBezTo>
                  <a:cubicBezTo>
                    <a:pt x="379" y="905"/>
                    <a:pt x="428" y="930"/>
                    <a:pt x="477" y="930"/>
                  </a:cubicBezTo>
                  <a:cubicBezTo>
                    <a:pt x="514" y="930"/>
                    <a:pt x="551" y="918"/>
                    <a:pt x="575" y="893"/>
                  </a:cubicBezTo>
                  <a:cubicBezTo>
                    <a:pt x="636" y="942"/>
                    <a:pt x="710" y="967"/>
                    <a:pt x="796" y="967"/>
                  </a:cubicBezTo>
                  <a:cubicBezTo>
                    <a:pt x="881" y="967"/>
                    <a:pt x="955" y="942"/>
                    <a:pt x="1016" y="893"/>
                  </a:cubicBezTo>
                  <a:cubicBezTo>
                    <a:pt x="1028" y="905"/>
                    <a:pt x="1053" y="905"/>
                    <a:pt x="1065" y="905"/>
                  </a:cubicBezTo>
                  <a:cubicBezTo>
                    <a:pt x="1175" y="905"/>
                    <a:pt x="1261" y="832"/>
                    <a:pt x="1273" y="722"/>
                  </a:cubicBezTo>
                  <a:cubicBezTo>
                    <a:pt x="1383" y="709"/>
                    <a:pt x="1469" y="624"/>
                    <a:pt x="1469" y="514"/>
                  </a:cubicBezTo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SV" sz="4800"/>
            </a:p>
          </p:txBody>
        </p:sp>
        <p:cxnSp>
          <p:nvCxnSpPr>
            <p:cNvPr id="115" name="Connector: Elbow 114">
              <a:extLst>
                <a:ext uri="{FF2B5EF4-FFF2-40B4-BE49-F238E27FC236}">
                  <a16:creationId xmlns:a16="http://schemas.microsoft.com/office/drawing/2014/main" id="{7D0A9DD1-6FC8-4425-B0FF-C8DD34DA6DBD}"/>
                </a:ext>
              </a:extLst>
            </p:cNvPr>
            <p:cNvCxnSpPr>
              <a:cxnSpLocks/>
              <a:stCxn id="83" idx="1"/>
              <a:endCxn id="141" idx="11"/>
            </p:cNvCxnSpPr>
            <p:nvPr/>
          </p:nvCxnSpPr>
          <p:spPr>
            <a:xfrm rot="10800000" flipH="1">
              <a:off x="482462" y="1449176"/>
              <a:ext cx="2469560" cy="2108984"/>
            </a:xfrm>
            <a:prstGeom prst="bentConnector5">
              <a:avLst>
                <a:gd name="adj1" fmla="val -4339"/>
                <a:gd name="adj2" fmla="val 45527"/>
                <a:gd name="adj3" fmla="val -4362"/>
              </a:avLst>
            </a:prstGeom>
            <a:ln w="12700">
              <a:solidFill>
                <a:schemeClr val="accent4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D61D1822-794C-4985-9B01-F47D2FC8A56B}"/>
                </a:ext>
              </a:extLst>
            </p:cNvPr>
            <p:cNvSpPr txBox="1"/>
            <p:nvPr/>
          </p:nvSpPr>
          <p:spPr>
            <a:xfrm>
              <a:off x="2512504" y="1364164"/>
              <a:ext cx="241653" cy="13859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600"/>
                </a:spcBef>
              </a:pPr>
              <a:r>
                <a:rPr lang="en-US" sz="667">
                  <a:solidFill>
                    <a:srgbClr val="002060"/>
                  </a:solidFill>
                </a:rPr>
                <a:t>Copy to </a:t>
              </a:r>
              <a:br>
                <a:rPr lang="en-US" sz="667">
                  <a:solidFill>
                    <a:srgbClr val="002060"/>
                  </a:solidFill>
                </a:rPr>
              </a:br>
              <a:r>
                <a:rPr lang="en-US" sz="667">
                  <a:solidFill>
                    <a:srgbClr val="002060"/>
                  </a:solidFill>
                </a:rPr>
                <a:t>Cloud</a:t>
              </a:r>
            </a:p>
          </p:txBody>
        </p:sp>
        <p:cxnSp>
          <p:nvCxnSpPr>
            <p:cNvPr id="186" name="Connector: Elbow 185">
              <a:extLst>
                <a:ext uri="{FF2B5EF4-FFF2-40B4-BE49-F238E27FC236}">
                  <a16:creationId xmlns:a16="http://schemas.microsoft.com/office/drawing/2014/main" id="{17E61C3F-675F-4B31-A0E2-94D7508EABAB}"/>
                </a:ext>
              </a:extLst>
            </p:cNvPr>
            <p:cNvCxnSpPr>
              <a:cxnSpLocks/>
              <a:stCxn id="216" idx="1"/>
            </p:cNvCxnSpPr>
            <p:nvPr/>
          </p:nvCxnSpPr>
          <p:spPr>
            <a:xfrm rot="10800000">
              <a:off x="2406651" y="1449176"/>
              <a:ext cx="202579" cy="2116614"/>
            </a:xfrm>
            <a:prstGeom prst="bentConnector2">
              <a:avLst/>
            </a:prstGeom>
            <a:ln w="12700">
              <a:solidFill>
                <a:schemeClr val="accent4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0" name="Picture 6" descr="See the source image">
              <a:extLst>
                <a:ext uri="{FF2B5EF4-FFF2-40B4-BE49-F238E27FC236}">
                  <a16:creationId xmlns:a16="http://schemas.microsoft.com/office/drawing/2014/main" id="{1832460B-B224-4A4D-A9BE-E92201400E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794" y="999503"/>
              <a:ext cx="1081883" cy="463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6" descr="See the source image">
              <a:extLst>
                <a:ext uri="{FF2B5EF4-FFF2-40B4-BE49-F238E27FC236}">
                  <a16:creationId xmlns:a16="http://schemas.microsoft.com/office/drawing/2014/main" id="{D903A548-6966-09B0-20CB-3DCB3C9DB0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663" y="1354197"/>
              <a:ext cx="813894" cy="280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1227E90-6FE3-5770-858B-ACBB801679B7}"/>
              </a:ext>
            </a:extLst>
          </p:cNvPr>
          <p:cNvSpPr txBox="1">
            <a:spLocks/>
          </p:cNvSpPr>
          <p:nvPr/>
        </p:nvSpPr>
        <p:spPr>
          <a:xfrm>
            <a:off x="6022517" y="1569169"/>
            <a:ext cx="6088764" cy="20258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b="1" dirty="0"/>
              <a:t>Backup </a:t>
            </a:r>
            <a:r>
              <a:rPr lang="en-US" sz="2000" b="1" dirty="0" err="1"/>
              <a:t>Availbility</a:t>
            </a:r>
            <a:r>
              <a:rPr lang="en-US" sz="2000" b="1" dirty="0"/>
              <a:t> and Integrity – On Prem</a:t>
            </a:r>
          </a:p>
          <a:p>
            <a:pPr lvl="2">
              <a:lnSpc>
                <a:spcPct val="100000"/>
              </a:lnSpc>
            </a:pPr>
            <a:r>
              <a:rPr lang="en-US" sz="1600" dirty="0">
                <a:solidFill>
                  <a:srgbClr val="3E9F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 Secure Storage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Secure Storage backups are essentially air-gapped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Regular checks to confirm backup integrity</a:t>
            </a:r>
          </a:p>
          <a:p>
            <a:pPr marL="914400" lvl="2" indent="0">
              <a:lnSpc>
                <a:spcPct val="100000"/>
              </a:lnSpc>
              <a:buNone/>
            </a:pPr>
            <a:endParaRPr lang="en-US" sz="1600" dirty="0"/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b="1" dirty="0"/>
              <a:t>Backup </a:t>
            </a:r>
            <a:r>
              <a:rPr lang="en-US" sz="2000" b="1" dirty="0" err="1"/>
              <a:t>Availbility</a:t>
            </a:r>
            <a:r>
              <a:rPr lang="en-US" sz="2000" b="1" dirty="0"/>
              <a:t> and Integrity – Cloud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Azure Blob storage - has “immutable” option 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Amazon S3 - has an “Object Lock” option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Regular checks to confirm backup integrity</a:t>
            </a:r>
          </a:p>
          <a:p>
            <a:pPr lvl="2">
              <a:lnSpc>
                <a:spcPct val="100000"/>
              </a:lnSpc>
            </a:pPr>
            <a:endParaRPr lang="en-US" sz="1600" dirty="0"/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b="1" dirty="0"/>
              <a:t>Malware free backups</a:t>
            </a:r>
          </a:p>
          <a:p>
            <a:pPr lvl="2">
              <a:lnSpc>
                <a:spcPct val="100000"/>
              </a:lnSpc>
            </a:pPr>
            <a:r>
              <a:rPr lang="en-US" sz="1600" dirty="0">
                <a:solidFill>
                  <a:srgbClr val="3E9F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 AD Only backup</a:t>
            </a:r>
          </a:p>
          <a:p>
            <a:pPr lvl="3">
              <a:lnSpc>
                <a:spcPct val="100000"/>
              </a:lnSpc>
            </a:pPr>
            <a:r>
              <a:rPr lang="en-US" sz="1400" dirty="0"/>
              <a:t>AD Database (DIT)</a:t>
            </a:r>
          </a:p>
          <a:p>
            <a:pPr lvl="3">
              <a:lnSpc>
                <a:spcPct val="100000"/>
              </a:lnSpc>
            </a:pPr>
            <a:r>
              <a:rPr lang="en-US" sz="1400" dirty="0"/>
              <a:t>Windows registry</a:t>
            </a:r>
          </a:p>
        </p:txBody>
      </p:sp>
    </p:spTree>
    <p:extLst>
      <p:ext uri="{BB962C8B-B14F-4D97-AF65-F5344CB8AC3E}">
        <p14:creationId xmlns:p14="http://schemas.microsoft.com/office/powerpoint/2010/main" val="74168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DE5BC-C118-134E-DB57-5E7EB7BF3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0428-FBF5-8267-4C3B-BE34B80FF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Directory protection</a:t>
            </a:r>
            <a:endParaRPr lang="it-IT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E2412128-F30C-CD11-0DA8-C5CAF59D8387}"/>
              </a:ext>
            </a:extLst>
          </p:cNvPr>
          <p:cNvSpPr txBox="1">
            <a:spLocks/>
          </p:cNvSpPr>
          <p:nvPr/>
        </p:nvSpPr>
        <p:spPr>
          <a:xfrm>
            <a:off x="6022517" y="1569169"/>
            <a:ext cx="6088764" cy="20258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b="1" dirty="0"/>
              <a:t>DCs Isolation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All DCs are fully isolated during the recovery operation, minimizing the risk of a </a:t>
            </a:r>
            <a:r>
              <a:rPr lang="en-US" sz="1600" dirty="0" err="1"/>
              <a:t>DCSync</a:t>
            </a:r>
            <a:r>
              <a:rPr lang="en-US" sz="1600" dirty="0"/>
              <a:t>/</a:t>
            </a:r>
            <a:r>
              <a:rPr lang="en-US" sz="1600" dirty="0" err="1"/>
              <a:t>DCShadow</a:t>
            </a:r>
            <a:r>
              <a:rPr lang="en-US" sz="1600" dirty="0"/>
              <a:t> attack</a:t>
            </a:r>
          </a:p>
          <a:p>
            <a:pPr marL="914400" lvl="2" indent="0">
              <a:lnSpc>
                <a:spcPct val="100000"/>
              </a:lnSpc>
              <a:buNone/>
            </a:pPr>
            <a:endParaRPr lang="en-US" sz="1600" dirty="0"/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b="1" dirty="0"/>
              <a:t>Kerberos Ticket Purge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All Kerberos tickets are purged during the recovery operation, golden and silver tickets included</a:t>
            </a:r>
          </a:p>
          <a:p>
            <a:pPr lvl="2">
              <a:lnSpc>
                <a:spcPct val="100000"/>
              </a:lnSpc>
            </a:pPr>
            <a:endParaRPr lang="en-US" sz="1600" dirty="0"/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b="1" dirty="0"/>
              <a:t>Privileged accounts’ password reset</a:t>
            </a:r>
          </a:p>
          <a:p>
            <a:pPr lvl="2">
              <a:lnSpc>
                <a:spcPct val="100000"/>
              </a:lnSpc>
            </a:pPr>
            <a:r>
              <a:rPr lang="en-US" sz="1600" dirty="0"/>
              <a:t>Reset the passwords of all privileged accounts during the recovery operation</a:t>
            </a:r>
          </a:p>
          <a:p>
            <a:pPr marL="914400" lvl="2" indent="0">
              <a:lnSpc>
                <a:spcPct val="100000"/>
              </a:lnSpc>
              <a:buNone/>
            </a:pPr>
            <a:endParaRPr lang="en-US" sz="1600" dirty="0"/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b="1" dirty="0"/>
              <a:t>Pause during recovery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21F647-23F5-0562-1D6A-CCA59D8E6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9" y="1243030"/>
            <a:ext cx="3658097" cy="2683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15">
            <a:extLst>
              <a:ext uri="{FF2B5EF4-FFF2-40B4-BE49-F238E27FC236}">
                <a16:creationId xmlns:a16="http://schemas.microsoft.com/office/drawing/2014/main" id="{8FD6E99B-344D-FAFA-4803-8C312DA80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34206" y="3429000"/>
            <a:ext cx="2950429" cy="2866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498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5D6F4D-81CF-57D9-AA57-05DAAC8985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Zero Trust Architecture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409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D97F1-DFC8-FA45-3EFB-AC505D0F1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69C41B4B-3596-6702-E1CD-4B4EFBC37A26}"/>
              </a:ext>
            </a:extLst>
          </p:cNvPr>
          <p:cNvSpPr txBox="1"/>
          <p:nvPr/>
        </p:nvSpPr>
        <p:spPr>
          <a:xfrm>
            <a:off x="626730" y="259152"/>
            <a:ext cx="10982563" cy="3237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lnSpc>
                <a:spcPct val="150000"/>
              </a:lnSpc>
              <a:defRPr/>
            </a:pPr>
            <a:r>
              <a:rPr lang="en-US" sz="3733" u="sng" spc="88" dirty="0">
                <a:gradFill flip="none" rotWithShape="1">
                  <a:gsLst>
                    <a:gs pos="0">
                      <a:srgbClr val="E23581"/>
                    </a:gs>
                    <a:gs pos="50000">
                      <a:srgbClr val="E64959"/>
                    </a:gs>
                    <a:gs pos="100000">
                      <a:srgbClr val="F45B48"/>
                    </a:gs>
                  </a:gsLst>
                  <a:lin ang="10800000" scaled="1"/>
                  <a:tileRect/>
                </a:gradFill>
                <a:ea typeface="Open Sans" panose="020B0606030504020204" pitchFamily="34" charset="0"/>
                <a:cs typeface="Open Sans" panose="020B0606030504020204" pitchFamily="34" charset="0"/>
                <a:sym typeface="Now Bold"/>
              </a:rPr>
              <a:t>THE GO-TO</a:t>
            </a:r>
            <a:r>
              <a:rPr lang="en-US" sz="3733" spc="88" dirty="0">
                <a:gradFill flip="none" rotWithShape="1">
                  <a:gsLst>
                    <a:gs pos="0">
                      <a:srgbClr val="E23581"/>
                    </a:gs>
                    <a:gs pos="50000">
                      <a:srgbClr val="E64959"/>
                    </a:gs>
                    <a:gs pos="100000">
                      <a:srgbClr val="F45B48"/>
                    </a:gs>
                  </a:gsLst>
                  <a:lin ang="10800000" scaled="1"/>
                  <a:tileRect/>
                </a:gradFill>
                <a:ea typeface="Open Sans" panose="020B0606030504020204" pitchFamily="34" charset="0"/>
                <a:cs typeface="Open Sans" panose="020B0606030504020204" pitchFamily="34" charset="0"/>
                <a:sym typeface="Now Bold"/>
              </a:rPr>
              <a:t> for AD | Entra ID | Microsoft 365</a:t>
            </a:r>
            <a:br>
              <a:rPr lang="en-US" sz="1467" spc="88" dirty="0">
                <a:solidFill>
                  <a:srgbClr val="FFFFFF"/>
                </a:solidFill>
                <a:ea typeface="Noto Sans" panose="020B0502040504020204" pitchFamily="34" charset="0"/>
                <a:cs typeface="Noto Sans" panose="020B0502040504020204" pitchFamily="34" charset="0"/>
                <a:sym typeface="Ubuntu"/>
              </a:rPr>
            </a:br>
            <a:r>
              <a:rPr lang="en-US" sz="1600" b="1" spc="88" dirty="0">
                <a:solidFill>
                  <a:srgbClr val="535659"/>
                </a:solidFill>
                <a:ea typeface="Noto Sans" panose="020B0502040504020204" pitchFamily="34" charset="0"/>
                <a:cs typeface="Noto Sans" panose="020B0502040504020204" pitchFamily="34" charset="0"/>
                <a:sym typeface="Ubuntu"/>
              </a:rPr>
              <a:t>Migrate, secure and recover with Quest. </a:t>
            </a:r>
          </a:p>
          <a:p>
            <a:pPr defTabSz="914377">
              <a:lnSpc>
                <a:spcPct val="150000"/>
              </a:lnSpc>
              <a:defRPr/>
            </a:pPr>
            <a:endParaRPr lang="en-US" sz="1467" spc="88" dirty="0">
              <a:solidFill>
                <a:srgbClr val="535659"/>
              </a:solidFill>
              <a:ea typeface="Noto Sans" panose="020B0502040504020204" pitchFamily="34" charset="0"/>
              <a:cs typeface="Noto Sans" panose="020B0502040504020204" pitchFamily="34" charset="0"/>
              <a:sym typeface="Ubuntu"/>
            </a:endParaRPr>
          </a:p>
          <a:p>
            <a:pPr defTabSz="914377">
              <a:lnSpc>
                <a:spcPct val="150000"/>
              </a:lnSpc>
              <a:defRPr/>
            </a:pPr>
            <a:r>
              <a:rPr lang="en-US" sz="1467" spc="88" dirty="0">
                <a:solidFill>
                  <a:srgbClr val="535659"/>
                </a:solidFill>
                <a:ea typeface="Noto Sans" panose="020B0502040504020204" pitchFamily="34" charset="0"/>
                <a:cs typeface="Noto Sans" panose="020B0502040504020204" pitchFamily="34" charset="0"/>
                <a:sym typeface="Ubuntu"/>
              </a:rPr>
              <a:t>40 years in business. More than 100PBs of data migrated. 37B Entra ID objects protected. </a:t>
            </a:r>
            <a:br>
              <a:rPr lang="en-US" sz="1467" spc="88" dirty="0">
                <a:solidFill>
                  <a:srgbClr val="535659"/>
                </a:solidFill>
                <a:ea typeface="Noto Sans" panose="020B0502040504020204" pitchFamily="34" charset="0"/>
                <a:cs typeface="Noto Sans" panose="020B0502040504020204" pitchFamily="34" charset="0"/>
                <a:sym typeface="Ubuntu"/>
              </a:rPr>
            </a:br>
            <a:r>
              <a:rPr lang="en-US" sz="1467" spc="88" dirty="0">
                <a:solidFill>
                  <a:srgbClr val="535659"/>
                </a:solidFill>
                <a:ea typeface="Noto Sans" panose="020B0502040504020204" pitchFamily="34" charset="0"/>
                <a:cs typeface="Noto Sans" panose="020B0502040504020204" pitchFamily="34" charset="0"/>
                <a:sym typeface="Now Bold"/>
              </a:rPr>
              <a:t>Quest is one of Microsoft’s top strategic partners worldwide, earning Partner of the Year Award recognition six times. </a:t>
            </a:r>
          </a:p>
          <a:p>
            <a:pPr defTabSz="914377">
              <a:lnSpc>
                <a:spcPct val="150000"/>
              </a:lnSpc>
              <a:defRPr/>
            </a:pPr>
            <a:endParaRPr lang="en-US" sz="4800" spc="88" dirty="0">
              <a:solidFill>
                <a:srgbClr val="53565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Now Bold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9AF455D-1F6E-1982-E39D-D11EA1B17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6629" y="3117239"/>
            <a:ext cx="4434611" cy="233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7B9E33-AB37-C3C9-D150-AA89CA5A4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49" y="670647"/>
            <a:ext cx="10910896" cy="667875"/>
          </a:xfrm>
        </p:spPr>
        <p:txBody>
          <a:bodyPr/>
          <a:lstStyle/>
          <a:p>
            <a:r>
              <a:rPr lang="en-US" sz="4400" dirty="0">
                <a:solidFill>
                  <a:schemeClr val="tx2"/>
                </a:solidFill>
              </a:rPr>
              <a:t>Zero Trust Architecture</a:t>
            </a:r>
            <a:endParaRPr lang="it-IT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5E6CF7-F4E6-E541-0C1E-F610D93E048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/>
              <a:t>Quest uses a Zero Trust R&amp;D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5098D-57A7-0F70-C03C-563F3BD7D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249" y="2222358"/>
            <a:ext cx="10910896" cy="3333733"/>
          </a:xfrm>
        </p:spPr>
        <p:txBody>
          <a:bodyPr/>
          <a:lstStyle/>
          <a:p>
            <a:pPr marL="457189" indent="-457189" fontAlgn="ctr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-"/>
            </a:pPr>
            <a:r>
              <a:rPr lang="en-US" sz="2133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Performs no development in countries of security concern (TAA compliant)</a:t>
            </a:r>
          </a:p>
          <a:p>
            <a:pPr marL="457189" indent="-457189" fontAlgn="ctr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-"/>
            </a:pPr>
            <a:r>
              <a:rPr lang="en-US" sz="2133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Achieved 100% compliance with NIST SP800-218</a:t>
            </a:r>
          </a:p>
          <a:p>
            <a:pPr marL="457189" indent="-457189" fontAlgn="ctr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-"/>
            </a:pPr>
            <a:r>
              <a:rPr lang="en-US" sz="2133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Air gap architecture: </a:t>
            </a:r>
            <a:r>
              <a:rPr lang="en-US" sz="2133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Quest Supply Chain Risk Management - Microsoft Platforms Management</a:t>
            </a:r>
            <a:endParaRPr lang="en-US" sz="2133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457189" indent="-457189" fontAlgn="ctr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-"/>
            </a:pPr>
            <a:r>
              <a:rPr lang="en-US" sz="2133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3"/>
              </a:rPr>
              <a:t>Quest Supply Chain Risk Management</a:t>
            </a:r>
            <a:endParaRPr lang="en-US" sz="2133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457189" indent="-457189" fontAlgn="ctr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-"/>
            </a:pPr>
            <a:r>
              <a:rPr lang="en-US" sz="2133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ISO 27018, 27017, 27001 and Type 2 SOC 2 certified.</a:t>
            </a:r>
          </a:p>
          <a:p>
            <a:pPr marL="457189" indent="-457189" fontAlgn="ctr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-"/>
            </a:pPr>
            <a:r>
              <a:rPr lang="en-US" sz="2133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Started the </a:t>
            </a:r>
            <a:r>
              <a:rPr lang="en-US" sz="2133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FedRamp</a:t>
            </a:r>
            <a:r>
              <a:rPr lang="en-US" sz="2133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process</a:t>
            </a:r>
          </a:p>
          <a:p>
            <a:pPr marL="457189" indent="-457189" fontAlgn="ctr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-"/>
            </a:pPr>
            <a:r>
              <a:rPr lang="en-US" sz="2133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M365 Certification</a:t>
            </a:r>
          </a:p>
        </p:txBody>
      </p:sp>
    </p:spTree>
    <p:extLst>
      <p:ext uri="{BB962C8B-B14F-4D97-AF65-F5344CB8AC3E}">
        <p14:creationId xmlns:p14="http://schemas.microsoft.com/office/powerpoint/2010/main" val="296146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9B0AE8-083E-2976-49D2-9D7E3C62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5046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91CAD-7552-B0F0-0B67-CF84E7297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51BF9E40-8010-37B7-3CAF-230334D20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9" y="355879"/>
            <a:ext cx="10910896" cy="650499"/>
          </a:xfrm>
        </p:spPr>
        <p:txBody>
          <a:bodyPr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dirty="0">
                <a:solidFill>
                  <a:schemeClr val="tx2"/>
                </a:solidFill>
              </a:rPr>
              <a:t>What We Do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E95270E-F806-FCC9-8B43-8C25E2A9387F}"/>
              </a:ext>
            </a:extLst>
          </p:cNvPr>
          <p:cNvGrpSpPr/>
          <p:nvPr/>
        </p:nvGrpSpPr>
        <p:grpSpPr>
          <a:xfrm>
            <a:off x="5132492" y="3250026"/>
            <a:ext cx="6220845" cy="866403"/>
            <a:chOff x="5132492" y="3256276"/>
            <a:chExt cx="6220845" cy="86640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A6F9A43-4068-04EE-F4B9-A6E0CB3AE02A}"/>
                </a:ext>
              </a:extLst>
            </p:cNvPr>
            <p:cNvGrpSpPr/>
            <p:nvPr/>
          </p:nvGrpSpPr>
          <p:grpSpPr>
            <a:xfrm>
              <a:off x="5132492" y="3256276"/>
              <a:ext cx="921683" cy="866403"/>
              <a:chOff x="8779131" y="5146179"/>
              <a:chExt cx="866403" cy="866403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DF6435A-D42B-BC22-8F6A-DD7AB43D743B}"/>
                  </a:ext>
                </a:extLst>
              </p:cNvPr>
              <p:cNvSpPr/>
              <p:nvPr/>
            </p:nvSpPr>
            <p:spPr>
              <a:xfrm>
                <a:off x="8779131" y="5146179"/>
                <a:ext cx="866403" cy="86640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12760" rtl="0" eaLnBrk="1" fontAlgn="auto" latinLnBrk="0" hangingPunct="1">
                  <a:lnSpc>
                    <a:spcPct val="90000"/>
                  </a:lnSpc>
                  <a:spcBef>
                    <a:spcPts val="1067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Freeform 167">
                <a:extLst>
                  <a:ext uri="{FF2B5EF4-FFF2-40B4-BE49-F238E27FC236}">
                    <a16:creationId xmlns:a16="http://schemas.microsoft.com/office/drawing/2014/main" id="{073897DD-F20A-91A9-8BB5-689D51258E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22633" y="5389646"/>
                <a:ext cx="376089" cy="376567"/>
              </a:xfrm>
              <a:custGeom>
                <a:avLst/>
                <a:gdLst>
                  <a:gd name="T0" fmla="*/ 92 w 128"/>
                  <a:gd name="T1" fmla="*/ 56 h 128"/>
                  <a:gd name="T2" fmla="*/ 56 w 128"/>
                  <a:gd name="T3" fmla="*/ 92 h 128"/>
                  <a:gd name="T4" fmla="*/ 92 w 128"/>
                  <a:gd name="T5" fmla="*/ 128 h 128"/>
                  <a:gd name="T6" fmla="*/ 128 w 128"/>
                  <a:gd name="T7" fmla="*/ 92 h 128"/>
                  <a:gd name="T8" fmla="*/ 92 w 128"/>
                  <a:gd name="T9" fmla="*/ 56 h 128"/>
                  <a:gd name="T10" fmla="*/ 92 w 128"/>
                  <a:gd name="T11" fmla="*/ 120 h 128"/>
                  <a:gd name="T12" fmla="*/ 64 w 128"/>
                  <a:gd name="T13" fmla="*/ 92 h 128"/>
                  <a:gd name="T14" fmla="*/ 92 w 128"/>
                  <a:gd name="T15" fmla="*/ 64 h 128"/>
                  <a:gd name="T16" fmla="*/ 120 w 128"/>
                  <a:gd name="T17" fmla="*/ 92 h 128"/>
                  <a:gd name="T18" fmla="*/ 92 w 128"/>
                  <a:gd name="T19" fmla="*/ 120 h 128"/>
                  <a:gd name="T20" fmla="*/ 77 w 128"/>
                  <a:gd name="T21" fmla="*/ 50 h 128"/>
                  <a:gd name="T22" fmla="*/ 66 w 128"/>
                  <a:gd name="T23" fmla="*/ 45 h 128"/>
                  <a:gd name="T24" fmla="*/ 59 w 128"/>
                  <a:gd name="T25" fmla="*/ 42 h 128"/>
                  <a:gd name="T26" fmla="*/ 64 w 128"/>
                  <a:gd name="T27" fmla="*/ 28 h 128"/>
                  <a:gd name="T28" fmla="*/ 64 w 128"/>
                  <a:gd name="T29" fmla="*/ 20 h 128"/>
                  <a:gd name="T30" fmla="*/ 46 w 128"/>
                  <a:gd name="T31" fmla="*/ 0 h 128"/>
                  <a:gd name="T32" fmla="*/ 44 w 128"/>
                  <a:gd name="T33" fmla="*/ 0 h 128"/>
                  <a:gd name="T34" fmla="*/ 24 w 128"/>
                  <a:gd name="T35" fmla="*/ 19 h 128"/>
                  <a:gd name="T36" fmla="*/ 24 w 128"/>
                  <a:gd name="T37" fmla="*/ 20 h 128"/>
                  <a:gd name="T38" fmla="*/ 24 w 128"/>
                  <a:gd name="T39" fmla="*/ 28 h 128"/>
                  <a:gd name="T40" fmla="*/ 29 w 128"/>
                  <a:gd name="T41" fmla="*/ 42 h 128"/>
                  <a:gd name="T42" fmla="*/ 22 w 128"/>
                  <a:gd name="T43" fmla="*/ 45 h 128"/>
                  <a:gd name="T44" fmla="*/ 11 w 128"/>
                  <a:gd name="T45" fmla="*/ 50 h 128"/>
                  <a:gd name="T46" fmla="*/ 0 w 128"/>
                  <a:gd name="T47" fmla="*/ 68 h 128"/>
                  <a:gd name="T48" fmla="*/ 0 w 128"/>
                  <a:gd name="T49" fmla="*/ 80 h 128"/>
                  <a:gd name="T50" fmla="*/ 8 w 128"/>
                  <a:gd name="T51" fmla="*/ 88 h 128"/>
                  <a:gd name="T52" fmla="*/ 48 w 128"/>
                  <a:gd name="T53" fmla="*/ 88 h 128"/>
                  <a:gd name="T54" fmla="*/ 49 w 128"/>
                  <a:gd name="T55" fmla="*/ 80 h 128"/>
                  <a:gd name="T56" fmla="*/ 8 w 128"/>
                  <a:gd name="T57" fmla="*/ 80 h 128"/>
                  <a:gd name="T58" fmla="*/ 8 w 128"/>
                  <a:gd name="T59" fmla="*/ 68 h 128"/>
                  <a:gd name="T60" fmla="*/ 14 w 128"/>
                  <a:gd name="T61" fmla="*/ 58 h 128"/>
                  <a:gd name="T62" fmla="*/ 26 w 128"/>
                  <a:gd name="T63" fmla="*/ 52 h 128"/>
                  <a:gd name="T64" fmla="*/ 62 w 128"/>
                  <a:gd name="T65" fmla="*/ 52 h 128"/>
                  <a:gd name="T66" fmla="*/ 69 w 128"/>
                  <a:gd name="T67" fmla="*/ 55 h 128"/>
                  <a:gd name="T68" fmla="*/ 78 w 128"/>
                  <a:gd name="T69" fmla="*/ 51 h 128"/>
                  <a:gd name="T70" fmla="*/ 77 w 128"/>
                  <a:gd name="T71" fmla="*/ 50 h 128"/>
                  <a:gd name="T72" fmla="*/ 56 w 128"/>
                  <a:gd name="T73" fmla="*/ 28 h 128"/>
                  <a:gd name="T74" fmla="*/ 46 w 128"/>
                  <a:gd name="T75" fmla="*/ 40 h 128"/>
                  <a:gd name="T76" fmla="*/ 44 w 128"/>
                  <a:gd name="T77" fmla="*/ 40 h 128"/>
                  <a:gd name="T78" fmla="*/ 32 w 128"/>
                  <a:gd name="T79" fmla="*/ 30 h 128"/>
                  <a:gd name="T80" fmla="*/ 32 w 128"/>
                  <a:gd name="T81" fmla="*/ 28 h 128"/>
                  <a:gd name="T82" fmla="*/ 32 w 128"/>
                  <a:gd name="T83" fmla="*/ 20 h 128"/>
                  <a:gd name="T84" fmla="*/ 42 w 128"/>
                  <a:gd name="T85" fmla="*/ 8 h 128"/>
                  <a:gd name="T86" fmla="*/ 44 w 128"/>
                  <a:gd name="T87" fmla="*/ 8 h 128"/>
                  <a:gd name="T88" fmla="*/ 56 w 128"/>
                  <a:gd name="T89" fmla="*/ 19 h 128"/>
                  <a:gd name="T90" fmla="*/ 56 w 128"/>
                  <a:gd name="T91" fmla="*/ 20 h 128"/>
                  <a:gd name="T92" fmla="*/ 56 w 128"/>
                  <a:gd name="T93" fmla="*/ 28 h 128"/>
                  <a:gd name="T94" fmla="*/ 106 w 128"/>
                  <a:gd name="T95" fmla="*/ 81 h 128"/>
                  <a:gd name="T96" fmla="*/ 89 w 128"/>
                  <a:gd name="T97" fmla="*/ 98 h 128"/>
                  <a:gd name="T98" fmla="*/ 77 w 128"/>
                  <a:gd name="T99" fmla="*/ 87 h 128"/>
                  <a:gd name="T100" fmla="*/ 71 w 128"/>
                  <a:gd name="T101" fmla="*/ 93 h 128"/>
                  <a:gd name="T102" fmla="*/ 89 w 128"/>
                  <a:gd name="T103" fmla="*/ 111 h 128"/>
                  <a:gd name="T104" fmla="*/ 112 w 128"/>
                  <a:gd name="T105" fmla="*/ 87 h 128"/>
                  <a:gd name="T106" fmla="*/ 106 w 128"/>
                  <a:gd name="T107" fmla="*/ 8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8" h="128">
                    <a:moveTo>
                      <a:pt x="92" y="56"/>
                    </a:moveTo>
                    <a:cubicBezTo>
                      <a:pt x="72" y="56"/>
                      <a:pt x="56" y="72"/>
                      <a:pt x="56" y="92"/>
                    </a:cubicBezTo>
                    <a:cubicBezTo>
                      <a:pt x="56" y="112"/>
                      <a:pt x="72" y="128"/>
                      <a:pt x="92" y="128"/>
                    </a:cubicBezTo>
                    <a:cubicBezTo>
                      <a:pt x="112" y="128"/>
                      <a:pt x="128" y="112"/>
                      <a:pt x="128" y="92"/>
                    </a:cubicBezTo>
                    <a:cubicBezTo>
                      <a:pt x="128" y="72"/>
                      <a:pt x="112" y="56"/>
                      <a:pt x="92" y="56"/>
                    </a:cubicBezTo>
                    <a:close/>
                    <a:moveTo>
                      <a:pt x="92" y="120"/>
                    </a:moveTo>
                    <a:cubicBezTo>
                      <a:pt x="77" y="120"/>
                      <a:pt x="64" y="108"/>
                      <a:pt x="64" y="92"/>
                    </a:cubicBezTo>
                    <a:cubicBezTo>
                      <a:pt x="64" y="77"/>
                      <a:pt x="77" y="64"/>
                      <a:pt x="92" y="64"/>
                    </a:cubicBezTo>
                    <a:cubicBezTo>
                      <a:pt x="107" y="64"/>
                      <a:pt x="120" y="77"/>
                      <a:pt x="120" y="92"/>
                    </a:cubicBezTo>
                    <a:cubicBezTo>
                      <a:pt x="120" y="108"/>
                      <a:pt x="107" y="120"/>
                      <a:pt x="92" y="120"/>
                    </a:cubicBezTo>
                    <a:close/>
                    <a:moveTo>
                      <a:pt x="77" y="50"/>
                    </a:moveTo>
                    <a:cubicBezTo>
                      <a:pt x="66" y="45"/>
                      <a:pt x="66" y="45"/>
                      <a:pt x="66" y="45"/>
                    </a:cubicBezTo>
                    <a:cubicBezTo>
                      <a:pt x="63" y="44"/>
                      <a:pt x="61" y="43"/>
                      <a:pt x="59" y="42"/>
                    </a:cubicBezTo>
                    <a:cubicBezTo>
                      <a:pt x="62" y="39"/>
                      <a:pt x="64" y="34"/>
                      <a:pt x="64" y="28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5" y="10"/>
                      <a:pt x="56" y="1"/>
                      <a:pt x="46" y="0"/>
                    </a:cubicBezTo>
                    <a:cubicBezTo>
                      <a:pt x="45" y="0"/>
                      <a:pt x="45" y="0"/>
                      <a:pt x="44" y="0"/>
                    </a:cubicBezTo>
                    <a:cubicBezTo>
                      <a:pt x="33" y="0"/>
                      <a:pt x="25" y="8"/>
                      <a:pt x="24" y="19"/>
                    </a:cubicBezTo>
                    <a:cubicBezTo>
                      <a:pt x="24" y="19"/>
                      <a:pt x="24" y="20"/>
                      <a:pt x="24" y="20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33"/>
                      <a:pt x="26" y="38"/>
                      <a:pt x="29" y="42"/>
                    </a:cubicBezTo>
                    <a:cubicBezTo>
                      <a:pt x="27" y="43"/>
                      <a:pt x="24" y="44"/>
                      <a:pt x="22" y="45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5" y="54"/>
                      <a:pt x="0" y="60"/>
                      <a:pt x="0" y="68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5"/>
                      <a:pt x="4" y="88"/>
                      <a:pt x="8" y="88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48" y="86"/>
                      <a:pt x="49" y="83"/>
                      <a:pt x="49" y="80"/>
                    </a:cubicBezTo>
                    <a:cubicBezTo>
                      <a:pt x="8" y="80"/>
                      <a:pt x="8" y="80"/>
                      <a:pt x="8" y="80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3"/>
                      <a:pt x="11" y="60"/>
                      <a:pt x="14" y="58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38" y="47"/>
                      <a:pt x="51" y="47"/>
                      <a:pt x="62" y="52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72" y="53"/>
                      <a:pt x="75" y="52"/>
                      <a:pt x="78" y="51"/>
                    </a:cubicBezTo>
                    <a:cubicBezTo>
                      <a:pt x="78" y="50"/>
                      <a:pt x="78" y="50"/>
                      <a:pt x="77" y="50"/>
                    </a:cubicBezTo>
                    <a:close/>
                    <a:moveTo>
                      <a:pt x="56" y="28"/>
                    </a:moveTo>
                    <a:cubicBezTo>
                      <a:pt x="57" y="34"/>
                      <a:pt x="52" y="40"/>
                      <a:pt x="46" y="40"/>
                    </a:cubicBezTo>
                    <a:cubicBezTo>
                      <a:pt x="45" y="40"/>
                      <a:pt x="45" y="40"/>
                      <a:pt x="44" y="40"/>
                    </a:cubicBezTo>
                    <a:cubicBezTo>
                      <a:pt x="38" y="41"/>
                      <a:pt x="33" y="36"/>
                      <a:pt x="32" y="30"/>
                    </a:cubicBezTo>
                    <a:cubicBezTo>
                      <a:pt x="32" y="30"/>
                      <a:pt x="32" y="29"/>
                      <a:pt x="32" y="28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14"/>
                      <a:pt x="36" y="9"/>
                      <a:pt x="42" y="8"/>
                    </a:cubicBezTo>
                    <a:cubicBezTo>
                      <a:pt x="43" y="8"/>
                      <a:pt x="43" y="8"/>
                      <a:pt x="44" y="8"/>
                    </a:cubicBezTo>
                    <a:cubicBezTo>
                      <a:pt x="50" y="8"/>
                      <a:pt x="56" y="12"/>
                      <a:pt x="56" y="19"/>
                    </a:cubicBezTo>
                    <a:cubicBezTo>
                      <a:pt x="56" y="19"/>
                      <a:pt x="56" y="20"/>
                      <a:pt x="56" y="20"/>
                    </a:cubicBezTo>
                    <a:lnTo>
                      <a:pt x="56" y="28"/>
                    </a:lnTo>
                    <a:close/>
                    <a:moveTo>
                      <a:pt x="106" y="81"/>
                    </a:moveTo>
                    <a:cubicBezTo>
                      <a:pt x="89" y="98"/>
                      <a:pt x="89" y="98"/>
                      <a:pt x="89" y="98"/>
                    </a:cubicBezTo>
                    <a:cubicBezTo>
                      <a:pt x="77" y="87"/>
                      <a:pt x="77" y="87"/>
                      <a:pt x="77" y="87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89" y="111"/>
                      <a:pt x="89" y="111"/>
                      <a:pt x="89" y="111"/>
                    </a:cubicBezTo>
                    <a:cubicBezTo>
                      <a:pt x="112" y="87"/>
                      <a:pt x="112" y="87"/>
                      <a:pt x="112" y="87"/>
                    </a:cubicBezTo>
                    <a:lnTo>
                      <a:pt x="106" y="8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46304" tIns="73152" rIns="146304" bIns="73152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314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3600" b="0" i="0" u="none" strike="noStrike" kern="1200" cap="none" spc="0" normalizeH="0" baseline="0" noProof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885D4E-C4C6-FAB6-6ADF-664C36D7141F}"/>
                </a:ext>
              </a:extLst>
            </p:cNvPr>
            <p:cNvSpPr txBox="1"/>
            <p:nvPr/>
          </p:nvSpPr>
          <p:spPr>
            <a:xfrm>
              <a:off x="6230229" y="3350923"/>
              <a:ext cx="5123108" cy="677108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812760" rtl="0" eaLnBrk="1" fontAlgn="auto" latinLnBrk="0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Identity threat prevention, detection, and response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C67A225-163B-2459-C8B8-C6CBA609FA4C}"/>
              </a:ext>
            </a:extLst>
          </p:cNvPr>
          <p:cNvGrpSpPr/>
          <p:nvPr/>
        </p:nvGrpSpPr>
        <p:grpSpPr>
          <a:xfrm>
            <a:off x="5132492" y="2203006"/>
            <a:ext cx="6247978" cy="866403"/>
            <a:chOff x="5132492" y="2203006"/>
            <a:chExt cx="6247978" cy="86640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47F5795-B9DE-2317-247A-0D55D4093D36}"/>
                </a:ext>
              </a:extLst>
            </p:cNvPr>
            <p:cNvGrpSpPr/>
            <p:nvPr/>
          </p:nvGrpSpPr>
          <p:grpSpPr>
            <a:xfrm>
              <a:off x="5132492" y="2203006"/>
              <a:ext cx="921683" cy="866403"/>
              <a:chOff x="2266193" y="1749629"/>
              <a:chExt cx="866403" cy="866403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E625CE6-2A7A-6474-0FC6-C277E1ABDA2B}"/>
                  </a:ext>
                </a:extLst>
              </p:cNvPr>
              <p:cNvSpPr/>
              <p:nvPr/>
            </p:nvSpPr>
            <p:spPr>
              <a:xfrm>
                <a:off x="2266193" y="1749629"/>
                <a:ext cx="866403" cy="86640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12760" rtl="0" eaLnBrk="1" fontAlgn="auto" latinLnBrk="0" hangingPunct="1">
                  <a:lnSpc>
                    <a:spcPct val="90000"/>
                  </a:lnSpc>
                  <a:spcBef>
                    <a:spcPts val="1067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5" name="Graphic 21">
                <a:extLst>
                  <a:ext uri="{FF2B5EF4-FFF2-40B4-BE49-F238E27FC236}">
                    <a16:creationId xmlns:a16="http://schemas.microsoft.com/office/drawing/2014/main" id="{C5D09490-1830-4260-93FC-841A9B11D7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57194" y="1975238"/>
                <a:ext cx="487389" cy="489988"/>
              </a:xfrm>
              <a:prstGeom prst="rect">
                <a:avLst/>
              </a:prstGeom>
            </p:spPr>
          </p:pic>
        </p:grpSp>
        <p:sp>
          <p:nvSpPr>
            <p:cNvPr id="20" name="TextBox 23">
              <a:extLst>
                <a:ext uri="{FF2B5EF4-FFF2-40B4-BE49-F238E27FC236}">
                  <a16:creationId xmlns:a16="http://schemas.microsoft.com/office/drawing/2014/main" id="{CAAD7558-6228-B7A1-435F-DAAC581BE098}"/>
                </a:ext>
              </a:extLst>
            </p:cNvPr>
            <p:cNvSpPr txBox="1"/>
            <p:nvPr/>
          </p:nvSpPr>
          <p:spPr>
            <a:xfrm>
              <a:off x="6257363" y="2297653"/>
              <a:ext cx="5123107" cy="677108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760">
                <a:lnSpc>
                  <a:spcPct val="90000"/>
                </a:lnSpc>
                <a:spcBef>
                  <a:spcPts val="2133"/>
                </a:spcBef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Zero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53565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impact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modernization – identities,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53565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data, devices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659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36" name="Graphic 35">
            <a:extLst>
              <a:ext uri="{FF2B5EF4-FFF2-40B4-BE49-F238E27FC236}">
                <a16:creationId xmlns:a16="http://schemas.microsoft.com/office/drawing/2014/main" id="{0C990CC2-337B-782B-04BC-C65B4FEA28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1111" y="1389598"/>
            <a:ext cx="4625767" cy="46257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37A466A-BBA8-2A8C-EFDF-69FD5892CC77}"/>
              </a:ext>
            </a:extLst>
          </p:cNvPr>
          <p:cNvGrpSpPr/>
          <p:nvPr/>
        </p:nvGrpSpPr>
        <p:grpSpPr>
          <a:xfrm>
            <a:off x="5153777" y="4297047"/>
            <a:ext cx="6241678" cy="866403"/>
            <a:chOff x="5153777" y="4297047"/>
            <a:chExt cx="6241678" cy="86640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18C9887-71AC-7151-F4FD-AD58DFCB6C05}"/>
                </a:ext>
              </a:extLst>
            </p:cNvPr>
            <p:cNvSpPr txBox="1"/>
            <p:nvPr/>
          </p:nvSpPr>
          <p:spPr>
            <a:xfrm>
              <a:off x="6243854" y="4360916"/>
              <a:ext cx="5151601" cy="738664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Secure disaster recovery - integrity, flexibility, automation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BC929F5-1775-8F61-47EA-6283AC00A492}"/>
                </a:ext>
              </a:extLst>
            </p:cNvPr>
            <p:cNvGrpSpPr/>
            <p:nvPr/>
          </p:nvGrpSpPr>
          <p:grpSpPr>
            <a:xfrm>
              <a:off x="5153777" y="4297047"/>
              <a:ext cx="921683" cy="866403"/>
              <a:chOff x="5132279" y="5479774"/>
              <a:chExt cx="866403" cy="86640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3F55E7C-2BF2-0FF7-E2DC-E89338D96252}"/>
                  </a:ext>
                </a:extLst>
              </p:cNvPr>
              <p:cNvSpPr/>
              <p:nvPr/>
            </p:nvSpPr>
            <p:spPr>
              <a:xfrm>
                <a:off x="5132279" y="5479774"/>
                <a:ext cx="866403" cy="86640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12760" rtl="0" eaLnBrk="1" fontAlgn="auto" latinLnBrk="0" hangingPunct="1">
                  <a:lnSpc>
                    <a:spcPct val="90000"/>
                  </a:lnSpc>
                  <a:spcBef>
                    <a:spcPts val="1067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3" name="Graphic 32" descr="Lock with solid fill">
                <a:extLst>
                  <a:ext uri="{FF2B5EF4-FFF2-40B4-BE49-F238E27FC236}">
                    <a16:creationId xmlns:a16="http://schemas.microsoft.com/office/drawing/2014/main" id="{7310C420-D36A-CBD2-0555-E816CA0F9F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296230" y="5640218"/>
                <a:ext cx="534974" cy="534974"/>
              </a:xfrm>
              <a:prstGeom prst="rect">
                <a:avLst/>
              </a:prstGeom>
            </p:spPr>
          </p:pic>
        </p:grpSp>
      </p:grpSp>
      <p:pic>
        <p:nvPicPr>
          <p:cNvPr id="8" name="Picture 7" descr="A logo of a company&#10;&#10;AI-generated content may be incorrect.">
            <a:extLst>
              <a:ext uri="{FF2B5EF4-FFF2-40B4-BE49-F238E27FC236}">
                <a16:creationId xmlns:a16="http://schemas.microsoft.com/office/drawing/2014/main" id="{0C17DEA1-DFCA-C089-1955-DD738CE42E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13" y="3258818"/>
            <a:ext cx="504000" cy="469350"/>
          </a:xfrm>
          <a:prstGeom prst="rect">
            <a:avLst/>
          </a:prstGeom>
        </p:spPr>
      </p:pic>
      <p:pic>
        <p:nvPicPr>
          <p:cNvPr id="11" name="Picture 10" descr="A logo with circles and a letter s&#10;&#10;AI-generated content may be incorrect.">
            <a:extLst>
              <a:ext uri="{FF2B5EF4-FFF2-40B4-BE49-F238E27FC236}">
                <a16:creationId xmlns:a16="http://schemas.microsoft.com/office/drawing/2014/main" id="{78E9BEE3-C091-B8C6-904F-358961F1AA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313" y="2549140"/>
            <a:ext cx="504000" cy="492975"/>
          </a:xfrm>
          <a:prstGeom prst="rect">
            <a:avLst/>
          </a:prstGeom>
        </p:spPr>
      </p:pic>
      <p:pic>
        <p:nvPicPr>
          <p:cNvPr id="14" name="Picture 13" descr="A blue cloud logo with black background&#10;&#10;AI-generated content may be incorrect.">
            <a:extLst>
              <a:ext uri="{FF2B5EF4-FFF2-40B4-BE49-F238E27FC236}">
                <a16:creationId xmlns:a16="http://schemas.microsoft.com/office/drawing/2014/main" id="{E6BFBB79-CA89-698E-A8F3-975081C081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37" y="3250026"/>
            <a:ext cx="504000" cy="322875"/>
          </a:xfrm>
          <a:prstGeom prst="rect">
            <a:avLst/>
          </a:prstGeom>
        </p:spPr>
      </p:pic>
      <p:pic>
        <p:nvPicPr>
          <p:cNvPr id="18" name="Picture 17" descr="A blue and white logo&#10;&#10;AI-generated content may be incorrect.">
            <a:extLst>
              <a:ext uri="{FF2B5EF4-FFF2-40B4-BE49-F238E27FC236}">
                <a16:creationId xmlns:a16="http://schemas.microsoft.com/office/drawing/2014/main" id="{95576F50-0BD8-CE8F-C8F6-4935C4C908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25" y="2518417"/>
            <a:ext cx="504000" cy="440209"/>
          </a:xfrm>
          <a:prstGeom prst="rect">
            <a:avLst/>
          </a:prstGeom>
        </p:spPr>
      </p:pic>
      <p:pic>
        <p:nvPicPr>
          <p:cNvPr id="23" name="Picture 22" descr="A blue and white triangle logo&#10;&#10;AI-generated content may be incorrect.">
            <a:extLst>
              <a:ext uri="{FF2B5EF4-FFF2-40B4-BE49-F238E27FC236}">
                <a16:creationId xmlns:a16="http://schemas.microsoft.com/office/drawing/2014/main" id="{2668184D-6B94-99C2-9AFA-BF707E6BDA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25" y="2974761"/>
            <a:ext cx="1143000" cy="1143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F8788C7-0EAC-7659-348F-1012D803D3A6}"/>
              </a:ext>
            </a:extLst>
          </p:cNvPr>
          <p:cNvSpPr txBox="1"/>
          <p:nvPr/>
        </p:nvSpPr>
        <p:spPr>
          <a:xfrm>
            <a:off x="1447325" y="4211515"/>
            <a:ext cx="2006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dirty="0">
                <a:solidFill>
                  <a:srgbClr val="FB4F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365, AD &amp; </a:t>
            </a:r>
            <a:r>
              <a:rPr lang="en-US" dirty="0" err="1">
                <a:solidFill>
                  <a:srgbClr val="FB4F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EntraID</a:t>
            </a:r>
            <a:endParaRPr lang="it-IT" dirty="0" err="1">
              <a:solidFill>
                <a:srgbClr val="FB4F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1EDA3EC-058B-E3F3-6994-78370A047276}"/>
              </a:ext>
            </a:extLst>
          </p:cNvPr>
          <p:cNvSpPr/>
          <p:nvPr/>
        </p:nvSpPr>
        <p:spPr>
          <a:xfrm>
            <a:off x="978875" y="2087211"/>
            <a:ext cx="2880000" cy="2880000"/>
          </a:xfrm>
          <a:prstGeom prst="ellipse">
            <a:avLst/>
          </a:prstGeom>
          <a:noFill/>
          <a:ln w="3175">
            <a:solidFill>
              <a:srgbClr val="7CC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it-IT" dirty="0" err="1"/>
          </a:p>
        </p:txBody>
      </p:sp>
    </p:spTree>
    <p:extLst>
      <p:ext uri="{BB962C8B-B14F-4D97-AF65-F5344CB8AC3E}">
        <p14:creationId xmlns:p14="http://schemas.microsoft.com/office/powerpoint/2010/main" val="2975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BBE4B-7875-1913-FD47-737EB6BB7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1E2BEE75-44D3-368C-C693-97F646026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9" y="355879"/>
            <a:ext cx="10910896" cy="650499"/>
          </a:xfrm>
        </p:spPr>
        <p:txBody>
          <a:bodyPr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dirty="0">
                <a:solidFill>
                  <a:schemeClr val="tx2"/>
                </a:solidFill>
              </a:rPr>
              <a:t>What We Do - Focus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613F82-CA14-1B39-0ECD-254423359D8D}"/>
              </a:ext>
            </a:extLst>
          </p:cNvPr>
          <p:cNvGrpSpPr/>
          <p:nvPr/>
        </p:nvGrpSpPr>
        <p:grpSpPr>
          <a:xfrm>
            <a:off x="5132492" y="3250026"/>
            <a:ext cx="6220845" cy="866403"/>
            <a:chOff x="5132492" y="3256276"/>
            <a:chExt cx="6220845" cy="86640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558F90B-642B-33FA-9020-9A029A9F9FD1}"/>
                </a:ext>
              </a:extLst>
            </p:cNvPr>
            <p:cNvGrpSpPr/>
            <p:nvPr/>
          </p:nvGrpSpPr>
          <p:grpSpPr>
            <a:xfrm>
              <a:off x="5132492" y="3256276"/>
              <a:ext cx="921683" cy="866403"/>
              <a:chOff x="8779131" y="5146179"/>
              <a:chExt cx="866403" cy="866403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68C17BF-F3FE-1511-705B-AD66329C5946}"/>
                  </a:ext>
                </a:extLst>
              </p:cNvPr>
              <p:cNvSpPr/>
              <p:nvPr/>
            </p:nvSpPr>
            <p:spPr>
              <a:xfrm>
                <a:off x="8779131" y="5146179"/>
                <a:ext cx="866403" cy="86640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12760" rtl="0" eaLnBrk="1" fontAlgn="auto" latinLnBrk="0" hangingPunct="1">
                  <a:lnSpc>
                    <a:spcPct val="90000"/>
                  </a:lnSpc>
                  <a:spcBef>
                    <a:spcPts val="1067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Freeform 167">
                <a:extLst>
                  <a:ext uri="{FF2B5EF4-FFF2-40B4-BE49-F238E27FC236}">
                    <a16:creationId xmlns:a16="http://schemas.microsoft.com/office/drawing/2014/main" id="{ECD63D27-95BC-525F-F072-F5BB75353A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22633" y="5389646"/>
                <a:ext cx="376089" cy="376567"/>
              </a:xfrm>
              <a:custGeom>
                <a:avLst/>
                <a:gdLst>
                  <a:gd name="T0" fmla="*/ 92 w 128"/>
                  <a:gd name="T1" fmla="*/ 56 h 128"/>
                  <a:gd name="T2" fmla="*/ 56 w 128"/>
                  <a:gd name="T3" fmla="*/ 92 h 128"/>
                  <a:gd name="T4" fmla="*/ 92 w 128"/>
                  <a:gd name="T5" fmla="*/ 128 h 128"/>
                  <a:gd name="T6" fmla="*/ 128 w 128"/>
                  <a:gd name="T7" fmla="*/ 92 h 128"/>
                  <a:gd name="T8" fmla="*/ 92 w 128"/>
                  <a:gd name="T9" fmla="*/ 56 h 128"/>
                  <a:gd name="T10" fmla="*/ 92 w 128"/>
                  <a:gd name="T11" fmla="*/ 120 h 128"/>
                  <a:gd name="T12" fmla="*/ 64 w 128"/>
                  <a:gd name="T13" fmla="*/ 92 h 128"/>
                  <a:gd name="T14" fmla="*/ 92 w 128"/>
                  <a:gd name="T15" fmla="*/ 64 h 128"/>
                  <a:gd name="T16" fmla="*/ 120 w 128"/>
                  <a:gd name="T17" fmla="*/ 92 h 128"/>
                  <a:gd name="T18" fmla="*/ 92 w 128"/>
                  <a:gd name="T19" fmla="*/ 120 h 128"/>
                  <a:gd name="T20" fmla="*/ 77 w 128"/>
                  <a:gd name="T21" fmla="*/ 50 h 128"/>
                  <a:gd name="T22" fmla="*/ 66 w 128"/>
                  <a:gd name="T23" fmla="*/ 45 h 128"/>
                  <a:gd name="T24" fmla="*/ 59 w 128"/>
                  <a:gd name="T25" fmla="*/ 42 h 128"/>
                  <a:gd name="T26" fmla="*/ 64 w 128"/>
                  <a:gd name="T27" fmla="*/ 28 h 128"/>
                  <a:gd name="T28" fmla="*/ 64 w 128"/>
                  <a:gd name="T29" fmla="*/ 20 h 128"/>
                  <a:gd name="T30" fmla="*/ 46 w 128"/>
                  <a:gd name="T31" fmla="*/ 0 h 128"/>
                  <a:gd name="T32" fmla="*/ 44 w 128"/>
                  <a:gd name="T33" fmla="*/ 0 h 128"/>
                  <a:gd name="T34" fmla="*/ 24 w 128"/>
                  <a:gd name="T35" fmla="*/ 19 h 128"/>
                  <a:gd name="T36" fmla="*/ 24 w 128"/>
                  <a:gd name="T37" fmla="*/ 20 h 128"/>
                  <a:gd name="T38" fmla="*/ 24 w 128"/>
                  <a:gd name="T39" fmla="*/ 28 h 128"/>
                  <a:gd name="T40" fmla="*/ 29 w 128"/>
                  <a:gd name="T41" fmla="*/ 42 h 128"/>
                  <a:gd name="T42" fmla="*/ 22 w 128"/>
                  <a:gd name="T43" fmla="*/ 45 h 128"/>
                  <a:gd name="T44" fmla="*/ 11 w 128"/>
                  <a:gd name="T45" fmla="*/ 50 h 128"/>
                  <a:gd name="T46" fmla="*/ 0 w 128"/>
                  <a:gd name="T47" fmla="*/ 68 h 128"/>
                  <a:gd name="T48" fmla="*/ 0 w 128"/>
                  <a:gd name="T49" fmla="*/ 80 h 128"/>
                  <a:gd name="T50" fmla="*/ 8 w 128"/>
                  <a:gd name="T51" fmla="*/ 88 h 128"/>
                  <a:gd name="T52" fmla="*/ 48 w 128"/>
                  <a:gd name="T53" fmla="*/ 88 h 128"/>
                  <a:gd name="T54" fmla="*/ 49 w 128"/>
                  <a:gd name="T55" fmla="*/ 80 h 128"/>
                  <a:gd name="T56" fmla="*/ 8 w 128"/>
                  <a:gd name="T57" fmla="*/ 80 h 128"/>
                  <a:gd name="T58" fmla="*/ 8 w 128"/>
                  <a:gd name="T59" fmla="*/ 68 h 128"/>
                  <a:gd name="T60" fmla="*/ 14 w 128"/>
                  <a:gd name="T61" fmla="*/ 58 h 128"/>
                  <a:gd name="T62" fmla="*/ 26 w 128"/>
                  <a:gd name="T63" fmla="*/ 52 h 128"/>
                  <a:gd name="T64" fmla="*/ 62 w 128"/>
                  <a:gd name="T65" fmla="*/ 52 h 128"/>
                  <a:gd name="T66" fmla="*/ 69 w 128"/>
                  <a:gd name="T67" fmla="*/ 55 h 128"/>
                  <a:gd name="T68" fmla="*/ 78 w 128"/>
                  <a:gd name="T69" fmla="*/ 51 h 128"/>
                  <a:gd name="T70" fmla="*/ 77 w 128"/>
                  <a:gd name="T71" fmla="*/ 50 h 128"/>
                  <a:gd name="T72" fmla="*/ 56 w 128"/>
                  <a:gd name="T73" fmla="*/ 28 h 128"/>
                  <a:gd name="T74" fmla="*/ 46 w 128"/>
                  <a:gd name="T75" fmla="*/ 40 h 128"/>
                  <a:gd name="T76" fmla="*/ 44 w 128"/>
                  <a:gd name="T77" fmla="*/ 40 h 128"/>
                  <a:gd name="T78" fmla="*/ 32 w 128"/>
                  <a:gd name="T79" fmla="*/ 30 h 128"/>
                  <a:gd name="T80" fmla="*/ 32 w 128"/>
                  <a:gd name="T81" fmla="*/ 28 h 128"/>
                  <a:gd name="T82" fmla="*/ 32 w 128"/>
                  <a:gd name="T83" fmla="*/ 20 h 128"/>
                  <a:gd name="T84" fmla="*/ 42 w 128"/>
                  <a:gd name="T85" fmla="*/ 8 h 128"/>
                  <a:gd name="T86" fmla="*/ 44 w 128"/>
                  <a:gd name="T87" fmla="*/ 8 h 128"/>
                  <a:gd name="T88" fmla="*/ 56 w 128"/>
                  <a:gd name="T89" fmla="*/ 19 h 128"/>
                  <a:gd name="T90" fmla="*/ 56 w 128"/>
                  <a:gd name="T91" fmla="*/ 20 h 128"/>
                  <a:gd name="T92" fmla="*/ 56 w 128"/>
                  <a:gd name="T93" fmla="*/ 28 h 128"/>
                  <a:gd name="T94" fmla="*/ 106 w 128"/>
                  <a:gd name="T95" fmla="*/ 81 h 128"/>
                  <a:gd name="T96" fmla="*/ 89 w 128"/>
                  <a:gd name="T97" fmla="*/ 98 h 128"/>
                  <a:gd name="T98" fmla="*/ 77 w 128"/>
                  <a:gd name="T99" fmla="*/ 87 h 128"/>
                  <a:gd name="T100" fmla="*/ 71 w 128"/>
                  <a:gd name="T101" fmla="*/ 93 h 128"/>
                  <a:gd name="T102" fmla="*/ 89 w 128"/>
                  <a:gd name="T103" fmla="*/ 111 h 128"/>
                  <a:gd name="T104" fmla="*/ 112 w 128"/>
                  <a:gd name="T105" fmla="*/ 87 h 128"/>
                  <a:gd name="T106" fmla="*/ 106 w 128"/>
                  <a:gd name="T107" fmla="*/ 8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8" h="128">
                    <a:moveTo>
                      <a:pt x="92" y="56"/>
                    </a:moveTo>
                    <a:cubicBezTo>
                      <a:pt x="72" y="56"/>
                      <a:pt x="56" y="72"/>
                      <a:pt x="56" y="92"/>
                    </a:cubicBezTo>
                    <a:cubicBezTo>
                      <a:pt x="56" y="112"/>
                      <a:pt x="72" y="128"/>
                      <a:pt x="92" y="128"/>
                    </a:cubicBezTo>
                    <a:cubicBezTo>
                      <a:pt x="112" y="128"/>
                      <a:pt x="128" y="112"/>
                      <a:pt x="128" y="92"/>
                    </a:cubicBezTo>
                    <a:cubicBezTo>
                      <a:pt x="128" y="72"/>
                      <a:pt x="112" y="56"/>
                      <a:pt x="92" y="56"/>
                    </a:cubicBezTo>
                    <a:close/>
                    <a:moveTo>
                      <a:pt x="92" y="120"/>
                    </a:moveTo>
                    <a:cubicBezTo>
                      <a:pt x="77" y="120"/>
                      <a:pt x="64" y="108"/>
                      <a:pt x="64" y="92"/>
                    </a:cubicBezTo>
                    <a:cubicBezTo>
                      <a:pt x="64" y="77"/>
                      <a:pt x="77" y="64"/>
                      <a:pt x="92" y="64"/>
                    </a:cubicBezTo>
                    <a:cubicBezTo>
                      <a:pt x="107" y="64"/>
                      <a:pt x="120" y="77"/>
                      <a:pt x="120" y="92"/>
                    </a:cubicBezTo>
                    <a:cubicBezTo>
                      <a:pt x="120" y="108"/>
                      <a:pt x="107" y="120"/>
                      <a:pt x="92" y="120"/>
                    </a:cubicBezTo>
                    <a:close/>
                    <a:moveTo>
                      <a:pt x="77" y="50"/>
                    </a:moveTo>
                    <a:cubicBezTo>
                      <a:pt x="66" y="45"/>
                      <a:pt x="66" y="45"/>
                      <a:pt x="66" y="45"/>
                    </a:cubicBezTo>
                    <a:cubicBezTo>
                      <a:pt x="63" y="44"/>
                      <a:pt x="61" y="43"/>
                      <a:pt x="59" y="42"/>
                    </a:cubicBezTo>
                    <a:cubicBezTo>
                      <a:pt x="62" y="39"/>
                      <a:pt x="64" y="34"/>
                      <a:pt x="64" y="28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5" y="10"/>
                      <a:pt x="56" y="1"/>
                      <a:pt x="46" y="0"/>
                    </a:cubicBezTo>
                    <a:cubicBezTo>
                      <a:pt x="45" y="0"/>
                      <a:pt x="45" y="0"/>
                      <a:pt x="44" y="0"/>
                    </a:cubicBezTo>
                    <a:cubicBezTo>
                      <a:pt x="33" y="0"/>
                      <a:pt x="25" y="8"/>
                      <a:pt x="24" y="19"/>
                    </a:cubicBezTo>
                    <a:cubicBezTo>
                      <a:pt x="24" y="19"/>
                      <a:pt x="24" y="20"/>
                      <a:pt x="24" y="20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33"/>
                      <a:pt x="26" y="38"/>
                      <a:pt x="29" y="42"/>
                    </a:cubicBezTo>
                    <a:cubicBezTo>
                      <a:pt x="27" y="43"/>
                      <a:pt x="24" y="44"/>
                      <a:pt x="22" y="45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5" y="54"/>
                      <a:pt x="0" y="60"/>
                      <a:pt x="0" y="68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5"/>
                      <a:pt x="4" y="88"/>
                      <a:pt x="8" y="88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48" y="86"/>
                      <a:pt x="49" y="83"/>
                      <a:pt x="49" y="80"/>
                    </a:cubicBezTo>
                    <a:cubicBezTo>
                      <a:pt x="8" y="80"/>
                      <a:pt x="8" y="80"/>
                      <a:pt x="8" y="80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3"/>
                      <a:pt x="11" y="60"/>
                      <a:pt x="14" y="58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38" y="47"/>
                      <a:pt x="51" y="47"/>
                      <a:pt x="62" y="52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72" y="53"/>
                      <a:pt x="75" y="52"/>
                      <a:pt x="78" y="51"/>
                    </a:cubicBezTo>
                    <a:cubicBezTo>
                      <a:pt x="78" y="50"/>
                      <a:pt x="78" y="50"/>
                      <a:pt x="77" y="50"/>
                    </a:cubicBezTo>
                    <a:close/>
                    <a:moveTo>
                      <a:pt x="56" y="28"/>
                    </a:moveTo>
                    <a:cubicBezTo>
                      <a:pt x="57" y="34"/>
                      <a:pt x="52" y="40"/>
                      <a:pt x="46" y="40"/>
                    </a:cubicBezTo>
                    <a:cubicBezTo>
                      <a:pt x="45" y="40"/>
                      <a:pt x="45" y="40"/>
                      <a:pt x="44" y="40"/>
                    </a:cubicBezTo>
                    <a:cubicBezTo>
                      <a:pt x="38" y="41"/>
                      <a:pt x="33" y="36"/>
                      <a:pt x="32" y="30"/>
                    </a:cubicBezTo>
                    <a:cubicBezTo>
                      <a:pt x="32" y="30"/>
                      <a:pt x="32" y="29"/>
                      <a:pt x="32" y="28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14"/>
                      <a:pt x="36" y="9"/>
                      <a:pt x="42" y="8"/>
                    </a:cubicBezTo>
                    <a:cubicBezTo>
                      <a:pt x="43" y="8"/>
                      <a:pt x="43" y="8"/>
                      <a:pt x="44" y="8"/>
                    </a:cubicBezTo>
                    <a:cubicBezTo>
                      <a:pt x="50" y="8"/>
                      <a:pt x="56" y="12"/>
                      <a:pt x="56" y="19"/>
                    </a:cubicBezTo>
                    <a:cubicBezTo>
                      <a:pt x="56" y="19"/>
                      <a:pt x="56" y="20"/>
                      <a:pt x="56" y="20"/>
                    </a:cubicBezTo>
                    <a:lnTo>
                      <a:pt x="56" y="28"/>
                    </a:lnTo>
                    <a:close/>
                    <a:moveTo>
                      <a:pt x="106" y="81"/>
                    </a:moveTo>
                    <a:cubicBezTo>
                      <a:pt x="89" y="98"/>
                      <a:pt x="89" y="98"/>
                      <a:pt x="89" y="98"/>
                    </a:cubicBezTo>
                    <a:cubicBezTo>
                      <a:pt x="77" y="87"/>
                      <a:pt x="77" y="87"/>
                      <a:pt x="77" y="87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89" y="111"/>
                      <a:pt x="89" y="111"/>
                      <a:pt x="89" y="111"/>
                    </a:cubicBezTo>
                    <a:cubicBezTo>
                      <a:pt x="112" y="87"/>
                      <a:pt x="112" y="87"/>
                      <a:pt x="112" y="87"/>
                    </a:cubicBezTo>
                    <a:lnTo>
                      <a:pt x="106" y="8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46304" tIns="73152" rIns="146304" bIns="73152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314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3600" b="0" i="0" u="none" strike="noStrike" kern="1200" cap="none" spc="0" normalizeH="0" baseline="0" noProof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6D099F-D937-E793-FA66-4FB423FED156}"/>
                </a:ext>
              </a:extLst>
            </p:cNvPr>
            <p:cNvSpPr txBox="1"/>
            <p:nvPr/>
          </p:nvSpPr>
          <p:spPr>
            <a:xfrm>
              <a:off x="6230229" y="3350923"/>
              <a:ext cx="5123108" cy="677108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812760" rtl="0" eaLnBrk="1" fontAlgn="auto" latinLnBrk="0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Identity threat prevention, detection, and response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AAD2E28-29B5-5015-5F7B-7CE7120CC148}"/>
              </a:ext>
            </a:extLst>
          </p:cNvPr>
          <p:cNvGrpSpPr/>
          <p:nvPr/>
        </p:nvGrpSpPr>
        <p:grpSpPr>
          <a:xfrm>
            <a:off x="5132492" y="2203006"/>
            <a:ext cx="6247978" cy="866403"/>
            <a:chOff x="5132492" y="2203006"/>
            <a:chExt cx="6247978" cy="86640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153AB9F-F08D-A52E-949F-613D32C21348}"/>
                </a:ext>
              </a:extLst>
            </p:cNvPr>
            <p:cNvGrpSpPr/>
            <p:nvPr/>
          </p:nvGrpSpPr>
          <p:grpSpPr>
            <a:xfrm>
              <a:off x="5132492" y="2203006"/>
              <a:ext cx="921683" cy="866403"/>
              <a:chOff x="2266193" y="1749629"/>
              <a:chExt cx="866403" cy="866403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B982812-FF6B-819B-A4E5-E1DA79EB98E6}"/>
                  </a:ext>
                </a:extLst>
              </p:cNvPr>
              <p:cNvSpPr/>
              <p:nvPr/>
            </p:nvSpPr>
            <p:spPr>
              <a:xfrm>
                <a:off x="2266193" y="1749629"/>
                <a:ext cx="866403" cy="86640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12760" rtl="0" eaLnBrk="1" fontAlgn="auto" latinLnBrk="0" hangingPunct="1">
                  <a:lnSpc>
                    <a:spcPct val="90000"/>
                  </a:lnSpc>
                  <a:spcBef>
                    <a:spcPts val="1067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5" name="Graphic 21">
                <a:extLst>
                  <a:ext uri="{FF2B5EF4-FFF2-40B4-BE49-F238E27FC236}">
                    <a16:creationId xmlns:a16="http://schemas.microsoft.com/office/drawing/2014/main" id="{0EC08357-6952-DFFB-9F41-4C4EC82B29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57194" y="1975238"/>
                <a:ext cx="487389" cy="489988"/>
              </a:xfrm>
              <a:prstGeom prst="rect">
                <a:avLst/>
              </a:prstGeom>
            </p:spPr>
          </p:pic>
        </p:grpSp>
        <p:sp>
          <p:nvSpPr>
            <p:cNvPr id="20" name="TextBox 23">
              <a:extLst>
                <a:ext uri="{FF2B5EF4-FFF2-40B4-BE49-F238E27FC236}">
                  <a16:creationId xmlns:a16="http://schemas.microsoft.com/office/drawing/2014/main" id="{2C1BB27D-D164-EEAB-BA98-011A07A5064C}"/>
                </a:ext>
              </a:extLst>
            </p:cNvPr>
            <p:cNvSpPr txBox="1"/>
            <p:nvPr/>
          </p:nvSpPr>
          <p:spPr>
            <a:xfrm>
              <a:off x="6257363" y="2297653"/>
              <a:ext cx="5123107" cy="677108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760">
                <a:lnSpc>
                  <a:spcPct val="90000"/>
                </a:lnSpc>
                <a:spcBef>
                  <a:spcPts val="2133"/>
                </a:spcBef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Zero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53565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impact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modernization – identities,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53565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data, devices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35659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36" name="Graphic 35">
            <a:extLst>
              <a:ext uri="{FF2B5EF4-FFF2-40B4-BE49-F238E27FC236}">
                <a16:creationId xmlns:a16="http://schemas.microsoft.com/office/drawing/2014/main" id="{7EE46B22-FE0E-FDC9-DFDF-B9F4EAC1C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1111" y="1389598"/>
            <a:ext cx="4625767" cy="46257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AF8E0A3-5242-E27B-5DE6-C194999E3FCD}"/>
              </a:ext>
            </a:extLst>
          </p:cNvPr>
          <p:cNvGrpSpPr/>
          <p:nvPr/>
        </p:nvGrpSpPr>
        <p:grpSpPr>
          <a:xfrm>
            <a:off x="5153777" y="4297047"/>
            <a:ext cx="6241678" cy="866403"/>
            <a:chOff x="5153777" y="4297047"/>
            <a:chExt cx="6241678" cy="86640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0B2197-8DB2-87F8-13B3-49E1DA368E38}"/>
                </a:ext>
              </a:extLst>
            </p:cNvPr>
            <p:cNvSpPr txBox="1"/>
            <p:nvPr/>
          </p:nvSpPr>
          <p:spPr>
            <a:xfrm>
              <a:off x="6243854" y="4360916"/>
              <a:ext cx="5151601" cy="738664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Secure disaster recovery - integrity, flexibility, automation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BCCCCA2-FF9E-565B-9730-AE3E421B5643}"/>
                </a:ext>
              </a:extLst>
            </p:cNvPr>
            <p:cNvGrpSpPr/>
            <p:nvPr/>
          </p:nvGrpSpPr>
          <p:grpSpPr>
            <a:xfrm>
              <a:off x="5153777" y="4297047"/>
              <a:ext cx="921683" cy="866403"/>
              <a:chOff x="5132279" y="5479774"/>
              <a:chExt cx="866403" cy="86640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996CF03-2FA3-D8B0-2DC5-8E1108806FE7}"/>
                  </a:ext>
                </a:extLst>
              </p:cNvPr>
              <p:cNvSpPr/>
              <p:nvPr/>
            </p:nvSpPr>
            <p:spPr>
              <a:xfrm>
                <a:off x="5132279" y="5479774"/>
                <a:ext cx="866403" cy="86640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12760" rtl="0" eaLnBrk="1" fontAlgn="auto" latinLnBrk="0" hangingPunct="1">
                  <a:lnSpc>
                    <a:spcPct val="90000"/>
                  </a:lnSpc>
                  <a:spcBef>
                    <a:spcPts val="1067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3" name="Graphic 32" descr="Lock with solid fill">
                <a:extLst>
                  <a:ext uri="{FF2B5EF4-FFF2-40B4-BE49-F238E27FC236}">
                    <a16:creationId xmlns:a16="http://schemas.microsoft.com/office/drawing/2014/main" id="{D7DBF345-D8A8-6413-6BEA-8037C3DFAB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296230" y="5640218"/>
                <a:ext cx="534974" cy="534974"/>
              </a:xfrm>
              <a:prstGeom prst="rect">
                <a:avLst/>
              </a:prstGeom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8664BA-F444-CABF-7BA5-7341CD987174}"/>
              </a:ext>
            </a:extLst>
          </p:cNvPr>
          <p:cNvGrpSpPr/>
          <p:nvPr/>
        </p:nvGrpSpPr>
        <p:grpSpPr>
          <a:xfrm>
            <a:off x="5183825" y="1148288"/>
            <a:ext cx="5520033" cy="874100"/>
            <a:chOff x="5183825" y="1148288"/>
            <a:chExt cx="5520033" cy="8741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378A482-930F-4F8B-7D82-97115861BE9F}"/>
                </a:ext>
              </a:extLst>
            </p:cNvPr>
            <p:cNvSpPr/>
            <p:nvPr/>
          </p:nvSpPr>
          <p:spPr>
            <a:xfrm>
              <a:off x="5415359" y="1246784"/>
              <a:ext cx="5288499" cy="677108"/>
            </a:xfrm>
            <a:prstGeom prst="roundRect">
              <a:avLst>
                <a:gd name="adj" fmla="val 50000"/>
              </a:avLst>
            </a:prstGeom>
            <a:solidFill>
              <a:srgbClr val="389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812760" rtl="0" eaLnBrk="1" fontAlgn="auto" latinLnBrk="0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024C1E6-B1CC-AE25-BD51-89A41D937B1C}"/>
                </a:ext>
              </a:extLst>
            </p:cNvPr>
            <p:cNvGrpSpPr/>
            <p:nvPr/>
          </p:nvGrpSpPr>
          <p:grpSpPr>
            <a:xfrm>
              <a:off x="5183825" y="1148288"/>
              <a:ext cx="869096" cy="874100"/>
              <a:chOff x="4666982" y="3413129"/>
              <a:chExt cx="1008293" cy="1008293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D49A66B-DD7B-1A40-E24D-9FEEEB3FE31C}"/>
                  </a:ext>
                </a:extLst>
              </p:cNvPr>
              <p:cNvSpPr/>
              <p:nvPr/>
            </p:nvSpPr>
            <p:spPr>
              <a:xfrm>
                <a:off x="4666982" y="3413129"/>
                <a:ext cx="1008293" cy="1008293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20" tIns="60960" rIns="121920" bIns="6096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12760" rtl="0" eaLnBrk="1" fontAlgn="auto" latinLnBrk="0" hangingPunct="1">
                  <a:lnSpc>
                    <a:spcPct val="90000"/>
                  </a:lnSpc>
                  <a:spcBef>
                    <a:spcPts val="1067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812760" rtl="0" eaLnBrk="1" fontAlgn="auto" latinLnBrk="0" hangingPunct="1">
                  <a:lnSpc>
                    <a:spcPct val="90000"/>
                  </a:lnSpc>
                  <a:spcBef>
                    <a:spcPts val="1067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812760" rtl="0" eaLnBrk="1" fontAlgn="auto" latinLnBrk="0" hangingPunct="1">
                  <a:lnSpc>
                    <a:spcPct val="90000"/>
                  </a:lnSpc>
                  <a:spcBef>
                    <a:spcPts val="1067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812760" rtl="0" eaLnBrk="1" fontAlgn="auto" latinLnBrk="0" hangingPunct="1">
                  <a:lnSpc>
                    <a:spcPct val="90000"/>
                  </a:lnSpc>
                  <a:spcBef>
                    <a:spcPts val="1067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8" name="Freeform 44">
                <a:extLst>
                  <a:ext uri="{FF2B5EF4-FFF2-40B4-BE49-F238E27FC236}">
                    <a16:creationId xmlns:a16="http://schemas.microsoft.com/office/drawing/2014/main" id="{3F920E17-250D-BB2E-D314-21645AB936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03467" y="3735868"/>
                <a:ext cx="535324" cy="343673"/>
              </a:xfrm>
              <a:custGeom>
                <a:avLst/>
                <a:gdLst>
                  <a:gd name="T0" fmla="*/ 96 w 128"/>
                  <a:gd name="T1" fmla="*/ 24 h 88"/>
                  <a:gd name="T2" fmla="*/ 92 w 128"/>
                  <a:gd name="T3" fmla="*/ 24 h 88"/>
                  <a:gd name="T4" fmla="*/ 56 w 128"/>
                  <a:gd name="T5" fmla="*/ 0 h 88"/>
                  <a:gd name="T6" fmla="*/ 16 w 128"/>
                  <a:gd name="T7" fmla="*/ 34 h 88"/>
                  <a:gd name="T8" fmla="*/ 0 w 128"/>
                  <a:gd name="T9" fmla="*/ 60 h 88"/>
                  <a:gd name="T10" fmla="*/ 28 w 128"/>
                  <a:gd name="T11" fmla="*/ 88 h 88"/>
                  <a:gd name="T12" fmla="*/ 96 w 128"/>
                  <a:gd name="T13" fmla="*/ 88 h 88"/>
                  <a:gd name="T14" fmla="*/ 128 w 128"/>
                  <a:gd name="T15" fmla="*/ 56 h 88"/>
                  <a:gd name="T16" fmla="*/ 96 w 128"/>
                  <a:gd name="T17" fmla="*/ 24 h 88"/>
                  <a:gd name="T18" fmla="*/ 96 w 128"/>
                  <a:gd name="T19" fmla="*/ 80 h 88"/>
                  <a:gd name="T20" fmla="*/ 28 w 128"/>
                  <a:gd name="T21" fmla="*/ 80 h 88"/>
                  <a:gd name="T22" fmla="*/ 8 w 128"/>
                  <a:gd name="T23" fmla="*/ 60 h 88"/>
                  <a:gd name="T24" fmla="*/ 19 w 128"/>
                  <a:gd name="T25" fmla="*/ 41 h 88"/>
                  <a:gd name="T26" fmla="*/ 23 w 128"/>
                  <a:gd name="T27" fmla="*/ 39 h 88"/>
                  <a:gd name="T28" fmla="*/ 24 w 128"/>
                  <a:gd name="T29" fmla="*/ 35 h 88"/>
                  <a:gd name="T30" fmla="*/ 56 w 128"/>
                  <a:gd name="T31" fmla="*/ 8 h 88"/>
                  <a:gd name="T32" fmla="*/ 85 w 128"/>
                  <a:gd name="T33" fmla="*/ 27 h 88"/>
                  <a:gd name="T34" fmla="*/ 87 w 128"/>
                  <a:gd name="T35" fmla="*/ 32 h 88"/>
                  <a:gd name="T36" fmla="*/ 93 w 128"/>
                  <a:gd name="T37" fmla="*/ 32 h 88"/>
                  <a:gd name="T38" fmla="*/ 96 w 128"/>
                  <a:gd name="T39" fmla="*/ 32 h 88"/>
                  <a:gd name="T40" fmla="*/ 120 w 128"/>
                  <a:gd name="T41" fmla="*/ 56 h 88"/>
                  <a:gd name="T42" fmla="*/ 96 w 128"/>
                  <a:gd name="T43" fmla="*/ 8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8" h="88">
                    <a:moveTo>
                      <a:pt x="96" y="24"/>
                    </a:moveTo>
                    <a:cubicBezTo>
                      <a:pt x="92" y="24"/>
                      <a:pt x="92" y="24"/>
                      <a:pt x="92" y="24"/>
                    </a:cubicBezTo>
                    <a:cubicBezTo>
                      <a:pt x="86" y="9"/>
                      <a:pt x="72" y="0"/>
                      <a:pt x="56" y="0"/>
                    </a:cubicBezTo>
                    <a:cubicBezTo>
                      <a:pt x="36" y="0"/>
                      <a:pt x="19" y="14"/>
                      <a:pt x="16" y="34"/>
                    </a:cubicBezTo>
                    <a:cubicBezTo>
                      <a:pt x="6" y="39"/>
                      <a:pt x="0" y="49"/>
                      <a:pt x="0" y="60"/>
                    </a:cubicBezTo>
                    <a:cubicBezTo>
                      <a:pt x="0" y="75"/>
                      <a:pt x="12" y="88"/>
                      <a:pt x="28" y="88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113" y="88"/>
                      <a:pt x="128" y="73"/>
                      <a:pt x="128" y="56"/>
                    </a:cubicBezTo>
                    <a:cubicBezTo>
                      <a:pt x="128" y="38"/>
                      <a:pt x="113" y="24"/>
                      <a:pt x="96" y="24"/>
                    </a:cubicBezTo>
                    <a:close/>
                    <a:moveTo>
                      <a:pt x="96" y="80"/>
                    </a:moveTo>
                    <a:cubicBezTo>
                      <a:pt x="28" y="80"/>
                      <a:pt x="28" y="80"/>
                      <a:pt x="28" y="80"/>
                    </a:cubicBezTo>
                    <a:cubicBezTo>
                      <a:pt x="17" y="80"/>
                      <a:pt x="8" y="71"/>
                      <a:pt x="8" y="60"/>
                    </a:cubicBezTo>
                    <a:cubicBezTo>
                      <a:pt x="8" y="52"/>
                      <a:pt x="12" y="45"/>
                      <a:pt x="19" y="41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6" y="19"/>
                      <a:pt x="40" y="8"/>
                      <a:pt x="56" y="8"/>
                    </a:cubicBezTo>
                    <a:cubicBezTo>
                      <a:pt x="68" y="8"/>
                      <a:pt x="80" y="15"/>
                      <a:pt x="85" y="27"/>
                    </a:cubicBezTo>
                    <a:cubicBezTo>
                      <a:pt x="87" y="32"/>
                      <a:pt x="87" y="32"/>
                      <a:pt x="87" y="32"/>
                    </a:cubicBezTo>
                    <a:cubicBezTo>
                      <a:pt x="93" y="32"/>
                      <a:pt x="93" y="32"/>
                      <a:pt x="93" y="32"/>
                    </a:cubicBezTo>
                    <a:cubicBezTo>
                      <a:pt x="96" y="32"/>
                      <a:pt x="96" y="32"/>
                      <a:pt x="96" y="32"/>
                    </a:cubicBezTo>
                    <a:cubicBezTo>
                      <a:pt x="109" y="32"/>
                      <a:pt x="120" y="43"/>
                      <a:pt x="120" y="56"/>
                    </a:cubicBezTo>
                    <a:cubicBezTo>
                      <a:pt x="120" y="69"/>
                      <a:pt x="109" y="80"/>
                      <a:pt x="96" y="8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46304" tIns="73152" rIns="146304" bIns="73152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314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2000" i="0" u="none" strike="noStrike" kern="1200" cap="none" spc="0" normalizeH="0" baseline="0" noProof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7314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2000" i="0" u="none" strike="noStrike" kern="1200" cap="none" spc="0" normalizeH="0" baseline="0" noProof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BE83B6-A3A7-CBC6-8B0E-97A19CE45185}"/>
                </a:ext>
              </a:extLst>
            </p:cNvPr>
            <p:cNvSpPr txBox="1"/>
            <p:nvPr/>
          </p:nvSpPr>
          <p:spPr>
            <a:xfrm>
              <a:off x="6284455" y="1306559"/>
              <a:ext cx="3430006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kumimoji="0" lang="en-US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Cloud-based solutions:</a:t>
              </a:r>
            </a:p>
            <a:p>
              <a:pPr algn="l">
                <a:lnSpc>
                  <a:spcPct val="90000"/>
                </a:lnSpc>
              </a:pPr>
              <a:r>
                <a:rPr kumimoji="0" lang="en-US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Security, </a:t>
              </a:r>
              <a:r>
                <a:rPr kumimoji="0" lang="en-US" sz="1800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availability, TCO</a:t>
              </a:r>
              <a:endParaRPr lang="it-IT" dirty="0" err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12B4E56-C820-7569-4AD0-92F13678DCC0}"/>
              </a:ext>
            </a:extLst>
          </p:cNvPr>
          <p:cNvGrpSpPr/>
          <p:nvPr/>
        </p:nvGrpSpPr>
        <p:grpSpPr>
          <a:xfrm>
            <a:off x="5183825" y="5344067"/>
            <a:ext cx="5520033" cy="869096"/>
            <a:chOff x="5183825" y="5344067"/>
            <a:chExt cx="5520033" cy="86909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3BBA1F8-476C-5950-76FA-B56FE1182432}"/>
                </a:ext>
              </a:extLst>
            </p:cNvPr>
            <p:cNvSpPr/>
            <p:nvPr/>
          </p:nvSpPr>
          <p:spPr>
            <a:xfrm>
              <a:off x="5415359" y="5441017"/>
              <a:ext cx="5288499" cy="677108"/>
            </a:xfrm>
            <a:prstGeom prst="roundRect">
              <a:avLst>
                <a:gd name="adj" fmla="val 50000"/>
              </a:avLst>
            </a:prstGeom>
            <a:solidFill>
              <a:srgbClr val="389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812760" rtl="0" eaLnBrk="1" fontAlgn="auto" latinLnBrk="0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A0F52FD-666A-EF34-9AA8-44004DCC8F7E}"/>
                </a:ext>
              </a:extLst>
            </p:cNvPr>
            <p:cNvGrpSpPr/>
            <p:nvPr/>
          </p:nvGrpSpPr>
          <p:grpSpPr>
            <a:xfrm>
              <a:off x="5183825" y="5344067"/>
              <a:ext cx="869096" cy="869096"/>
              <a:chOff x="6650252" y="323553"/>
              <a:chExt cx="869096" cy="869096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A56894C-8A3A-78A6-0FF7-BCC2A50AD9DC}"/>
                  </a:ext>
                </a:extLst>
              </p:cNvPr>
              <p:cNvSpPr/>
              <p:nvPr/>
            </p:nvSpPr>
            <p:spPr>
              <a:xfrm>
                <a:off x="6650252" y="323553"/>
                <a:ext cx="869096" cy="86909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920" tIns="60960" rIns="121920" bIns="6096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12760" rtl="0" eaLnBrk="1" fontAlgn="auto" latinLnBrk="0" hangingPunct="1">
                  <a:lnSpc>
                    <a:spcPct val="90000"/>
                  </a:lnSpc>
                  <a:spcBef>
                    <a:spcPts val="1067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812760" rtl="0" eaLnBrk="1" fontAlgn="auto" latinLnBrk="0" hangingPunct="1">
                  <a:lnSpc>
                    <a:spcPct val="90000"/>
                  </a:lnSpc>
                  <a:spcBef>
                    <a:spcPts val="1067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812760" rtl="0" eaLnBrk="1" fontAlgn="auto" latinLnBrk="0" hangingPunct="1">
                  <a:lnSpc>
                    <a:spcPct val="90000"/>
                  </a:lnSpc>
                  <a:spcBef>
                    <a:spcPts val="1067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0" marR="0" lvl="0" indent="0" algn="ctr" defTabSz="812760" rtl="0" eaLnBrk="1" fontAlgn="auto" latinLnBrk="0" hangingPunct="1">
                  <a:lnSpc>
                    <a:spcPct val="90000"/>
                  </a:lnSpc>
                  <a:spcBef>
                    <a:spcPts val="1067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4" name="Freeform 123">
                <a:extLst>
                  <a:ext uri="{FF2B5EF4-FFF2-40B4-BE49-F238E27FC236}">
                    <a16:creationId xmlns:a16="http://schemas.microsoft.com/office/drawing/2014/main" id="{6B1FF9C4-4B16-5914-19A1-33195D919F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81786" y="530678"/>
                <a:ext cx="450465" cy="449485"/>
              </a:xfrm>
              <a:custGeom>
                <a:avLst/>
                <a:gdLst>
                  <a:gd name="T0" fmla="*/ 33 w 112"/>
                  <a:gd name="T1" fmla="*/ 33 h 120"/>
                  <a:gd name="T2" fmla="*/ 33 w 112"/>
                  <a:gd name="T3" fmla="*/ 79 h 120"/>
                  <a:gd name="T4" fmla="*/ 40 w 112"/>
                  <a:gd name="T5" fmla="*/ 96 h 120"/>
                  <a:gd name="T6" fmla="*/ 72 w 112"/>
                  <a:gd name="T7" fmla="*/ 92 h 120"/>
                  <a:gd name="T8" fmla="*/ 88 w 112"/>
                  <a:gd name="T9" fmla="*/ 54 h 120"/>
                  <a:gd name="T10" fmla="*/ 56 w 112"/>
                  <a:gd name="T11" fmla="*/ 24 h 120"/>
                  <a:gd name="T12" fmla="*/ 64 w 112"/>
                  <a:gd name="T13" fmla="*/ 88 h 120"/>
                  <a:gd name="T14" fmla="*/ 39 w 112"/>
                  <a:gd name="T15" fmla="*/ 73 h 120"/>
                  <a:gd name="T16" fmla="*/ 38 w 112"/>
                  <a:gd name="T17" fmla="*/ 39 h 120"/>
                  <a:gd name="T18" fmla="*/ 80 w 112"/>
                  <a:gd name="T19" fmla="*/ 55 h 120"/>
                  <a:gd name="T20" fmla="*/ 52 w 112"/>
                  <a:gd name="T21" fmla="*/ 0 h 120"/>
                  <a:gd name="T22" fmla="*/ 60 w 112"/>
                  <a:gd name="T23" fmla="*/ 16 h 120"/>
                  <a:gd name="T24" fmla="*/ 52 w 112"/>
                  <a:gd name="T25" fmla="*/ 0 h 120"/>
                  <a:gd name="T26" fmla="*/ 16 w 112"/>
                  <a:gd name="T27" fmla="*/ 48 h 120"/>
                  <a:gd name="T28" fmla="*/ 0 w 112"/>
                  <a:gd name="T29" fmla="*/ 56 h 120"/>
                  <a:gd name="T30" fmla="*/ 96 w 112"/>
                  <a:gd name="T31" fmla="*/ 48 h 120"/>
                  <a:gd name="T32" fmla="*/ 112 w 112"/>
                  <a:gd name="T33" fmla="*/ 56 h 120"/>
                  <a:gd name="T34" fmla="*/ 96 w 112"/>
                  <a:gd name="T35" fmla="*/ 48 h 120"/>
                  <a:gd name="T36" fmla="*/ 19 w 112"/>
                  <a:gd name="T37" fmla="*/ 10 h 120"/>
                  <a:gd name="T38" fmla="*/ 24 w 112"/>
                  <a:gd name="T39" fmla="*/ 27 h 120"/>
                  <a:gd name="T40" fmla="*/ 81 w 112"/>
                  <a:gd name="T41" fmla="*/ 21 h 120"/>
                  <a:gd name="T42" fmla="*/ 98 w 112"/>
                  <a:gd name="T43" fmla="*/ 16 h 120"/>
                  <a:gd name="T44" fmla="*/ 81 w 112"/>
                  <a:gd name="T45" fmla="*/ 21 h 120"/>
                  <a:gd name="T46" fmla="*/ 41 w 112"/>
                  <a:gd name="T47" fmla="*/ 56 h 120"/>
                  <a:gd name="T48" fmla="*/ 55 w 112"/>
                  <a:gd name="T49" fmla="*/ 48 h 120"/>
                  <a:gd name="T50" fmla="*/ 56 w 112"/>
                  <a:gd name="T51" fmla="*/ 40 h 120"/>
                  <a:gd name="T52" fmla="*/ 44 w 112"/>
                  <a:gd name="T53" fmla="*/ 47 h 120"/>
                  <a:gd name="T54" fmla="*/ 40 w 112"/>
                  <a:gd name="T55" fmla="*/ 104 h 120"/>
                  <a:gd name="T56" fmla="*/ 40 w 112"/>
                  <a:gd name="T57" fmla="*/ 112 h 120"/>
                  <a:gd name="T58" fmla="*/ 64 w 112"/>
                  <a:gd name="T59" fmla="*/ 120 h 120"/>
                  <a:gd name="T60" fmla="*/ 72 w 112"/>
                  <a:gd name="T61" fmla="*/ 112 h 120"/>
                  <a:gd name="T62" fmla="*/ 48 w 112"/>
                  <a:gd name="T63" fmla="*/ 10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2" h="120">
                    <a:moveTo>
                      <a:pt x="56" y="24"/>
                    </a:moveTo>
                    <a:cubicBezTo>
                      <a:pt x="47" y="24"/>
                      <a:pt x="39" y="27"/>
                      <a:pt x="33" y="33"/>
                    </a:cubicBezTo>
                    <a:cubicBezTo>
                      <a:pt x="27" y="39"/>
                      <a:pt x="24" y="46"/>
                      <a:pt x="24" y="55"/>
                    </a:cubicBezTo>
                    <a:cubicBezTo>
                      <a:pt x="24" y="63"/>
                      <a:pt x="27" y="72"/>
                      <a:pt x="33" y="79"/>
                    </a:cubicBezTo>
                    <a:cubicBezTo>
                      <a:pt x="37" y="82"/>
                      <a:pt x="39" y="87"/>
                      <a:pt x="40" y="92"/>
                    </a:cubicBezTo>
                    <a:cubicBezTo>
                      <a:pt x="40" y="96"/>
                      <a:pt x="40" y="96"/>
                      <a:pt x="40" y="96"/>
                    </a:cubicBezTo>
                    <a:cubicBezTo>
                      <a:pt x="72" y="96"/>
                      <a:pt x="72" y="96"/>
                      <a:pt x="72" y="96"/>
                    </a:cubicBezTo>
                    <a:cubicBezTo>
                      <a:pt x="72" y="92"/>
                      <a:pt x="72" y="92"/>
                      <a:pt x="72" y="92"/>
                    </a:cubicBezTo>
                    <a:cubicBezTo>
                      <a:pt x="72" y="87"/>
                      <a:pt x="74" y="83"/>
                      <a:pt x="78" y="78"/>
                    </a:cubicBezTo>
                    <a:cubicBezTo>
                      <a:pt x="84" y="72"/>
                      <a:pt x="88" y="63"/>
                      <a:pt x="88" y="54"/>
                    </a:cubicBezTo>
                    <a:cubicBezTo>
                      <a:pt x="88" y="46"/>
                      <a:pt x="84" y="38"/>
                      <a:pt x="78" y="33"/>
                    </a:cubicBezTo>
                    <a:cubicBezTo>
                      <a:pt x="72" y="27"/>
                      <a:pt x="64" y="24"/>
                      <a:pt x="56" y="24"/>
                    </a:cubicBezTo>
                    <a:close/>
                    <a:moveTo>
                      <a:pt x="72" y="73"/>
                    </a:moveTo>
                    <a:cubicBezTo>
                      <a:pt x="68" y="78"/>
                      <a:pt x="65" y="83"/>
                      <a:pt x="64" y="88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46" y="83"/>
                      <a:pt x="43" y="78"/>
                      <a:pt x="39" y="73"/>
                    </a:cubicBezTo>
                    <a:cubicBezTo>
                      <a:pt x="34" y="68"/>
                      <a:pt x="31" y="62"/>
                      <a:pt x="31" y="55"/>
                    </a:cubicBezTo>
                    <a:cubicBezTo>
                      <a:pt x="31" y="49"/>
                      <a:pt x="34" y="43"/>
                      <a:pt x="38" y="39"/>
                    </a:cubicBezTo>
                    <a:cubicBezTo>
                      <a:pt x="48" y="30"/>
                      <a:pt x="63" y="30"/>
                      <a:pt x="73" y="39"/>
                    </a:cubicBezTo>
                    <a:cubicBezTo>
                      <a:pt x="77" y="43"/>
                      <a:pt x="80" y="49"/>
                      <a:pt x="80" y="55"/>
                    </a:cubicBezTo>
                    <a:cubicBezTo>
                      <a:pt x="79" y="62"/>
                      <a:pt x="77" y="68"/>
                      <a:pt x="72" y="73"/>
                    </a:cubicBezTo>
                    <a:close/>
                    <a:moveTo>
                      <a:pt x="52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52" y="16"/>
                      <a:pt x="52" y="16"/>
                      <a:pt x="52" y="16"/>
                    </a:cubicBezTo>
                    <a:lnTo>
                      <a:pt x="52" y="0"/>
                    </a:lnTo>
                    <a:close/>
                    <a:moveTo>
                      <a:pt x="0" y="48"/>
                    </a:move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0" y="56"/>
                      <a:pt x="0" y="56"/>
                      <a:pt x="0" y="56"/>
                    </a:cubicBezTo>
                    <a:lnTo>
                      <a:pt x="0" y="48"/>
                    </a:lnTo>
                    <a:close/>
                    <a:moveTo>
                      <a:pt x="96" y="48"/>
                    </a:moveTo>
                    <a:cubicBezTo>
                      <a:pt x="112" y="48"/>
                      <a:pt x="112" y="48"/>
                      <a:pt x="112" y="48"/>
                    </a:cubicBezTo>
                    <a:cubicBezTo>
                      <a:pt x="112" y="56"/>
                      <a:pt x="112" y="56"/>
                      <a:pt x="112" y="56"/>
                    </a:cubicBezTo>
                    <a:cubicBezTo>
                      <a:pt x="96" y="56"/>
                      <a:pt x="96" y="56"/>
                      <a:pt x="96" y="56"/>
                    </a:cubicBezTo>
                    <a:lnTo>
                      <a:pt x="96" y="48"/>
                    </a:lnTo>
                    <a:close/>
                    <a:moveTo>
                      <a:pt x="13" y="16"/>
                    </a:moveTo>
                    <a:cubicBezTo>
                      <a:pt x="19" y="10"/>
                      <a:pt x="19" y="10"/>
                      <a:pt x="19" y="10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4" y="27"/>
                      <a:pt x="24" y="27"/>
                      <a:pt x="24" y="27"/>
                    </a:cubicBezTo>
                    <a:lnTo>
                      <a:pt x="13" y="16"/>
                    </a:lnTo>
                    <a:close/>
                    <a:moveTo>
                      <a:pt x="81" y="21"/>
                    </a:moveTo>
                    <a:cubicBezTo>
                      <a:pt x="92" y="10"/>
                      <a:pt x="92" y="10"/>
                      <a:pt x="92" y="10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87" y="27"/>
                      <a:pt x="87" y="27"/>
                      <a:pt x="87" y="27"/>
                    </a:cubicBezTo>
                    <a:lnTo>
                      <a:pt x="81" y="21"/>
                    </a:lnTo>
                    <a:close/>
                    <a:moveTo>
                      <a:pt x="44" y="47"/>
                    </a:moveTo>
                    <a:cubicBezTo>
                      <a:pt x="42" y="50"/>
                      <a:pt x="41" y="53"/>
                      <a:pt x="41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3"/>
                      <a:pt x="51" y="49"/>
                      <a:pt x="55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5" y="40"/>
                      <a:pt x="54" y="40"/>
                      <a:pt x="53" y="40"/>
                    </a:cubicBezTo>
                    <a:cubicBezTo>
                      <a:pt x="49" y="41"/>
                      <a:pt x="46" y="44"/>
                      <a:pt x="44" y="47"/>
                    </a:cubicBezTo>
                    <a:close/>
                    <a:moveTo>
                      <a:pt x="48" y="104"/>
                    </a:moveTo>
                    <a:cubicBezTo>
                      <a:pt x="40" y="104"/>
                      <a:pt x="40" y="104"/>
                      <a:pt x="40" y="104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7"/>
                      <a:pt x="43" y="120"/>
                      <a:pt x="48" y="120"/>
                    </a:cubicBezTo>
                    <a:cubicBezTo>
                      <a:pt x="64" y="120"/>
                      <a:pt x="64" y="120"/>
                      <a:pt x="64" y="120"/>
                    </a:cubicBezTo>
                    <a:cubicBezTo>
                      <a:pt x="68" y="120"/>
                      <a:pt x="72" y="117"/>
                      <a:pt x="72" y="112"/>
                    </a:cubicBezTo>
                    <a:cubicBezTo>
                      <a:pt x="72" y="112"/>
                      <a:pt x="72" y="112"/>
                      <a:pt x="72" y="112"/>
                    </a:cubicBezTo>
                    <a:cubicBezTo>
                      <a:pt x="72" y="104"/>
                      <a:pt x="72" y="104"/>
                      <a:pt x="72" y="104"/>
                    </a:cubicBezTo>
                    <a:lnTo>
                      <a:pt x="48" y="1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46304" tIns="73152" rIns="146304" bIns="73152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314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2000" i="0" u="none" strike="noStrike" kern="1200" cap="none" spc="0" normalizeH="0" baseline="0" noProof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7314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2000" i="0" u="none" strike="noStrike" kern="1200" cap="none" spc="0" normalizeH="0" baseline="0" noProof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968DB2-159C-F969-0953-F725AD9EE720}"/>
                </a:ext>
              </a:extLst>
            </p:cNvPr>
            <p:cNvSpPr txBox="1"/>
            <p:nvPr/>
          </p:nvSpPr>
          <p:spPr>
            <a:xfrm>
              <a:off x="6284455" y="5504083"/>
              <a:ext cx="3430006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kumimoji="0" lang="en-US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AI-powered analytics, insights, &amp; MS Copilot</a:t>
              </a:r>
            </a:p>
          </p:txBody>
        </p:sp>
      </p:grpSp>
      <p:pic>
        <p:nvPicPr>
          <p:cNvPr id="4" name="Picture 3" descr="A logo of a company&#10;&#10;AI-generated content may be incorrect.">
            <a:extLst>
              <a:ext uri="{FF2B5EF4-FFF2-40B4-BE49-F238E27FC236}">
                <a16:creationId xmlns:a16="http://schemas.microsoft.com/office/drawing/2014/main" id="{139BCA00-9A6D-BA0B-4C68-60A87211E2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13" y="3258818"/>
            <a:ext cx="504000" cy="469350"/>
          </a:xfrm>
          <a:prstGeom prst="rect">
            <a:avLst/>
          </a:prstGeom>
        </p:spPr>
      </p:pic>
      <p:pic>
        <p:nvPicPr>
          <p:cNvPr id="10" name="Picture 9" descr="A logo with circles and a letter s&#10;&#10;AI-generated content may be incorrect.">
            <a:extLst>
              <a:ext uri="{FF2B5EF4-FFF2-40B4-BE49-F238E27FC236}">
                <a16:creationId xmlns:a16="http://schemas.microsoft.com/office/drawing/2014/main" id="{6BDCA783-18F5-660C-B9D7-24067E6EE0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313" y="2549140"/>
            <a:ext cx="504000" cy="492975"/>
          </a:xfrm>
          <a:prstGeom prst="rect">
            <a:avLst/>
          </a:prstGeom>
        </p:spPr>
      </p:pic>
      <p:pic>
        <p:nvPicPr>
          <p:cNvPr id="14" name="Picture 13" descr="A blue cloud logo with black background&#10;&#10;AI-generated content may be incorrect.">
            <a:extLst>
              <a:ext uri="{FF2B5EF4-FFF2-40B4-BE49-F238E27FC236}">
                <a16:creationId xmlns:a16="http://schemas.microsoft.com/office/drawing/2014/main" id="{B3FB9382-700C-0086-C214-258A1820D5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37" y="3250026"/>
            <a:ext cx="504000" cy="322875"/>
          </a:xfrm>
          <a:prstGeom prst="rect">
            <a:avLst/>
          </a:prstGeom>
        </p:spPr>
      </p:pic>
      <p:pic>
        <p:nvPicPr>
          <p:cNvPr id="15" name="Picture 14" descr="A blue and white logo&#10;&#10;AI-generated content may be incorrect.">
            <a:extLst>
              <a:ext uri="{FF2B5EF4-FFF2-40B4-BE49-F238E27FC236}">
                <a16:creationId xmlns:a16="http://schemas.microsoft.com/office/drawing/2014/main" id="{56AE9747-3ABC-04F6-3559-268D74C2AE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25" y="2518417"/>
            <a:ext cx="504000" cy="440209"/>
          </a:xfrm>
          <a:prstGeom prst="rect">
            <a:avLst/>
          </a:prstGeom>
        </p:spPr>
      </p:pic>
      <p:pic>
        <p:nvPicPr>
          <p:cNvPr id="18" name="Picture 17" descr="A blue and white triangle logo&#10;&#10;AI-generated content may be incorrect.">
            <a:extLst>
              <a:ext uri="{FF2B5EF4-FFF2-40B4-BE49-F238E27FC236}">
                <a16:creationId xmlns:a16="http://schemas.microsoft.com/office/drawing/2014/main" id="{E149A6AF-7F4E-008E-5978-7DB4DA27A6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25" y="2974761"/>
            <a:ext cx="1143000" cy="1143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61CF064-1DE5-7840-A81B-25623EE230F5}"/>
              </a:ext>
            </a:extLst>
          </p:cNvPr>
          <p:cNvSpPr txBox="1"/>
          <p:nvPr/>
        </p:nvSpPr>
        <p:spPr>
          <a:xfrm>
            <a:off x="1447325" y="4211515"/>
            <a:ext cx="2006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dirty="0">
                <a:solidFill>
                  <a:srgbClr val="FB4F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365, AD &amp; </a:t>
            </a:r>
            <a:r>
              <a:rPr lang="en-US" dirty="0" err="1">
                <a:solidFill>
                  <a:srgbClr val="FB4F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EntraID</a:t>
            </a:r>
            <a:endParaRPr lang="it-IT" dirty="0" err="1">
              <a:solidFill>
                <a:srgbClr val="FB4F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7DF607F-8C73-D905-0D42-62854A194628}"/>
              </a:ext>
            </a:extLst>
          </p:cNvPr>
          <p:cNvSpPr/>
          <p:nvPr/>
        </p:nvSpPr>
        <p:spPr>
          <a:xfrm>
            <a:off x="978875" y="2087211"/>
            <a:ext cx="2880000" cy="2880000"/>
          </a:xfrm>
          <a:prstGeom prst="ellipse">
            <a:avLst/>
          </a:prstGeom>
          <a:noFill/>
          <a:ln w="3175">
            <a:solidFill>
              <a:srgbClr val="7CC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it-IT" dirty="0" err="1"/>
          </a:p>
        </p:txBody>
      </p:sp>
    </p:spTree>
    <p:extLst>
      <p:ext uri="{BB962C8B-B14F-4D97-AF65-F5344CB8AC3E}">
        <p14:creationId xmlns:p14="http://schemas.microsoft.com/office/powerpoint/2010/main" val="374838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790E3-019B-DC1B-C201-D3FC9CFFD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phic 35">
            <a:extLst>
              <a:ext uri="{FF2B5EF4-FFF2-40B4-BE49-F238E27FC236}">
                <a16:creationId xmlns:a16="http://schemas.microsoft.com/office/drawing/2014/main" id="{1B268B8F-2936-21C2-969A-983EE74A3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-3660000">
            <a:off x="-2183707" y="1281648"/>
            <a:ext cx="4625767" cy="4625768"/>
          </a:xfrm>
          <a:prstGeom prst="rect">
            <a:avLst/>
          </a:prstGeom>
        </p:spPr>
      </p:pic>
      <p:pic>
        <p:nvPicPr>
          <p:cNvPr id="43" name="Picture 42" descr="A logo of a company&#10;&#10;AI-generated content may be incorrect.">
            <a:extLst>
              <a:ext uri="{FF2B5EF4-FFF2-40B4-BE49-F238E27FC236}">
                <a16:creationId xmlns:a16="http://schemas.microsoft.com/office/drawing/2014/main" id="{18B69AF1-EAD7-1F28-CD17-3640706FF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8" y="4062372"/>
            <a:ext cx="504000" cy="469350"/>
          </a:xfrm>
          <a:prstGeom prst="rect">
            <a:avLst/>
          </a:prstGeom>
        </p:spPr>
      </p:pic>
      <p:pic>
        <p:nvPicPr>
          <p:cNvPr id="44" name="Picture 43" descr="A logo with circles and a letter s&#10;&#10;AI-generated content may be incorrect.">
            <a:extLst>
              <a:ext uri="{FF2B5EF4-FFF2-40B4-BE49-F238E27FC236}">
                <a16:creationId xmlns:a16="http://schemas.microsoft.com/office/drawing/2014/main" id="{3C2BA354-AEC3-02C9-52B9-C033AAD06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89" y="2835439"/>
            <a:ext cx="504000" cy="492975"/>
          </a:xfrm>
          <a:prstGeom prst="rect">
            <a:avLst/>
          </a:prstGeom>
        </p:spPr>
      </p:pic>
      <p:pic>
        <p:nvPicPr>
          <p:cNvPr id="45" name="Picture 44" descr="A blue cloud logo with black background&#10;&#10;AI-generated content may be incorrect.">
            <a:extLst>
              <a:ext uri="{FF2B5EF4-FFF2-40B4-BE49-F238E27FC236}">
                <a16:creationId xmlns:a16="http://schemas.microsoft.com/office/drawing/2014/main" id="{771539E3-25E7-C6BF-4B60-EE3004ED37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24" y="4638754"/>
            <a:ext cx="504000" cy="322875"/>
          </a:xfrm>
          <a:prstGeom prst="rect">
            <a:avLst/>
          </a:prstGeom>
        </p:spPr>
      </p:pic>
      <p:pic>
        <p:nvPicPr>
          <p:cNvPr id="46" name="Picture 45" descr="A blue and white logo&#10;&#10;AI-generated content may be incorrect.">
            <a:extLst>
              <a:ext uri="{FF2B5EF4-FFF2-40B4-BE49-F238E27FC236}">
                <a16:creationId xmlns:a16="http://schemas.microsoft.com/office/drawing/2014/main" id="{C224CE7C-0DA3-0922-7ED3-5FBB78A33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24" y="2205921"/>
            <a:ext cx="504000" cy="440209"/>
          </a:xfrm>
          <a:prstGeom prst="rect">
            <a:avLst/>
          </a:prstGeom>
        </p:spPr>
      </p:pic>
      <p:pic>
        <p:nvPicPr>
          <p:cNvPr id="47" name="Picture 46" descr="A blue and white triangle logo&#10;&#10;AI-generated content may be incorrect.">
            <a:extLst>
              <a:ext uri="{FF2B5EF4-FFF2-40B4-BE49-F238E27FC236}">
                <a16:creationId xmlns:a16="http://schemas.microsoft.com/office/drawing/2014/main" id="{B8D3FAF4-B2C3-AD28-F458-B98FF34AB4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849" y="3048511"/>
            <a:ext cx="1143000" cy="1143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C62701C-3B9D-E4E6-0D06-EE9C0E07B4B9}"/>
              </a:ext>
            </a:extLst>
          </p:cNvPr>
          <p:cNvGrpSpPr/>
          <p:nvPr/>
        </p:nvGrpSpPr>
        <p:grpSpPr>
          <a:xfrm>
            <a:off x="3441030" y="1798615"/>
            <a:ext cx="6220845" cy="866403"/>
            <a:chOff x="5132492" y="3256276"/>
            <a:chExt cx="6220845" cy="86640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0E6434E-D3F0-EDFA-E41E-9AEF50FD8281}"/>
                </a:ext>
              </a:extLst>
            </p:cNvPr>
            <p:cNvGrpSpPr/>
            <p:nvPr/>
          </p:nvGrpSpPr>
          <p:grpSpPr>
            <a:xfrm>
              <a:off x="5132492" y="3256276"/>
              <a:ext cx="921683" cy="866403"/>
              <a:chOff x="8779131" y="5146179"/>
              <a:chExt cx="866403" cy="866403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F9FFD3B-CDB6-1176-EC6D-21027001979C}"/>
                  </a:ext>
                </a:extLst>
              </p:cNvPr>
              <p:cNvSpPr/>
              <p:nvPr/>
            </p:nvSpPr>
            <p:spPr>
              <a:xfrm>
                <a:off x="8779131" y="5146179"/>
                <a:ext cx="866403" cy="86640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12760" rtl="0" eaLnBrk="1" fontAlgn="auto" latinLnBrk="0" hangingPunct="1">
                  <a:lnSpc>
                    <a:spcPct val="90000"/>
                  </a:lnSpc>
                  <a:spcBef>
                    <a:spcPts val="1067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" name="Freeform 167">
                <a:extLst>
                  <a:ext uri="{FF2B5EF4-FFF2-40B4-BE49-F238E27FC236}">
                    <a16:creationId xmlns:a16="http://schemas.microsoft.com/office/drawing/2014/main" id="{253BF17C-9A18-38B6-6608-005E1CD9FE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22633" y="5389646"/>
                <a:ext cx="376089" cy="376567"/>
              </a:xfrm>
              <a:custGeom>
                <a:avLst/>
                <a:gdLst>
                  <a:gd name="T0" fmla="*/ 92 w 128"/>
                  <a:gd name="T1" fmla="*/ 56 h 128"/>
                  <a:gd name="T2" fmla="*/ 56 w 128"/>
                  <a:gd name="T3" fmla="*/ 92 h 128"/>
                  <a:gd name="T4" fmla="*/ 92 w 128"/>
                  <a:gd name="T5" fmla="*/ 128 h 128"/>
                  <a:gd name="T6" fmla="*/ 128 w 128"/>
                  <a:gd name="T7" fmla="*/ 92 h 128"/>
                  <a:gd name="T8" fmla="*/ 92 w 128"/>
                  <a:gd name="T9" fmla="*/ 56 h 128"/>
                  <a:gd name="T10" fmla="*/ 92 w 128"/>
                  <a:gd name="T11" fmla="*/ 120 h 128"/>
                  <a:gd name="T12" fmla="*/ 64 w 128"/>
                  <a:gd name="T13" fmla="*/ 92 h 128"/>
                  <a:gd name="T14" fmla="*/ 92 w 128"/>
                  <a:gd name="T15" fmla="*/ 64 h 128"/>
                  <a:gd name="T16" fmla="*/ 120 w 128"/>
                  <a:gd name="T17" fmla="*/ 92 h 128"/>
                  <a:gd name="T18" fmla="*/ 92 w 128"/>
                  <a:gd name="T19" fmla="*/ 120 h 128"/>
                  <a:gd name="T20" fmla="*/ 77 w 128"/>
                  <a:gd name="T21" fmla="*/ 50 h 128"/>
                  <a:gd name="T22" fmla="*/ 66 w 128"/>
                  <a:gd name="T23" fmla="*/ 45 h 128"/>
                  <a:gd name="T24" fmla="*/ 59 w 128"/>
                  <a:gd name="T25" fmla="*/ 42 h 128"/>
                  <a:gd name="T26" fmla="*/ 64 w 128"/>
                  <a:gd name="T27" fmla="*/ 28 h 128"/>
                  <a:gd name="T28" fmla="*/ 64 w 128"/>
                  <a:gd name="T29" fmla="*/ 20 h 128"/>
                  <a:gd name="T30" fmla="*/ 46 w 128"/>
                  <a:gd name="T31" fmla="*/ 0 h 128"/>
                  <a:gd name="T32" fmla="*/ 44 w 128"/>
                  <a:gd name="T33" fmla="*/ 0 h 128"/>
                  <a:gd name="T34" fmla="*/ 24 w 128"/>
                  <a:gd name="T35" fmla="*/ 19 h 128"/>
                  <a:gd name="T36" fmla="*/ 24 w 128"/>
                  <a:gd name="T37" fmla="*/ 20 h 128"/>
                  <a:gd name="T38" fmla="*/ 24 w 128"/>
                  <a:gd name="T39" fmla="*/ 28 h 128"/>
                  <a:gd name="T40" fmla="*/ 29 w 128"/>
                  <a:gd name="T41" fmla="*/ 42 h 128"/>
                  <a:gd name="T42" fmla="*/ 22 w 128"/>
                  <a:gd name="T43" fmla="*/ 45 h 128"/>
                  <a:gd name="T44" fmla="*/ 11 w 128"/>
                  <a:gd name="T45" fmla="*/ 50 h 128"/>
                  <a:gd name="T46" fmla="*/ 0 w 128"/>
                  <a:gd name="T47" fmla="*/ 68 h 128"/>
                  <a:gd name="T48" fmla="*/ 0 w 128"/>
                  <a:gd name="T49" fmla="*/ 80 h 128"/>
                  <a:gd name="T50" fmla="*/ 8 w 128"/>
                  <a:gd name="T51" fmla="*/ 88 h 128"/>
                  <a:gd name="T52" fmla="*/ 48 w 128"/>
                  <a:gd name="T53" fmla="*/ 88 h 128"/>
                  <a:gd name="T54" fmla="*/ 49 w 128"/>
                  <a:gd name="T55" fmla="*/ 80 h 128"/>
                  <a:gd name="T56" fmla="*/ 8 w 128"/>
                  <a:gd name="T57" fmla="*/ 80 h 128"/>
                  <a:gd name="T58" fmla="*/ 8 w 128"/>
                  <a:gd name="T59" fmla="*/ 68 h 128"/>
                  <a:gd name="T60" fmla="*/ 14 w 128"/>
                  <a:gd name="T61" fmla="*/ 58 h 128"/>
                  <a:gd name="T62" fmla="*/ 26 w 128"/>
                  <a:gd name="T63" fmla="*/ 52 h 128"/>
                  <a:gd name="T64" fmla="*/ 62 w 128"/>
                  <a:gd name="T65" fmla="*/ 52 h 128"/>
                  <a:gd name="T66" fmla="*/ 69 w 128"/>
                  <a:gd name="T67" fmla="*/ 55 h 128"/>
                  <a:gd name="T68" fmla="*/ 78 w 128"/>
                  <a:gd name="T69" fmla="*/ 51 h 128"/>
                  <a:gd name="T70" fmla="*/ 77 w 128"/>
                  <a:gd name="T71" fmla="*/ 50 h 128"/>
                  <a:gd name="T72" fmla="*/ 56 w 128"/>
                  <a:gd name="T73" fmla="*/ 28 h 128"/>
                  <a:gd name="T74" fmla="*/ 46 w 128"/>
                  <a:gd name="T75" fmla="*/ 40 h 128"/>
                  <a:gd name="T76" fmla="*/ 44 w 128"/>
                  <a:gd name="T77" fmla="*/ 40 h 128"/>
                  <a:gd name="T78" fmla="*/ 32 w 128"/>
                  <a:gd name="T79" fmla="*/ 30 h 128"/>
                  <a:gd name="T80" fmla="*/ 32 w 128"/>
                  <a:gd name="T81" fmla="*/ 28 h 128"/>
                  <a:gd name="T82" fmla="*/ 32 w 128"/>
                  <a:gd name="T83" fmla="*/ 20 h 128"/>
                  <a:gd name="T84" fmla="*/ 42 w 128"/>
                  <a:gd name="T85" fmla="*/ 8 h 128"/>
                  <a:gd name="T86" fmla="*/ 44 w 128"/>
                  <a:gd name="T87" fmla="*/ 8 h 128"/>
                  <a:gd name="T88" fmla="*/ 56 w 128"/>
                  <a:gd name="T89" fmla="*/ 19 h 128"/>
                  <a:gd name="T90" fmla="*/ 56 w 128"/>
                  <a:gd name="T91" fmla="*/ 20 h 128"/>
                  <a:gd name="T92" fmla="*/ 56 w 128"/>
                  <a:gd name="T93" fmla="*/ 28 h 128"/>
                  <a:gd name="T94" fmla="*/ 106 w 128"/>
                  <a:gd name="T95" fmla="*/ 81 h 128"/>
                  <a:gd name="T96" fmla="*/ 89 w 128"/>
                  <a:gd name="T97" fmla="*/ 98 h 128"/>
                  <a:gd name="T98" fmla="*/ 77 w 128"/>
                  <a:gd name="T99" fmla="*/ 87 h 128"/>
                  <a:gd name="T100" fmla="*/ 71 w 128"/>
                  <a:gd name="T101" fmla="*/ 93 h 128"/>
                  <a:gd name="T102" fmla="*/ 89 w 128"/>
                  <a:gd name="T103" fmla="*/ 111 h 128"/>
                  <a:gd name="T104" fmla="*/ 112 w 128"/>
                  <a:gd name="T105" fmla="*/ 87 h 128"/>
                  <a:gd name="T106" fmla="*/ 106 w 128"/>
                  <a:gd name="T107" fmla="*/ 8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8" h="128">
                    <a:moveTo>
                      <a:pt x="92" y="56"/>
                    </a:moveTo>
                    <a:cubicBezTo>
                      <a:pt x="72" y="56"/>
                      <a:pt x="56" y="72"/>
                      <a:pt x="56" y="92"/>
                    </a:cubicBezTo>
                    <a:cubicBezTo>
                      <a:pt x="56" y="112"/>
                      <a:pt x="72" y="128"/>
                      <a:pt x="92" y="128"/>
                    </a:cubicBezTo>
                    <a:cubicBezTo>
                      <a:pt x="112" y="128"/>
                      <a:pt x="128" y="112"/>
                      <a:pt x="128" y="92"/>
                    </a:cubicBezTo>
                    <a:cubicBezTo>
                      <a:pt x="128" y="72"/>
                      <a:pt x="112" y="56"/>
                      <a:pt x="92" y="56"/>
                    </a:cubicBezTo>
                    <a:close/>
                    <a:moveTo>
                      <a:pt x="92" y="120"/>
                    </a:moveTo>
                    <a:cubicBezTo>
                      <a:pt x="77" y="120"/>
                      <a:pt x="64" y="108"/>
                      <a:pt x="64" y="92"/>
                    </a:cubicBezTo>
                    <a:cubicBezTo>
                      <a:pt x="64" y="77"/>
                      <a:pt x="77" y="64"/>
                      <a:pt x="92" y="64"/>
                    </a:cubicBezTo>
                    <a:cubicBezTo>
                      <a:pt x="107" y="64"/>
                      <a:pt x="120" y="77"/>
                      <a:pt x="120" y="92"/>
                    </a:cubicBezTo>
                    <a:cubicBezTo>
                      <a:pt x="120" y="108"/>
                      <a:pt x="107" y="120"/>
                      <a:pt x="92" y="120"/>
                    </a:cubicBezTo>
                    <a:close/>
                    <a:moveTo>
                      <a:pt x="77" y="50"/>
                    </a:moveTo>
                    <a:cubicBezTo>
                      <a:pt x="66" y="45"/>
                      <a:pt x="66" y="45"/>
                      <a:pt x="66" y="45"/>
                    </a:cubicBezTo>
                    <a:cubicBezTo>
                      <a:pt x="63" y="44"/>
                      <a:pt x="61" y="43"/>
                      <a:pt x="59" y="42"/>
                    </a:cubicBezTo>
                    <a:cubicBezTo>
                      <a:pt x="62" y="39"/>
                      <a:pt x="64" y="34"/>
                      <a:pt x="64" y="28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5" y="10"/>
                      <a:pt x="56" y="1"/>
                      <a:pt x="46" y="0"/>
                    </a:cubicBezTo>
                    <a:cubicBezTo>
                      <a:pt x="45" y="0"/>
                      <a:pt x="45" y="0"/>
                      <a:pt x="44" y="0"/>
                    </a:cubicBezTo>
                    <a:cubicBezTo>
                      <a:pt x="33" y="0"/>
                      <a:pt x="25" y="8"/>
                      <a:pt x="24" y="19"/>
                    </a:cubicBezTo>
                    <a:cubicBezTo>
                      <a:pt x="24" y="19"/>
                      <a:pt x="24" y="20"/>
                      <a:pt x="24" y="20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33"/>
                      <a:pt x="26" y="38"/>
                      <a:pt x="29" y="42"/>
                    </a:cubicBezTo>
                    <a:cubicBezTo>
                      <a:pt x="27" y="43"/>
                      <a:pt x="24" y="44"/>
                      <a:pt x="22" y="45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5" y="54"/>
                      <a:pt x="0" y="60"/>
                      <a:pt x="0" y="68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5"/>
                      <a:pt x="4" y="88"/>
                      <a:pt x="8" y="88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48" y="86"/>
                      <a:pt x="49" y="83"/>
                      <a:pt x="49" y="80"/>
                    </a:cubicBezTo>
                    <a:cubicBezTo>
                      <a:pt x="8" y="80"/>
                      <a:pt x="8" y="80"/>
                      <a:pt x="8" y="80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3"/>
                      <a:pt x="11" y="60"/>
                      <a:pt x="14" y="58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38" y="47"/>
                      <a:pt x="51" y="47"/>
                      <a:pt x="62" y="52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72" y="53"/>
                      <a:pt x="75" y="52"/>
                      <a:pt x="78" y="51"/>
                    </a:cubicBezTo>
                    <a:cubicBezTo>
                      <a:pt x="78" y="50"/>
                      <a:pt x="78" y="50"/>
                      <a:pt x="77" y="50"/>
                    </a:cubicBezTo>
                    <a:close/>
                    <a:moveTo>
                      <a:pt x="56" y="28"/>
                    </a:moveTo>
                    <a:cubicBezTo>
                      <a:pt x="57" y="34"/>
                      <a:pt x="52" y="40"/>
                      <a:pt x="46" y="40"/>
                    </a:cubicBezTo>
                    <a:cubicBezTo>
                      <a:pt x="45" y="40"/>
                      <a:pt x="45" y="40"/>
                      <a:pt x="44" y="40"/>
                    </a:cubicBezTo>
                    <a:cubicBezTo>
                      <a:pt x="38" y="41"/>
                      <a:pt x="33" y="36"/>
                      <a:pt x="32" y="30"/>
                    </a:cubicBezTo>
                    <a:cubicBezTo>
                      <a:pt x="32" y="30"/>
                      <a:pt x="32" y="29"/>
                      <a:pt x="32" y="28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14"/>
                      <a:pt x="36" y="9"/>
                      <a:pt x="42" y="8"/>
                    </a:cubicBezTo>
                    <a:cubicBezTo>
                      <a:pt x="43" y="8"/>
                      <a:pt x="43" y="8"/>
                      <a:pt x="44" y="8"/>
                    </a:cubicBezTo>
                    <a:cubicBezTo>
                      <a:pt x="50" y="8"/>
                      <a:pt x="56" y="12"/>
                      <a:pt x="56" y="19"/>
                    </a:cubicBezTo>
                    <a:cubicBezTo>
                      <a:pt x="56" y="19"/>
                      <a:pt x="56" y="20"/>
                      <a:pt x="56" y="20"/>
                    </a:cubicBezTo>
                    <a:lnTo>
                      <a:pt x="56" y="28"/>
                    </a:lnTo>
                    <a:close/>
                    <a:moveTo>
                      <a:pt x="106" y="81"/>
                    </a:moveTo>
                    <a:cubicBezTo>
                      <a:pt x="89" y="98"/>
                      <a:pt x="89" y="98"/>
                      <a:pt x="89" y="98"/>
                    </a:cubicBezTo>
                    <a:cubicBezTo>
                      <a:pt x="77" y="87"/>
                      <a:pt x="77" y="87"/>
                      <a:pt x="77" y="87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89" y="111"/>
                      <a:pt x="89" y="111"/>
                      <a:pt x="89" y="111"/>
                    </a:cubicBezTo>
                    <a:cubicBezTo>
                      <a:pt x="112" y="87"/>
                      <a:pt x="112" y="87"/>
                      <a:pt x="112" y="87"/>
                    </a:cubicBezTo>
                    <a:lnTo>
                      <a:pt x="106" y="8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46304" tIns="73152" rIns="146304" bIns="73152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7314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bg-BG" sz="3600" b="0" i="0" u="none" strike="noStrike" kern="1200" cap="none" spc="0" normalizeH="0" baseline="0" noProof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915CFF6-D29E-2A56-AEB1-6D1EED2E0230}"/>
                </a:ext>
              </a:extLst>
            </p:cNvPr>
            <p:cNvSpPr txBox="1"/>
            <p:nvPr/>
          </p:nvSpPr>
          <p:spPr>
            <a:xfrm>
              <a:off x="6230229" y="3350923"/>
              <a:ext cx="5123108" cy="677108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812760" rtl="0" eaLnBrk="1" fontAlgn="auto" latinLnBrk="0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Identity threat prevention, detection, and response – ITDR+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2F66E27-B94A-08A0-5C48-BB84CB4F4A0B}"/>
              </a:ext>
            </a:extLst>
          </p:cNvPr>
          <p:cNvGrpSpPr/>
          <p:nvPr/>
        </p:nvGrpSpPr>
        <p:grpSpPr>
          <a:xfrm>
            <a:off x="3441030" y="4795362"/>
            <a:ext cx="6241678" cy="866403"/>
            <a:chOff x="5153777" y="4297047"/>
            <a:chExt cx="6241678" cy="86640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1C602A-4D95-4095-A032-A549FDB0DB2C}"/>
                </a:ext>
              </a:extLst>
            </p:cNvPr>
            <p:cNvSpPr txBox="1"/>
            <p:nvPr/>
          </p:nvSpPr>
          <p:spPr>
            <a:xfrm>
              <a:off x="6243854" y="4360916"/>
              <a:ext cx="5151601" cy="738664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Secure disaster recovery - integrity, flexibility, automation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998E391-6B0B-8B86-E190-EFCBE90AAD36}"/>
                </a:ext>
              </a:extLst>
            </p:cNvPr>
            <p:cNvGrpSpPr/>
            <p:nvPr/>
          </p:nvGrpSpPr>
          <p:grpSpPr>
            <a:xfrm>
              <a:off x="5153777" y="4297047"/>
              <a:ext cx="921683" cy="866403"/>
              <a:chOff x="5132279" y="5479774"/>
              <a:chExt cx="866403" cy="86640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8BCEBF9-AB05-14E5-B832-533BADD0083C}"/>
                  </a:ext>
                </a:extLst>
              </p:cNvPr>
              <p:cNvSpPr/>
              <p:nvPr/>
            </p:nvSpPr>
            <p:spPr>
              <a:xfrm>
                <a:off x="5132279" y="5479774"/>
                <a:ext cx="866403" cy="86640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812760" rtl="0" eaLnBrk="1" fontAlgn="auto" latinLnBrk="0" hangingPunct="1">
                  <a:lnSpc>
                    <a:spcPct val="90000"/>
                  </a:lnSpc>
                  <a:spcBef>
                    <a:spcPts val="1067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1" name="Graphic 10" descr="Lock with solid fill">
                <a:extLst>
                  <a:ext uri="{FF2B5EF4-FFF2-40B4-BE49-F238E27FC236}">
                    <a16:creationId xmlns:a16="http://schemas.microsoft.com/office/drawing/2014/main" id="{2D313E5F-236D-9D5C-4E2A-0DEAA073C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296230" y="5640218"/>
                <a:ext cx="534974" cy="534974"/>
              </a:xfrm>
              <a:prstGeom prst="rect">
                <a:avLst/>
              </a:prstGeom>
            </p:spPr>
          </p:pic>
        </p:grpSp>
      </p:grpSp>
      <p:sp>
        <p:nvSpPr>
          <p:cNvPr id="13" name="Title 12">
            <a:extLst>
              <a:ext uri="{FF2B5EF4-FFF2-40B4-BE49-F238E27FC236}">
                <a16:creationId xmlns:a16="http://schemas.microsoft.com/office/drawing/2014/main" id="{9F6EE593-B964-B794-C9C4-DEDF51D67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278D15C-9CB8-FA26-713B-897435E46FD7}"/>
              </a:ext>
            </a:extLst>
          </p:cNvPr>
          <p:cNvGrpSpPr/>
          <p:nvPr/>
        </p:nvGrpSpPr>
        <p:grpSpPr>
          <a:xfrm>
            <a:off x="3441030" y="3296989"/>
            <a:ext cx="3567048" cy="866403"/>
            <a:chOff x="3441030" y="3217538"/>
            <a:chExt cx="3567048" cy="8664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237AD63-4F1E-BB35-B139-61724577708C}"/>
                </a:ext>
              </a:extLst>
            </p:cNvPr>
            <p:cNvSpPr/>
            <p:nvPr/>
          </p:nvSpPr>
          <p:spPr>
            <a:xfrm>
              <a:off x="3441030" y="3217538"/>
              <a:ext cx="921683" cy="8664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12760" rtl="0" eaLnBrk="1" fontAlgn="auto" latinLnBrk="0" hangingPunct="1">
                <a:lnSpc>
                  <a:spcPct val="90000"/>
                </a:lnSpc>
                <a:spcBef>
                  <a:spcPts val="106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B237BA7-94C5-888E-4115-A0830B8B33B1}"/>
                </a:ext>
              </a:extLst>
            </p:cNvPr>
            <p:cNvSpPr txBox="1"/>
            <p:nvPr/>
          </p:nvSpPr>
          <p:spPr>
            <a:xfrm>
              <a:off x="4557318" y="3419956"/>
              <a:ext cx="2450760" cy="400110"/>
            </a:xfrm>
            <a:prstGeom prst="rect">
              <a:avLst/>
            </a:prstGeom>
            <a:noFill/>
          </p:spPr>
          <p:txBody>
            <a:bodyPr wrap="square" lIns="121920" tIns="60960" rIns="121920" bIns="6096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812760" rtl="0" eaLnBrk="1" fontAlgn="auto" latinLnBrk="0" hangingPunct="1">
                <a:lnSpc>
                  <a:spcPct val="90000"/>
                </a:lnSpc>
                <a:spcBef>
                  <a:spcPts val="21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53565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Quest On Demand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DB157A1-8BF7-610C-4820-AB1FE4A7625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49164" y="3357816"/>
              <a:ext cx="817882" cy="482770"/>
              <a:chOff x="5292762" y="2835439"/>
              <a:chExt cx="1966462" cy="1160742"/>
            </a:xfrm>
            <a:solidFill>
              <a:schemeClr val="bg1"/>
            </a:solidFill>
          </p:grpSpPr>
          <p:sp>
            <p:nvSpPr>
              <p:cNvPr id="22" name="Graphic 14">
                <a:extLst>
                  <a:ext uri="{FF2B5EF4-FFF2-40B4-BE49-F238E27FC236}">
                    <a16:creationId xmlns:a16="http://schemas.microsoft.com/office/drawing/2014/main" id="{C363F105-4299-5BA8-343E-3204A82172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00366" y="2835439"/>
                <a:ext cx="1758858" cy="1160742"/>
              </a:xfrm>
              <a:custGeom>
                <a:avLst/>
                <a:gdLst>
                  <a:gd name="connsiteX0" fmla="*/ 384689 w 879427"/>
                  <a:gd name="connsiteY0" fmla="*/ 440235 h 580371"/>
                  <a:gd name="connsiteX1" fmla="*/ 425906 w 879427"/>
                  <a:gd name="connsiteY1" fmla="*/ 481452 h 580371"/>
                  <a:gd name="connsiteX2" fmla="*/ 588025 w 879427"/>
                  <a:gd name="connsiteY2" fmla="*/ 319333 h 580371"/>
                  <a:gd name="connsiteX3" fmla="*/ 425906 w 879427"/>
                  <a:gd name="connsiteY3" fmla="*/ 157214 h 580371"/>
                  <a:gd name="connsiteX4" fmla="*/ 384689 w 879427"/>
                  <a:gd name="connsiteY4" fmla="*/ 198430 h 580371"/>
                  <a:gd name="connsiteX5" fmla="*/ 475366 w 879427"/>
                  <a:gd name="connsiteY5" fmla="*/ 289107 h 580371"/>
                  <a:gd name="connsiteX6" fmla="*/ 0 w 879427"/>
                  <a:gd name="connsiteY6" fmla="*/ 289107 h 580371"/>
                  <a:gd name="connsiteX7" fmla="*/ 0 w 879427"/>
                  <a:gd name="connsiteY7" fmla="*/ 346810 h 580371"/>
                  <a:gd name="connsiteX8" fmla="*/ 475366 w 879427"/>
                  <a:gd name="connsiteY8" fmla="*/ 346810 h 580371"/>
                  <a:gd name="connsiteX9" fmla="*/ 384689 w 879427"/>
                  <a:gd name="connsiteY9" fmla="*/ 437487 h 580371"/>
                  <a:gd name="connsiteX10" fmla="*/ 783117 w 879427"/>
                  <a:gd name="connsiteY10" fmla="*/ 236899 h 580371"/>
                  <a:gd name="connsiteX11" fmla="*/ 434149 w 879427"/>
                  <a:gd name="connsiteY11" fmla="*/ 6086 h 580371"/>
                  <a:gd name="connsiteX12" fmla="*/ 230813 w 879427"/>
                  <a:gd name="connsiteY12" fmla="*/ 159962 h 580371"/>
                  <a:gd name="connsiteX13" fmla="*/ 208831 w 879427"/>
                  <a:gd name="connsiteY13" fmla="*/ 159962 h 580371"/>
                  <a:gd name="connsiteX14" fmla="*/ 52208 w 879427"/>
                  <a:gd name="connsiteY14" fmla="*/ 231404 h 580371"/>
                  <a:gd name="connsiteX15" fmla="*/ 156623 w 879427"/>
                  <a:gd name="connsiteY15" fmla="*/ 231404 h 580371"/>
                  <a:gd name="connsiteX16" fmla="*/ 211579 w 879427"/>
                  <a:gd name="connsiteY16" fmla="*/ 220413 h 580371"/>
                  <a:gd name="connsiteX17" fmla="*/ 266534 w 879427"/>
                  <a:gd name="connsiteY17" fmla="*/ 220413 h 580371"/>
                  <a:gd name="connsiteX18" fmla="*/ 283021 w 879427"/>
                  <a:gd name="connsiteY18" fmla="*/ 187439 h 580371"/>
                  <a:gd name="connsiteX19" fmla="*/ 601763 w 879427"/>
                  <a:gd name="connsiteY19" fmla="*/ 85772 h 580371"/>
                  <a:gd name="connsiteX20" fmla="*/ 722666 w 879427"/>
                  <a:gd name="connsiteY20" fmla="*/ 245143 h 580371"/>
                  <a:gd name="connsiteX21" fmla="*/ 728161 w 879427"/>
                  <a:gd name="connsiteY21" fmla="*/ 272620 h 580371"/>
                  <a:gd name="connsiteX22" fmla="*/ 755639 w 879427"/>
                  <a:gd name="connsiteY22" fmla="*/ 283612 h 580371"/>
                  <a:gd name="connsiteX23" fmla="*/ 807847 w 879427"/>
                  <a:gd name="connsiteY23" fmla="*/ 453974 h 580371"/>
                  <a:gd name="connsiteX24" fmla="*/ 695188 w 879427"/>
                  <a:gd name="connsiteY24" fmla="*/ 522668 h 580371"/>
                  <a:gd name="connsiteX25" fmla="*/ 208831 w 879427"/>
                  <a:gd name="connsiteY25" fmla="*/ 522668 h 580371"/>
                  <a:gd name="connsiteX26" fmla="*/ 57703 w 879427"/>
                  <a:gd name="connsiteY26" fmla="*/ 401766 h 580371"/>
                  <a:gd name="connsiteX27" fmla="*/ 0 w 879427"/>
                  <a:gd name="connsiteY27" fmla="*/ 401766 h 580371"/>
                  <a:gd name="connsiteX28" fmla="*/ 208831 w 879427"/>
                  <a:gd name="connsiteY28" fmla="*/ 580372 h 580371"/>
                  <a:gd name="connsiteX29" fmla="*/ 692440 w 879427"/>
                  <a:gd name="connsiteY29" fmla="*/ 580372 h 580371"/>
                  <a:gd name="connsiteX30" fmla="*/ 879289 w 879427"/>
                  <a:gd name="connsiteY30" fmla="*/ 393523 h 580371"/>
                  <a:gd name="connsiteX31" fmla="*/ 783117 w 879427"/>
                  <a:gd name="connsiteY31" fmla="*/ 234152 h 580371"/>
                  <a:gd name="connsiteX32" fmla="*/ 783117 w 879427"/>
                  <a:gd name="connsiteY32" fmla="*/ 234152 h 58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879427" h="580371">
                    <a:moveTo>
                      <a:pt x="384689" y="440235"/>
                    </a:moveTo>
                    <a:lnTo>
                      <a:pt x="425906" y="481452"/>
                    </a:lnTo>
                    <a:lnTo>
                      <a:pt x="588025" y="319333"/>
                    </a:lnTo>
                    <a:lnTo>
                      <a:pt x="425906" y="157214"/>
                    </a:lnTo>
                    <a:lnTo>
                      <a:pt x="384689" y="198430"/>
                    </a:lnTo>
                    <a:lnTo>
                      <a:pt x="475366" y="289107"/>
                    </a:lnTo>
                    <a:lnTo>
                      <a:pt x="0" y="289107"/>
                    </a:lnTo>
                    <a:lnTo>
                      <a:pt x="0" y="346810"/>
                    </a:lnTo>
                    <a:lnTo>
                      <a:pt x="475366" y="346810"/>
                    </a:lnTo>
                    <a:lnTo>
                      <a:pt x="384689" y="437487"/>
                    </a:lnTo>
                    <a:close/>
                    <a:moveTo>
                      <a:pt x="783117" y="236899"/>
                    </a:moveTo>
                    <a:cubicBezTo>
                      <a:pt x="750143" y="77528"/>
                      <a:pt x="593520" y="-26887"/>
                      <a:pt x="434149" y="6086"/>
                    </a:cubicBezTo>
                    <a:cubicBezTo>
                      <a:pt x="346220" y="22573"/>
                      <a:pt x="272030" y="80276"/>
                      <a:pt x="230813" y="159962"/>
                    </a:cubicBezTo>
                    <a:lnTo>
                      <a:pt x="208831" y="159962"/>
                    </a:lnTo>
                    <a:cubicBezTo>
                      <a:pt x="151128" y="159962"/>
                      <a:pt x="90677" y="187439"/>
                      <a:pt x="52208" y="231404"/>
                    </a:cubicBezTo>
                    <a:lnTo>
                      <a:pt x="156623" y="231404"/>
                    </a:lnTo>
                    <a:cubicBezTo>
                      <a:pt x="173110" y="225908"/>
                      <a:pt x="192344" y="223160"/>
                      <a:pt x="211579" y="220413"/>
                    </a:cubicBezTo>
                    <a:lnTo>
                      <a:pt x="266534" y="220413"/>
                    </a:lnTo>
                    <a:lnTo>
                      <a:pt x="283021" y="187439"/>
                    </a:lnTo>
                    <a:cubicBezTo>
                      <a:pt x="340724" y="72033"/>
                      <a:pt x="486357" y="28068"/>
                      <a:pt x="601763" y="85772"/>
                    </a:cubicBezTo>
                    <a:cubicBezTo>
                      <a:pt x="664962" y="118745"/>
                      <a:pt x="708927" y="176448"/>
                      <a:pt x="722666" y="245143"/>
                    </a:cubicBezTo>
                    <a:lnTo>
                      <a:pt x="728161" y="272620"/>
                    </a:lnTo>
                    <a:lnTo>
                      <a:pt x="755639" y="283612"/>
                    </a:lnTo>
                    <a:cubicBezTo>
                      <a:pt x="818838" y="316585"/>
                      <a:pt x="840820" y="393523"/>
                      <a:pt x="807847" y="453974"/>
                    </a:cubicBezTo>
                    <a:cubicBezTo>
                      <a:pt x="785865" y="495190"/>
                      <a:pt x="741900" y="522668"/>
                      <a:pt x="695188" y="522668"/>
                    </a:cubicBezTo>
                    <a:lnTo>
                      <a:pt x="208831" y="522668"/>
                    </a:lnTo>
                    <a:cubicBezTo>
                      <a:pt x="137389" y="522668"/>
                      <a:pt x="76938" y="473208"/>
                      <a:pt x="57703" y="401766"/>
                    </a:cubicBezTo>
                    <a:lnTo>
                      <a:pt x="0" y="401766"/>
                    </a:lnTo>
                    <a:cubicBezTo>
                      <a:pt x="16487" y="506182"/>
                      <a:pt x="107163" y="580372"/>
                      <a:pt x="208831" y="580372"/>
                    </a:cubicBezTo>
                    <a:lnTo>
                      <a:pt x="692440" y="580372"/>
                    </a:lnTo>
                    <a:cubicBezTo>
                      <a:pt x="796856" y="580372"/>
                      <a:pt x="879289" y="497938"/>
                      <a:pt x="879289" y="393523"/>
                    </a:cubicBezTo>
                    <a:cubicBezTo>
                      <a:pt x="882037" y="327576"/>
                      <a:pt x="843568" y="267125"/>
                      <a:pt x="783117" y="234152"/>
                    </a:cubicBezTo>
                    <a:lnTo>
                      <a:pt x="783117" y="234152"/>
                    </a:lnTo>
                    <a:close/>
                  </a:path>
                </a:pathLst>
              </a:custGeom>
              <a:grpFill/>
              <a:ln w="27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02E92B9-52E4-6D4E-15C0-D455F074EEE3}"/>
                  </a:ext>
                </a:extLst>
              </p:cNvPr>
              <p:cNvSpPr/>
              <p:nvPr/>
            </p:nvSpPr>
            <p:spPr>
              <a:xfrm>
                <a:off x="5292762" y="3382243"/>
                <a:ext cx="1559860" cy="232367"/>
              </a:xfrm>
              <a:prstGeom prst="rect">
                <a:avLst/>
              </a:prstGeom>
              <a:solidFill>
                <a:srgbClr val="FFA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</a:pPr>
                <a:endParaRPr lang="it-IT" dirty="0" err="1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7B8E3DD-00CD-B062-8280-AF41EB81AB98}"/>
                  </a:ext>
                </a:extLst>
              </p:cNvPr>
              <p:cNvSpPr/>
              <p:nvPr/>
            </p:nvSpPr>
            <p:spPr>
              <a:xfrm rot="5400000">
                <a:off x="6055952" y="3298599"/>
                <a:ext cx="697994" cy="385768"/>
              </a:xfrm>
              <a:prstGeom prst="rect">
                <a:avLst/>
              </a:prstGeom>
              <a:solidFill>
                <a:srgbClr val="FFAE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</a:pPr>
                <a:endParaRPr lang="it-IT" dirty="0" err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7226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21CE0-5A84-DB0D-9346-7113BEA108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30C1B7-4639-BD6E-8EEB-3B95451C1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759" y="2542604"/>
            <a:ext cx="7627379" cy="886397"/>
          </a:xfrm>
        </p:spPr>
        <p:txBody>
          <a:bodyPr/>
          <a:lstStyle/>
          <a:p>
            <a:r>
              <a:rPr lang="en-US" dirty="0"/>
              <a:t>Quest On Demand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935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781251-0879-9033-6A75-81DB36661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49" y="670647"/>
            <a:ext cx="8412551" cy="824841"/>
          </a:xfrm>
        </p:spPr>
        <p:txBody>
          <a:bodyPr/>
          <a:lstStyle/>
          <a:p>
            <a:r>
              <a:rPr lang="en-US" sz="2800"/>
              <a:t>One Platform for Identity Modernization, Prevention, Detection, Response and Recovery</a:t>
            </a:r>
            <a:endParaRPr lang="en-US" sz="2800">
              <a:highlight>
                <a:srgbClr val="FFFF00"/>
              </a:highlight>
            </a:endParaRPr>
          </a:p>
        </p:txBody>
      </p:sp>
      <p:sp>
        <p:nvSpPr>
          <p:cNvPr id="50" name="Freeform 218">
            <a:extLst>
              <a:ext uri="{FF2B5EF4-FFF2-40B4-BE49-F238E27FC236}">
                <a16:creationId xmlns:a16="http://schemas.microsoft.com/office/drawing/2014/main" id="{B559CA1E-C2A6-6C7A-3B0D-D1B90DCED75C}"/>
              </a:ext>
            </a:extLst>
          </p:cNvPr>
          <p:cNvSpPr>
            <a:spLocks noEditPoints="1"/>
          </p:cNvSpPr>
          <p:nvPr/>
        </p:nvSpPr>
        <p:spPr bwMode="auto">
          <a:xfrm>
            <a:off x="8855885" y="2694676"/>
            <a:ext cx="667681" cy="685733"/>
          </a:xfrm>
          <a:custGeom>
            <a:avLst/>
            <a:gdLst>
              <a:gd name="T0" fmla="*/ 48 w 112"/>
              <a:gd name="T1" fmla="*/ 70 h 117"/>
              <a:gd name="T2" fmla="*/ 65 w 112"/>
              <a:gd name="T3" fmla="*/ 86 h 117"/>
              <a:gd name="T4" fmla="*/ 8 w 112"/>
              <a:gd name="T5" fmla="*/ 86 h 117"/>
              <a:gd name="T6" fmla="*/ 8 w 112"/>
              <a:gd name="T7" fmla="*/ 30 h 117"/>
              <a:gd name="T8" fmla="*/ 24 w 112"/>
              <a:gd name="T9" fmla="*/ 30 h 117"/>
              <a:gd name="T10" fmla="*/ 24 w 112"/>
              <a:gd name="T11" fmla="*/ 22 h 117"/>
              <a:gd name="T12" fmla="*/ 8 w 112"/>
              <a:gd name="T13" fmla="*/ 22 h 117"/>
              <a:gd name="T14" fmla="*/ 0 w 112"/>
              <a:gd name="T15" fmla="*/ 30 h 117"/>
              <a:gd name="T16" fmla="*/ 0 w 112"/>
              <a:gd name="T17" fmla="*/ 86 h 117"/>
              <a:gd name="T18" fmla="*/ 8 w 112"/>
              <a:gd name="T19" fmla="*/ 94 h 117"/>
              <a:gd name="T20" fmla="*/ 65 w 112"/>
              <a:gd name="T21" fmla="*/ 94 h 117"/>
              <a:gd name="T22" fmla="*/ 49 w 112"/>
              <a:gd name="T23" fmla="*/ 111 h 117"/>
              <a:gd name="T24" fmla="*/ 54 w 112"/>
              <a:gd name="T25" fmla="*/ 117 h 117"/>
              <a:gd name="T26" fmla="*/ 80 w 112"/>
              <a:gd name="T27" fmla="*/ 91 h 117"/>
              <a:gd name="T28" fmla="*/ 54 w 112"/>
              <a:gd name="T29" fmla="*/ 64 h 117"/>
              <a:gd name="T30" fmla="*/ 48 w 112"/>
              <a:gd name="T31" fmla="*/ 70 h 117"/>
              <a:gd name="T32" fmla="*/ 104 w 112"/>
              <a:gd name="T33" fmla="*/ 22 h 117"/>
              <a:gd name="T34" fmla="*/ 48 w 112"/>
              <a:gd name="T35" fmla="*/ 22 h 117"/>
              <a:gd name="T36" fmla="*/ 64 w 112"/>
              <a:gd name="T37" fmla="*/ 6 h 117"/>
              <a:gd name="T38" fmla="*/ 59 w 112"/>
              <a:gd name="T39" fmla="*/ 0 h 117"/>
              <a:gd name="T40" fmla="*/ 32 w 112"/>
              <a:gd name="T41" fmla="*/ 26 h 117"/>
              <a:gd name="T42" fmla="*/ 58 w 112"/>
              <a:gd name="T43" fmla="*/ 52 h 117"/>
              <a:gd name="T44" fmla="*/ 64 w 112"/>
              <a:gd name="T45" fmla="*/ 47 h 117"/>
              <a:gd name="T46" fmla="*/ 48 w 112"/>
              <a:gd name="T47" fmla="*/ 30 h 117"/>
              <a:gd name="T48" fmla="*/ 104 w 112"/>
              <a:gd name="T49" fmla="*/ 30 h 117"/>
              <a:gd name="T50" fmla="*/ 104 w 112"/>
              <a:gd name="T51" fmla="*/ 86 h 117"/>
              <a:gd name="T52" fmla="*/ 88 w 112"/>
              <a:gd name="T53" fmla="*/ 86 h 117"/>
              <a:gd name="T54" fmla="*/ 88 w 112"/>
              <a:gd name="T55" fmla="*/ 94 h 117"/>
              <a:gd name="T56" fmla="*/ 104 w 112"/>
              <a:gd name="T57" fmla="*/ 94 h 117"/>
              <a:gd name="T58" fmla="*/ 112 w 112"/>
              <a:gd name="T59" fmla="*/ 86 h 117"/>
              <a:gd name="T60" fmla="*/ 112 w 112"/>
              <a:gd name="T61" fmla="*/ 30 h 117"/>
              <a:gd name="T62" fmla="*/ 104 w 112"/>
              <a:gd name="T63" fmla="*/ 22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2" h="117">
                <a:moveTo>
                  <a:pt x="48" y="70"/>
                </a:moveTo>
                <a:cubicBezTo>
                  <a:pt x="65" y="86"/>
                  <a:pt x="65" y="86"/>
                  <a:pt x="65" y="86"/>
                </a:cubicBezTo>
                <a:cubicBezTo>
                  <a:pt x="8" y="86"/>
                  <a:pt x="8" y="86"/>
                  <a:pt x="8" y="86"/>
                </a:cubicBezTo>
                <a:cubicBezTo>
                  <a:pt x="8" y="30"/>
                  <a:pt x="8" y="30"/>
                  <a:pt x="8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22"/>
                  <a:pt x="24" y="22"/>
                  <a:pt x="24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4" y="22"/>
                  <a:pt x="0" y="26"/>
                  <a:pt x="0" y="30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1"/>
                  <a:pt x="4" y="94"/>
                  <a:pt x="8" y="94"/>
                </a:cubicBezTo>
                <a:cubicBezTo>
                  <a:pt x="65" y="94"/>
                  <a:pt x="65" y="94"/>
                  <a:pt x="65" y="94"/>
                </a:cubicBezTo>
                <a:cubicBezTo>
                  <a:pt x="49" y="111"/>
                  <a:pt x="49" y="111"/>
                  <a:pt x="49" y="111"/>
                </a:cubicBezTo>
                <a:cubicBezTo>
                  <a:pt x="54" y="117"/>
                  <a:pt x="54" y="117"/>
                  <a:pt x="54" y="117"/>
                </a:cubicBezTo>
                <a:cubicBezTo>
                  <a:pt x="80" y="91"/>
                  <a:pt x="80" y="91"/>
                  <a:pt x="80" y="91"/>
                </a:cubicBezTo>
                <a:cubicBezTo>
                  <a:pt x="54" y="64"/>
                  <a:pt x="54" y="64"/>
                  <a:pt x="54" y="64"/>
                </a:cubicBezTo>
                <a:lnTo>
                  <a:pt x="48" y="70"/>
                </a:lnTo>
                <a:close/>
                <a:moveTo>
                  <a:pt x="104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64" y="6"/>
                  <a:pt x="64" y="6"/>
                  <a:pt x="64" y="6"/>
                </a:cubicBezTo>
                <a:cubicBezTo>
                  <a:pt x="59" y="0"/>
                  <a:pt x="59" y="0"/>
                  <a:pt x="59" y="0"/>
                </a:cubicBezTo>
                <a:cubicBezTo>
                  <a:pt x="32" y="26"/>
                  <a:pt x="32" y="26"/>
                  <a:pt x="32" y="26"/>
                </a:cubicBezTo>
                <a:cubicBezTo>
                  <a:pt x="58" y="52"/>
                  <a:pt x="58" y="52"/>
                  <a:pt x="58" y="52"/>
                </a:cubicBezTo>
                <a:cubicBezTo>
                  <a:pt x="64" y="47"/>
                  <a:pt x="64" y="47"/>
                  <a:pt x="64" y="47"/>
                </a:cubicBezTo>
                <a:cubicBezTo>
                  <a:pt x="48" y="30"/>
                  <a:pt x="48" y="30"/>
                  <a:pt x="48" y="30"/>
                </a:cubicBezTo>
                <a:cubicBezTo>
                  <a:pt x="104" y="30"/>
                  <a:pt x="104" y="30"/>
                  <a:pt x="104" y="30"/>
                </a:cubicBezTo>
                <a:cubicBezTo>
                  <a:pt x="104" y="86"/>
                  <a:pt x="104" y="86"/>
                  <a:pt x="104" y="86"/>
                </a:cubicBezTo>
                <a:cubicBezTo>
                  <a:pt x="88" y="86"/>
                  <a:pt x="88" y="86"/>
                  <a:pt x="88" y="86"/>
                </a:cubicBezTo>
                <a:cubicBezTo>
                  <a:pt x="88" y="94"/>
                  <a:pt x="88" y="94"/>
                  <a:pt x="88" y="94"/>
                </a:cubicBezTo>
                <a:cubicBezTo>
                  <a:pt x="104" y="94"/>
                  <a:pt x="104" y="94"/>
                  <a:pt x="104" y="94"/>
                </a:cubicBezTo>
                <a:cubicBezTo>
                  <a:pt x="109" y="94"/>
                  <a:pt x="112" y="91"/>
                  <a:pt x="112" y="86"/>
                </a:cubicBezTo>
                <a:cubicBezTo>
                  <a:pt x="112" y="30"/>
                  <a:pt x="112" y="30"/>
                  <a:pt x="112" y="30"/>
                </a:cubicBezTo>
                <a:cubicBezTo>
                  <a:pt x="112" y="26"/>
                  <a:pt x="109" y="22"/>
                  <a:pt x="104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20" b="0" i="0" u="none" strike="noStrike" kern="120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73F9E73-097F-C7DB-5B16-8594CD79F9B8}"/>
              </a:ext>
            </a:extLst>
          </p:cNvPr>
          <p:cNvSpPr txBox="1"/>
          <p:nvPr/>
        </p:nvSpPr>
        <p:spPr>
          <a:xfrm>
            <a:off x="8473068" y="3484714"/>
            <a:ext cx="1369731" cy="369332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+mj-lt"/>
              </a:rPr>
              <a:t>Recovery</a:t>
            </a:r>
            <a:endParaRPr lang="en-US" sz="1600" b="1">
              <a:solidFill>
                <a:schemeClr val="bg1"/>
              </a:solidFill>
              <a:latin typeface="+mj-lt"/>
              <a:cs typeface="Arial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868430A-F22A-B6FD-7236-FBBD30FD6824}"/>
              </a:ext>
            </a:extLst>
          </p:cNvPr>
          <p:cNvGrpSpPr/>
          <p:nvPr/>
        </p:nvGrpSpPr>
        <p:grpSpPr>
          <a:xfrm>
            <a:off x="2571453" y="2590371"/>
            <a:ext cx="5568037" cy="2032551"/>
            <a:chOff x="1010331" y="1816989"/>
            <a:chExt cx="4176030" cy="152441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A82E4CF-6087-52C4-2832-93A49C556415}"/>
                </a:ext>
              </a:extLst>
            </p:cNvPr>
            <p:cNvGrpSpPr/>
            <p:nvPr/>
          </p:nvGrpSpPr>
          <p:grpSpPr>
            <a:xfrm>
              <a:off x="1010331" y="1816990"/>
              <a:ext cx="1324181" cy="1524413"/>
              <a:chOff x="1010331" y="1816990"/>
              <a:chExt cx="1324181" cy="1524413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CCBF73C-55E0-2228-7F01-20CB6FED402D}"/>
                  </a:ext>
                </a:extLst>
              </p:cNvPr>
              <p:cNvSpPr/>
              <p:nvPr/>
            </p:nvSpPr>
            <p:spPr>
              <a:xfrm>
                <a:off x="1010331" y="1816990"/>
                <a:ext cx="1324181" cy="1524413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535659"/>
                  </a:solidFill>
                </a:endParaRPr>
              </a:p>
            </p:txBody>
          </p:sp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DA7CF7B7-86A1-C334-549A-287DA9E6FC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50376" y="1930525"/>
                <a:ext cx="420565" cy="420565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D1EAA9-5F6A-BA35-5512-1892EAD3CED2}"/>
                  </a:ext>
                </a:extLst>
              </p:cNvPr>
              <p:cNvSpPr txBox="1"/>
              <p:nvPr/>
            </p:nvSpPr>
            <p:spPr>
              <a:xfrm>
                <a:off x="1158772" y="2487936"/>
                <a:ext cx="1027299" cy="253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rgbClr val="FFFFFF"/>
                    </a:solidFill>
                    <a:latin typeface="+mj-lt"/>
                  </a:rPr>
                  <a:t>Prevention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6FF5BDD-38AC-C739-C672-C3009A5C24EC}"/>
                </a:ext>
              </a:extLst>
            </p:cNvPr>
            <p:cNvGrpSpPr/>
            <p:nvPr/>
          </p:nvGrpSpPr>
          <p:grpSpPr>
            <a:xfrm>
              <a:off x="2436255" y="1816990"/>
              <a:ext cx="1324181" cy="1524413"/>
              <a:chOff x="2436255" y="1816990"/>
              <a:chExt cx="1324181" cy="1524413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AC70A24-9F7E-E4C5-B88E-E36066A16B19}"/>
                  </a:ext>
                </a:extLst>
              </p:cNvPr>
              <p:cNvSpPr/>
              <p:nvPr/>
            </p:nvSpPr>
            <p:spPr>
              <a:xfrm>
                <a:off x="2436255" y="1816990"/>
                <a:ext cx="1324181" cy="152441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535659"/>
                  </a:solidFill>
                </a:endParaRPr>
              </a:p>
            </p:txBody>
          </p:sp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8EAF4939-696D-F707-B344-B1EF146260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827992" y="1895218"/>
                <a:ext cx="514300" cy="51430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E7AD14-C1E6-FBF2-A95C-65DAFE672FE7}"/>
                  </a:ext>
                </a:extLst>
              </p:cNvPr>
              <p:cNvSpPr txBox="1"/>
              <p:nvPr/>
            </p:nvSpPr>
            <p:spPr>
              <a:xfrm>
                <a:off x="2584696" y="2487747"/>
                <a:ext cx="1027299" cy="276999"/>
              </a:xfrm>
              <a:prstGeom prst="rect">
                <a:avLst/>
              </a:prstGeom>
              <a:noFill/>
            </p:spPr>
            <p:txBody>
              <a:bodyPr wrap="square" lIns="121920" tIns="60960" rIns="121920" bIns="60960" rtlCol="0" anchor="t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bg1"/>
                    </a:solidFill>
                    <a:latin typeface="+mj-lt"/>
                  </a:rPr>
                  <a:t>Detection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A0EFDDF-531D-EE10-82C7-604C3E5262CD}"/>
                </a:ext>
              </a:extLst>
            </p:cNvPr>
            <p:cNvGrpSpPr/>
            <p:nvPr/>
          </p:nvGrpSpPr>
          <p:grpSpPr>
            <a:xfrm>
              <a:off x="3862180" y="1816989"/>
              <a:ext cx="1324181" cy="1524413"/>
              <a:chOff x="3862180" y="1816989"/>
              <a:chExt cx="1324181" cy="152441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1A84E1-E842-F362-D372-C22DF9AE593E}"/>
                  </a:ext>
                </a:extLst>
              </p:cNvPr>
              <p:cNvSpPr/>
              <p:nvPr/>
            </p:nvSpPr>
            <p:spPr>
              <a:xfrm>
                <a:off x="3862180" y="1816989"/>
                <a:ext cx="1324181" cy="152441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535659"/>
                  </a:solidFill>
                </a:endParaRPr>
              </a:p>
            </p:txBody>
          </p:sp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DAE12CD4-C7CF-4FF8-DCC3-A5F0F83660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284773" y="1901311"/>
                <a:ext cx="478992" cy="478992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7149FB3-D400-5020-2158-A8A6CCBF0B45}"/>
                  </a:ext>
                </a:extLst>
              </p:cNvPr>
              <p:cNvSpPr txBox="1"/>
              <p:nvPr/>
            </p:nvSpPr>
            <p:spPr>
              <a:xfrm>
                <a:off x="4010620" y="2487747"/>
                <a:ext cx="1027299" cy="276999"/>
              </a:xfrm>
              <a:prstGeom prst="rect">
                <a:avLst/>
              </a:prstGeom>
              <a:noFill/>
            </p:spPr>
            <p:txBody>
              <a:bodyPr wrap="square" lIns="121920" tIns="60960" rIns="121920" bIns="60960" rtlCol="0" anchor="t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bg1"/>
                    </a:solidFill>
                    <a:latin typeface="+mj-lt"/>
                  </a:rPr>
                  <a:t>Response</a:t>
                </a:r>
                <a:endParaRPr lang="en-US" sz="1600" b="1">
                  <a:solidFill>
                    <a:schemeClr val="bg1"/>
                  </a:solidFill>
                  <a:latin typeface="+mj-lt"/>
                  <a:cs typeface="Arial"/>
                </a:endParaRPr>
              </a:p>
            </p:txBody>
          </p:sp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AF305097-CBFC-D862-1635-67229D02DB15}"/>
              </a:ext>
            </a:extLst>
          </p:cNvPr>
          <p:cNvSpPr/>
          <p:nvPr/>
        </p:nvSpPr>
        <p:spPr>
          <a:xfrm>
            <a:off x="2151279" y="2590371"/>
            <a:ext cx="340728" cy="2032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>
                <a:cs typeface="Arial"/>
              </a:rPr>
              <a:t>Modernization</a:t>
            </a:r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FAA578D-1FB5-BEFF-7F49-CD91BB5766E4}"/>
              </a:ext>
            </a:extLst>
          </p:cNvPr>
          <p:cNvSpPr/>
          <p:nvPr/>
        </p:nvSpPr>
        <p:spPr>
          <a:xfrm>
            <a:off x="8275147" y="2590371"/>
            <a:ext cx="1765574" cy="2032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535659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8515D1-6B44-FFDE-4C78-DE74C0E69D28}"/>
              </a:ext>
            </a:extLst>
          </p:cNvPr>
          <p:cNvSpPr/>
          <p:nvPr/>
        </p:nvSpPr>
        <p:spPr>
          <a:xfrm flipH="1">
            <a:off x="2151279" y="2208160"/>
            <a:ext cx="7889440" cy="343258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cs typeface="Arial"/>
              </a:rPr>
              <a:t>Quest On Demand</a:t>
            </a:r>
            <a:endParaRPr lang="en-US" dirty="0"/>
          </a:p>
        </p:txBody>
      </p:sp>
      <p:sp>
        <p:nvSpPr>
          <p:cNvPr id="28" name="Freeform 218">
            <a:extLst>
              <a:ext uri="{FF2B5EF4-FFF2-40B4-BE49-F238E27FC236}">
                <a16:creationId xmlns:a16="http://schemas.microsoft.com/office/drawing/2014/main" id="{47F9E257-121F-388E-BCFC-609E7225B26A}"/>
              </a:ext>
            </a:extLst>
          </p:cNvPr>
          <p:cNvSpPr>
            <a:spLocks noEditPoints="1"/>
          </p:cNvSpPr>
          <p:nvPr/>
        </p:nvSpPr>
        <p:spPr bwMode="auto">
          <a:xfrm>
            <a:off x="8878868" y="2741622"/>
            <a:ext cx="667681" cy="685733"/>
          </a:xfrm>
          <a:custGeom>
            <a:avLst/>
            <a:gdLst>
              <a:gd name="T0" fmla="*/ 48 w 112"/>
              <a:gd name="T1" fmla="*/ 70 h 117"/>
              <a:gd name="T2" fmla="*/ 65 w 112"/>
              <a:gd name="T3" fmla="*/ 86 h 117"/>
              <a:gd name="T4" fmla="*/ 8 w 112"/>
              <a:gd name="T5" fmla="*/ 86 h 117"/>
              <a:gd name="T6" fmla="*/ 8 w 112"/>
              <a:gd name="T7" fmla="*/ 30 h 117"/>
              <a:gd name="T8" fmla="*/ 24 w 112"/>
              <a:gd name="T9" fmla="*/ 30 h 117"/>
              <a:gd name="T10" fmla="*/ 24 w 112"/>
              <a:gd name="T11" fmla="*/ 22 h 117"/>
              <a:gd name="T12" fmla="*/ 8 w 112"/>
              <a:gd name="T13" fmla="*/ 22 h 117"/>
              <a:gd name="T14" fmla="*/ 0 w 112"/>
              <a:gd name="T15" fmla="*/ 30 h 117"/>
              <a:gd name="T16" fmla="*/ 0 w 112"/>
              <a:gd name="T17" fmla="*/ 86 h 117"/>
              <a:gd name="T18" fmla="*/ 8 w 112"/>
              <a:gd name="T19" fmla="*/ 94 h 117"/>
              <a:gd name="T20" fmla="*/ 65 w 112"/>
              <a:gd name="T21" fmla="*/ 94 h 117"/>
              <a:gd name="T22" fmla="*/ 49 w 112"/>
              <a:gd name="T23" fmla="*/ 111 h 117"/>
              <a:gd name="T24" fmla="*/ 54 w 112"/>
              <a:gd name="T25" fmla="*/ 117 h 117"/>
              <a:gd name="T26" fmla="*/ 80 w 112"/>
              <a:gd name="T27" fmla="*/ 91 h 117"/>
              <a:gd name="T28" fmla="*/ 54 w 112"/>
              <a:gd name="T29" fmla="*/ 64 h 117"/>
              <a:gd name="T30" fmla="*/ 48 w 112"/>
              <a:gd name="T31" fmla="*/ 70 h 117"/>
              <a:gd name="T32" fmla="*/ 104 w 112"/>
              <a:gd name="T33" fmla="*/ 22 h 117"/>
              <a:gd name="T34" fmla="*/ 48 w 112"/>
              <a:gd name="T35" fmla="*/ 22 h 117"/>
              <a:gd name="T36" fmla="*/ 64 w 112"/>
              <a:gd name="T37" fmla="*/ 6 h 117"/>
              <a:gd name="T38" fmla="*/ 59 w 112"/>
              <a:gd name="T39" fmla="*/ 0 h 117"/>
              <a:gd name="T40" fmla="*/ 32 w 112"/>
              <a:gd name="T41" fmla="*/ 26 h 117"/>
              <a:gd name="T42" fmla="*/ 58 w 112"/>
              <a:gd name="T43" fmla="*/ 52 h 117"/>
              <a:gd name="T44" fmla="*/ 64 w 112"/>
              <a:gd name="T45" fmla="*/ 47 h 117"/>
              <a:gd name="T46" fmla="*/ 48 w 112"/>
              <a:gd name="T47" fmla="*/ 30 h 117"/>
              <a:gd name="T48" fmla="*/ 104 w 112"/>
              <a:gd name="T49" fmla="*/ 30 h 117"/>
              <a:gd name="T50" fmla="*/ 104 w 112"/>
              <a:gd name="T51" fmla="*/ 86 h 117"/>
              <a:gd name="T52" fmla="*/ 88 w 112"/>
              <a:gd name="T53" fmla="*/ 86 h 117"/>
              <a:gd name="T54" fmla="*/ 88 w 112"/>
              <a:gd name="T55" fmla="*/ 94 h 117"/>
              <a:gd name="T56" fmla="*/ 104 w 112"/>
              <a:gd name="T57" fmla="*/ 94 h 117"/>
              <a:gd name="T58" fmla="*/ 112 w 112"/>
              <a:gd name="T59" fmla="*/ 86 h 117"/>
              <a:gd name="T60" fmla="*/ 112 w 112"/>
              <a:gd name="T61" fmla="*/ 30 h 117"/>
              <a:gd name="T62" fmla="*/ 104 w 112"/>
              <a:gd name="T63" fmla="*/ 22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2" h="117">
                <a:moveTo>
                  <a:pt x="48" y="70"/>
                </a:moveTo>
                <a:cubicBezTo>
                  <a:pt x="65" y="86"/>
                  <a:pt x="65" y="86"/>
                  <a:pt x="65" y="86"/>
                </a:cubicBezTo>
                <a:cubicBezTo>
                  <a:pt x="8" y="86"/>
                  <a:pt x="8" y="86"/>
                  <a:pt x="8" y="86"/>
                </a:cubicBezTo>
                <a:cubicBezTo>
                  <a:pt x="8" y="30"/>
                  <a:pt x="8" y="30"/>
                  <a:pt x="8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22"/>
                  <a:pt x="24" y="22"/>
                  <a:pt x="24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4" y="22"/>
                  <a:pt x="0" y="26"/>
                  <a:pt x="0" y="30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1"/>
                  <a:pt x="4" y="94"/>
                  <a:pt x="8" y="94"/>
                </a:cubicBezTo>
                <a:cubicBezTo>
                  <a:pt x="65" y="94"/>
                  <a:pt x="65" y="94"/>
                  <a:pt x="65" y="94"/>
                </a:cubicBezTo>
                <a:cubicBezTo>
                  <a:pt x="49" y="111"/>
                  <a:pt x="49" y="111"/>
                  <a:pt x="49" y="111"/>
                </a:cubicBezTo>
                <a:cubicBezTo>
                  <a:pt x="54" y="117"/>
                  <a:pt x="54" y="117"/>
                  <a:pt x="54" y="117"/>
                </a:cubicBezTo>
                <a:cubicBezTo>
                  <a:pt x="80" y="91"/>
                  <a:pt x="80" y="91"/>
                  <a:pt x="80" y="91"/>
                </a:cubicBezTo>
                <a:cubicBezTo>
                  <a:pt x="54" y="64"/>
                  <a:pt x="54" y="64"/>
                  <a:pt x="54" y="64"/>
                </a:cubicBezTo>
                <a:lnTo>
                  <a:pt x="48" y="70"/>
                </a:lnTo>
                <a:close/>
                <a:moveTo>
                  <a:pt x="104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64" y="6"/>
                  <a:pt x="64" y="6"/>
                  <a:pt x="64" y="6"/>
                </a:cubicBezTo>
                <a:cubicBezTo>
                  <a:pt x="59" y="0"/>
                  <a:pt x="59" y="0"/>
                  <a:pt x="59" y="0"/>
                </a:cubicBezTo>
                <a:cubicBezTo>
                  <a:pt x="32" y="26"/>
                  <a:pt x="32" y="26"/>
                  <a:pt x="32" y="26"/>
                </a:cubicBezTo>
                <a:cubicBezTo>
                  <a:pt x="58" y="52"/>
                  <a:pt x="58" y="52"/>
                  <a:pt x="58" y="52"/>
                </a:cubicBezTo>
                <a:cubicBezTo>
                  <a:pt x="64" y="47"/>
                  <a:pt x="64" y="47"/>
                  <a:pt x="64" y="47"/>
                </a:cubicBezTo>
                <a:cubicBezTo>
                  <a:pt x="48" y="30"/>
                  <a:pt x="48" y="30"/>
                  <a:pt x="48" y="30"/>
                </a:cubicBezTo>
                <a:cubicBezTo>
                  <a:pt x="104" y="30"/>
                  <a:pt x="104" y="30"/>
                  <a:pt x="104" y="30"/>
                </a:cubicBezTo>
                <a:cubicBezTo>
                  <a:pt x="104" y="86"/>
                  <a:pt x="104" y="86"/>
                  <a:pt x="104" y="86"/>
                </a:cubicBezTo>
                <a:cubicBezTo>
                  <a:pt x="88" y="86"/>
                  <a:pt x="88" y="86"/>
                  <a:pt x="88" y="86"/>
                </a:cubicBezTo>
                <a:cubicBezTo>
                  <a:pt x="88" y="94"/>
                  <a:pt x="88" y="94"/>
                  <a:pt x="88" y="94"/>
                </a:cubicBezTo>
                <a:cubicBezTo>
                  <a:pt x="104" y="94"/>
                  <a:pt x="104" y="94"/>
                  <a:pt x="104" y="94"/>
                </a:cubicBezTo>
                <a:cubicBezTo>
                  <a:pt x="109" y="94"/>
                  <a:pt x="112" y="91"/>
                  <a:pt x="112" y="86"/>
                </a:cubicBezTo>
                <a:cubicBezTo>
                  <a:pt x="112" y="30"/>
                  <a:pt x="112" y="30"/>
                  <a:pt x="112" y="30"/>
                </a:cubicBezTo>
                <a:cubicBezTo>
                  <a:pt x="112" y="26"/>
                  <a:pt x="109" y="22"/>
                  <a:pt x="104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114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20" b="0" i="0" u="none" strike="noStrike" kern="1200" cap="none" spc="0" normalizeH="0" baseline="0" noProof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861D94-D938-8404-7B89-8D3CA607FB6D}"/>
              </a:ext>
            </a:extLst>
          </p:cNvPr>
          <p:cNvSpPr txBox="1"/>
          <p:nvPr/>
        </p:nvSpPr>
        <p:spPr>
          <a:xfrm>
            <a:off x="8496051" y="3531660"/>
            <a:ext cx="1369731" cy="369332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+mj-lt"/>
              </a:rPr>
              <a:t>Recovery</a:t>
            </a:r>
            <a:endParaRPr lang="en-US" sz="1600" b="1">
              <a:solidFill>
                <a:schemeClr val="bg1"/>
              </a:solidFill>
              <a:latin typeface="+mj-lt"/>
              <a:cs typeface="Arial"/>
            </a:endParaRPr>
          </a:p>
        </p:txBody>
      </p:sp>
      <p:pic>
        <p:nvPicPr>
          <p:cNvPr id="1026" name="Picture 2" descr="ISO 27018 certified by Schellman">
            <a:extLst>
              <a:ext uri="{FF2B5EF4-FFF2-40B4-BE49-F238E27FC236}">
                <a16:creationId xmlns:a16="http://schemas.microsoft.com/office/drawing/2014/main" id="{8BD46115-5191-4516-1F79-7DB950B5E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567" y="5286162"/>
            <a:ext cx="1428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SO 27017 certified by Schellman">
            <a:extLst>
              <a:ext uri="{FF2B5EF4-FFF2-40B4-BE49-F238E27FC236}">
                <a16:creationId xmlns:a16="http://schemas.microsoft.com/office/drawing/2014/main" id="{6B9E8CA5-3645-A925-E337-EB38FFFE4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73" y="5286162"/>
            <a:ext cx="1428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SO 27001 certified by Schellman">
            <a:extLst>
              <a:ext uri="{FF2B5EF4-FFF2-40B4-BE49-F238E27FC236}">
                <a16:creationId xmlns:a16="http://schemas.microsoft.com/office/drawing/2014/main" id="{4254154F-34DB-43DA-F1C0-20B5CA62A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179" y="5286162"/>
            <a:ext cx="1428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8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B50A55-A60E-8BFD-4981-EA9D17E381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59970" y="4060122"/>
            <a:ext cx="5863244" cy="574453"/>
          </a:xfrm>
        </p:spPr>
        <p:txBody>
          <a:bodyPr/>
          <a:lstStyle/>
          <a:p>
            <a:r>
              <a:rPr lang="en-US" dirty="0"/>
              <a:t>Security Guardian</a:t>
            </a:r>
            <a:endParaRPr lang="it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C9B4E7-4D66-D324-E9C8-371BE1A531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Identity threat prevention, detection, and response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80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8F170-A854-3FAF-251B-6906C7A99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64FDE93-CCFF-1CC4-067E-1F9C5CD9EC8F}"/>
              </a:ext>
            </a:extLst>
          </p:cNvPr>
          <p:cNvGrpSpPr/>
          <p:nvPr/>
        </p:nvGrpSpPr>
        <p:grpSpPr>
          <a:xfrm>
            <a:off x="6211639" y="1848618"/>
            <a:ext cx="5679022" cy="3591292"/>
            <a:chOff x="6512978" y="2222694"/>
            <a:chExt cx="5679022" cy="3591292"/>
          </a:xfrm>
        </p:grpSpPr>
        <p:pic>
          <p:nvPicPr>
            <p:cNvPr id="16" name="Picture 15" descr="A diagram of security guard&#10;&#10;Description automatically generated">
              <a:extLst>
                <a:ext uri="{FF2B5EF4-FFF2-40B4-BE49-F238E27FC236}">
                  <a16:creationId xmlns:a16="http://schemas.microsoft.com/office/drawing/2014/main" id="{491750F7-4C96-927B-A63F-A4B021CA61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12978" y="2222694"/>
              <a:ext cx="5475822" cy="3591292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086A91-FD3E-251C-F816-20D4CF47B3E3}"/>
                </a:ext>
              </a:extLst>
            </p:cNvPr>
            <p:cNvSpPr/>
            <p:nvPr/>
          </p:nvSpPr>
          <p:spPr>
            <a:xfrm>
              <a:off x="6512978" y="2585383"/>
              <a:ext cx="1035902" cy="4801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it-IT" dirty="0" err="1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2614A88-E9A1-4568-89D4-30C2FB3F1FC5}"/>
                </a:ext>
              </a:extLst>
            </p:cNvPr>
            <p:cNvSpPr/>
            <p:nvPr/>
          </p:nvSpPr>
          <p:spPr>
            <a:xfrm>
              <a:off x="10991682" y="2602220"/>
              <a:ext cx="802641" cy="4801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it-IT" dirty="0" err="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B0924CD-F033-059D-25F8-9E207640C20B}"/>
                </a:ext>
              </a:extLst>
            </p:cNvPr>
            <p:cNvSpPr/>
            <p:nvPr/>
          </p:nvSpPr>
          <p:spPr>
            <a:xfrm>
              <a:off x="11186159" y="4934745"/>
              <a:ext cx="802641" cy="4801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it-IT" dirty="0" err="1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B290920-A6D8-3389-E1DB-FE13EBF6BE45}"/>
                </a:ext>
              </a:extLst>
            </p:cNvPr>
            <p:cNvSpPr txBox="1"/>
            <p:nvPr/>
          </p:nvSpPr>
          <p:spPr>
            <a:xfrm>
              <a:off x="6573938" y="2644472"/>
              <a:ext cx="112037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1200"/>
                </a:spcBef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erstadt" panose="020B0004020202020204" pitchFamily="34" charset="0"/>
                </a:rPr>
                <a:t>Exposure</a:t>
              </a:r>
              <a:endParaRPr lang="it-IT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erstadt" panose="020B00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AFBC0B-B02B-98AD-A49E-8DE06570EEE8}"/>
                </a:ext>
              </a:extLst>
            </p:cNvPr>
            <p:cNvSpPr txBox="1"/>
            <p:nvPr/>
          </p:nvSpPr>
          <p:spPr>
            <a:xfrm>
              <a:off x="10850881" y="2668522"/>
              <a:ext cx="134111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1200"/>
                </a:spcBef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erstadt" panose="020B0004020202020204" pitchFamily="34" charset="0"/>
                </a:rPr>
                <a:t>Compromise</a:t>
              </a:r>
              <a:endParaRPr lang="it-IT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erstadt" panose="020B00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E25727-6D8A-3811-583A-CA6D7B364A81}"/>
                </a:ext>
              </a:extLst>
            </p:cNvPr>
            <p:cNvSpPr txBox="1"/>
            <p:nvPr/>
          </p:nvSpPr>
          <p:spPr>
            <a:xfrm>
              <a:off x="11186159" y="5017844"/>
              <a:ext cx="80264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1200"/>
                </a:spcBef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erstadt" panose="020B0004020202020204" pitchFamily="34" charset="0"/>
                </a:rPr>
                <a:t>Tier 0</a:t>
              </a:r>
              <a:endParaRPr lang="it-IT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erstadt" panose="020B0004020202020204" pitchFamily="34" charset="0"/>
              </a:endParaRPr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BBA16FED-AC39-41B2-2C77-21C2F19D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9" y="355879"/>
            <a:ext cx="10910896" cy="650499"/>
          </a:xfrm>
        </p:spPr>
        <p:txBody>
          <a:bodyPr/>
          <a:lstStyle>
            <a:defPPr>
              <a:defRPr lang="en-US"/>
            </a:defPPr>
            <a:lvl1pPr marL="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dirty="0">
                <a:solidFill>
                  <a:schemeClr val="tx2"/>
                </a:solidFill>
              </a:rPr>
              <a:t>Quest Security Guardian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E09E13-D57E-CC5A-4FAD-72ADB079033E}"/>
              </a:ext>
            </a:extLst>
          </p:cNvPr>
          <p:cNvSpPr txBox="1"/>
          <p:nvPr/>
        </p:nvSpPr>
        <p:spPr>
          <a:xfrm>
            <a:off x="484560" y="1734072"/>
            <a:ext cx="6082495" cy="3904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377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FFAE61"/>
              </a:buClr>
              <a:buSzPct val="110000"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356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Calibri"/>
              </a:rPr>
              <a:t>Establish a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5356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Calibri"/>
              </a:rPr>
              <a:t>Tier 0 security boundary</a:t>
            </a:r>
          </a:p>
          <a:p>
            <a:pPr marL="457200" indent="-457200" defTabSz="914377" fontAlgn="base">
              <a:lnSpc>
                <a:spcPct val="90000"/>
              </a:lnSpc>
              <a:spcBef>
                <a:spcPts val="1600"/>
              </a:spcBef>
              <a:buClr>
                <a:srgbClr val="FFAE61"/>
              </a:buClr>
              <a:buSzPct val="110000"/>
              <a:buFont typeface="Arial,Sans-Serif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535659"/>
                </a:solidFill>
                <a:cs typeface="Calibri"/>
              </a:rPr>
              <a:t>Benchmark AD configurations against industry best practices</a:t>
            </a:r>
          </a:p>
          <a:p>
            <a:pPr marL="457200" marR="0" lvl="0" indent="-457200" algn="l" defTabSz="914377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FFAE61"/>
              </a:buClr>
              <a:buSzPct val="110000"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35659"/>
                </a:solidFill>
                <a:effectLst/>
                <a:uLnTx/>
                <a:uFillTx/>
                <a:ea typeface="+mn-ea"/>
                <a:cs typeface="Calibri"/>
              </a:rPr>
              <a:t>Identify vulnerabilities and misconfigurations</a:t>
            </a:r>
          </a:p>
          <a:p>
            <a:pPr marL="457200" marR="0" lvl="0" indent="-457200" algn="l" defTabSz="914377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FFAE6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35659"/>
                </a:solidFill>
                <a:effectLst/>
                <a:uLnTx/>
                <a:uFillTx/>
                <a:ea typeface="+mn-ea"/>
                <a:cs typeface="Calibri"/>
              </a:rPr>
              <a:t>Detect potential anomalous behavior and malicious activities by attackers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35659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lvl="0" indent="-457200" algn="l" defTabSz="914377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FFAE6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356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Calibri"/>
              </a:rPr>
              <a:t>Proactively protect critical Tier 0 assets, including GPOs</a:t>
            </a:r>
          </a:p>
        </p:txBody>
      </p:sp>
    </p:spTree>
    <p:extLst>
      <p:ext uri="{BB962C8B-B14F-4D97-AF65-F5344CB8AC3E}">
        <p14:creationId xmlns:p14="http://schemas.microsoft.com/office/powerpoint/2010/main" val="34059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tion3">
  <a:themeElements>
    <a:clrScheme name="Custom 33">
      <a:dk1>
        <a:srgbClr val="535659"/>
      </a:dk1>
      <a:lt1>
        <a:srgbClr val="FFFFFF"/>
      </a:lt1>
      <a:dk2>
        <a:srgbClr val="00556C"/>
      </a:dk2>
      <a:lt2>
        <a:srgbClr val="AAAAAA"/>
      </a:lt2>
      <a:accent1>
        <a:srgbClr val="FB4F14"/>
      </a:accent1>
      <a:accent2>
        <a:srgbClr val="7C243A"/>
      </a:accent2>
      <a:accent3>
        <a:srgbClr val="FFAE61"/>
      </a:accent3>
      <a:accent4>
        <a:srgbClr val="389CA1"/>
      </a:accent4>
      <a:accent5>
        <a:srgbClr val="A7E6D7"/>
      </a:accent5>
      <a:accent6>
        <a:srgbClr val="EDEBDC"/>
      </a:accent6>
      <a:hlink>
        <a:srgbClr val="389CA1"/>
      </a:hlink>
      <a:folHlink>
        <a:srgbClr val="7C243A"/>
      </a:folHlink>
    </a:clrScheme>
    <a:fontScheme name="Custom 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Bef>
            <a:spcPts val="1200"/>
          </a:spcBef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085B7735-DA7A-4E16-9BC6-F12283CED778}" vid="{38106B84-C124-48D6-8925-4213B70907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793</Words>
  <Application>Microsoft Office PowerPoint</Application>
  <PresentationFormat>Widescreen</PresentationFormat>
  <Paragraphs>160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Aptos</vt:lpstr>
      <vt:lpstr>Arial</vt:lpstr>
      <vt:lpstr>Arial,Sans-Serif</vt:lpstr>
      <vt:lpstr>Bierstadt</vt:lpstr>
      <vt:lpstr>Calibri</vt:lpstr>
      <vt:lpstr>Noto Sans</vt:lpstr>
      <vt:lpstr>Open Sans</vt:lpstr>
      <vt:lpstr>Open Sans SemiBold</vt:lpstr>
      <vt:lpstr>Poppins</vt:lpstr>
      <vt:lpstr>System Font Regular</vt:lpstr>
      <vt:lpstr>Wingdings</vt:lpstr>
      <vt:lpstr>Presentation3</vt:lpstr>
      <vt:lpstr>PowerPoint Presentation</vt:lpstr>
      <vt:lpstr>PowerPoint Presentation</vt:lpstr>
      <vt:lpstr>What We Do</vt:lpstr>
      <vt:lpstr>What We Do - Focus</vt:lpstr>
      <vt:lpstr>PowerPoint Presentation</vt:lpstr>
      <vt:lpstr>Quest On Demand</vt:lpstr>
      <vt:lpstr>One Platform for Identity Modernization, Prevention, Detection, Response and Recovery</vt:lpstr>
      <vt:lpstr>PowerPoint Presentation</vt:lpstr>
      <vt:lpstr>Quest Security Guardian</vt:lpstr>
      <vt:lpstr>A unified and intuitive workspace </vt:lpstr>
      <vt:lpstr>Microsoft CoPilot and Security Guardian</vt:lpstr>
      <vt:lpstr>Security Guardian Intelligence</vt:lpstr>
      <vt:lpstr>Security Guardian</vt:lpstr>
      <vt:lpstr>PowerPoint Presentation</vt:lpstr>
      <vt:lpstr>Best of both worlds: Active Directory and Entra ID in One Unified Identity Cloud Platform </vt:lpstr>
      <vt:lpstr>Recovery Manager for Active Directory</vt:lpstr>
      <vt:lpstr>Backup protection</vt:lpstr>
      <vt:lpstr>Active Directory protection</vt:lpstr>
      <vt:lpstr>PowerPoint Presentation</vt:lpstr>
      <vt:lpstr>Zero Trust Architecture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2025-04-29T08:57:17Z</dcterms:created>
  <dcterms:modified xsi:type="dcterms:W3CDTF">2025-05-05T15:13:57Z</dcterms:modified>
</cp:coreProperties>
</file>