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8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1" r:id="rId20"/>
    <p:sldId id="270" r:id="rId21"/>
    <p:sldId id="278" r:id="rId22"/>
  </p:sldIdLst>
  <p:sldSz cx="18288000" cy="10287000"/>
  <p:notesSz cx="6858000" cy="9144000"/>
  <p:embeddedFontLst>
    <p:embeddedFont>
      <p:font typeface="Canva Sans Bold" panose="020B0604020202020204" charset="0"/>
      <p:regular r:id="rId23"/>
      <p:bold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charset="0"/>
      <p:regular r:id="rId29"/>
      <p:bold r:id="rId30"/>
    </p:embeddedFont>
    <p:embeddedFont>
      <p:font typeface="TT Norms" panose="020B0604020202020204" charset="0"/>
      <p:regular r:id="rId31"/>
    </p:embeddedFont>
    <p:embeddedFont>
      <p:font typeface="TT Norms Bold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9345F-B31B-4E70-8E78-6DBC2258EAAD}" v="3" dt="2025-05-07T09:35:42.379"/>
    <p1510:client id="{3DF4F6A3-AF90-A642-835C-5BD949469A29}" v="7" dt="2025-04-10T14:55:14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3" autoAdjust="0"/>
    <p:restoredTop sz="94558" autoAdjust="0"/>
  </p:normalViewPr>
  <p:slideViewPr>
    <p:cSldViewPr>
      <p:cViewPr varScale="1">
        <p:scale>
          <a:sx n="66" d="100"/>
          <a:sy n="66" d="100"/>
        </p:scale>
        <p:origin x="11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2:28:25.7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1T12:28:26.4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1.svg"/><Relationship Id="rId3" Type="http://schemas.openxmlformats.org/officeDocument/2006/relationships/image" Target="../media/image47.png"/><Relationship Id="rId7" Type="http://schemas.openxmlformats.org/officeDocument/2006/relationships/image" Target="../media/image4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9.svg"/><Relationship Id="rId5" Type="http://schemas.openxmlformats.org/officeDocument/2006/relationships/image" Target="../media/image11.sv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6.sv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svg"/><Relationship Id="rId5" Type="http://schemas.openxmlformats.org/officeDocument/2006/relationships/image" Target="../media/image4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12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svg"/><Relationship Id="rId5" Type="http://schemas.openxmlformats.org/officeDocument/2006/relationships/image" Target="../media/image4.sv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sv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svg"/><Relationship Id="rId18" Type="http://schemas.openxmlformats.org/officeDocument/2006/relationships/image" Target="../media/image66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52.png"/><Relationship Id="rId17" Type="http://schemas.openxmlformats.org/officeDocument/2006/relationships/image" Target="../media/image65.png"/><Relationship Id="rId2" Type="http://schemas.openxmlformats.org/officeDocument/2006/relationships/image" Target="../media/image5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28.svg"/><Relationship Id="rId5" Type="http://schemas.openxmlformats.org/officeDocument/2006/relationships/image" Target="../media/image59.svg"/><Relationship Id="rId15" Type="http://schemas.openxmlformats.org/officeDocument/2006/relationships/image" Target="../media/image63.svg"/><Relationship Id="rId10" Type="http://schemas.openxmlformats.org/officeDocument/2006/relationships/image" Target="../media/image27.png"/><Relationship Id="rId19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image" Target="../media/image23.sv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svg"/><Relationship Id="rId7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70.png"/><Relationship Id="rId1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.svg"/><Relationship Id="rId3" Type="http://schemas.openxmlformats.org/officeDocument/2006/relationships/image" Target="../media/image72.svg"/><Relationship Id="rId7" Type="http://schemas.openxmlformats.org/officeDocument/2006/relationships/image" Target="../media/image77.svg"/><Relationship Id="rId12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jpeg"/><Relationship Id="rId5" Type="http://schemas.openxmlformats.org/officeDocument/2006/relationships/image" Target="../media/image74.svg"/><Relationship Id="rId1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73.png"/><Relationship Id="rId9" Type="http://schemas.openxmlformats.org/officeDocument/2006/relationships/image" Target="../media/image79.sv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0" y="-443877"/>
            <a:ext cx="13168026" cy="1131627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6" name="Freeform 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63840" y="1560644"/>
            <a:ext cx="10502693" cy="7307231"/>
            <a:chOff x="0" y="0"/>
            <a:chExt cx="1003955" cy="698500"/>
          </a:xfrm>
        </p:grpSpPr>
        <p:sp>
          <p:nvSpPr>
            <p:cNvPr id="13" name="Freeform 13"/>
            <p:cNvSpPr/>
            <p:nvPr/>
          </p:nvSpPr>
          <p:spPr>
            <a:xfrm>
              <a:off x="4246" y="0"/>
              <a:ext cx="995462" cy="698500"/>
            </a:xfrm>
            <a:custGeom>
              <a:avLst/>
              <a:gdLst/>
              <a:ahLst/>
              <a:cxnLst/>
              <a:rect l="l" t="t" r="r" b="b"/>
              <a:pathLst>
                <a:path w="995462" h="698500">
                  <a:moveTo>
                    <a:pt x="988588" y="368364"/>
                  </a:moveTo>
                  <a:lnTo>
                    <a:pt x="807630" y="679386"/>
                  </a:lnTo>
                  <a:cubicBezTo>
                    <a:pt x="800745" y="691220"/>
                    <a:pt x="788086" y="698500"/>
                    <a:pt x="774395" y="698500"/>
                  </a:cubicBezTo>
                  <a:lnTo>
                    <a:pt x="221068" y="698500"/>
                  </a:lnTo>
                  <a:cubicBezTo>
                    <a:pt x="207377" y="698500"/>
                    <a:pt x="194718" y="691220"/>
                    <a:pt x="187833" y="679386"/>
                  </a:cubicBezTo>
                  <a:lnTo>
                    <a:pt x="6875" y="368364"/>
                  </a:lnTo>
                  <a:cubicBezTo>
                    <a:pt x="0" y="356549"/>
                    <a:pt x="0" y="341951"/>
                    <a:pt x="6875" y="330136"/>
                  </a:cubicBezTo>
                  <a:lnTo>
                    <a:pt x="187833" y="19114"/>
                  </a:lnTo>
                  <a:cubicBezTo>
                    <a:pt x="194718" y="7280"/>
                    <a:pt x="207377" y="0"/>
                    <a:pt x="221068" y="0"/>
                  </a:cubicBezTo>
                  <a:lnTo>
                    <a:pt x="774395" y="0"/>
                  </a:lnTo>
                  <a:cubicBezTo>
                    <a:pt x="788086" y="0"/>
                    <a:pt x="800745" y="7280"/>
                    <a:pt x="807630" y="19114"/>
                  </a:cubicBezTo>
                  <a:lnTo>
                    <a:pt x="988588" y="330136"/>
                  </a:lnTo>
                  <a:cubicBezTo>
                    <a:pt x="995463" y="341951"/>
                    <a:pt x="995463" y="356549"/>
                    <a:pt x="988588" y="368364"/>
                  </a:cubicBezTo>
                  <a:close/>
                </a:path>
              </a:pathLst>
            </a:custGeom>
            <a:blipFill>
              <a:blip r:embed="rId3"/>
              <a:stretch>
                <a:fillRect l="-30367" r="-1045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939928"/>
            <a:ext cx="4256983" cy="887836"/>
            <a:chOff x="0" y="0"/>
            <a:chExt cx="1121181" cy="2338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1181" cy="233833"/>
            </a:xfrm>
            <a:custGeom>
              <a:avLst/>
              <a:gdLst/>
              <a:ahLst/>
              <a:cxnLst/>
              <a:rect l="l" t="t" r="r" b="b"/>
              <a:pathLst>
                <a:path w="1121181" h="233833">
                  <a:moveTo>
                    <a:pt x="27280" y="0"/>
                  </a:moveTo>
                  <a:lnTo>
                    <a:pt x="1093901" y="0"/>
                  </a:lnTo>
                  <a:cubicBezTo>
                    <a:pt x="1101136" y="0"/>
                    <a:pt x="1108075" y="2874"/>
                    <a:pt x="1113191" y="7990"/>
                  </a:cubicBezTo>
                  <a:cubicBezTo>
                    <a:pt x="1118307" y="13106"/>
                    <a:pt x="1121181" y="20045"/>
                    <a:pt x="1121181" y="27280"/>
                  </a:cubicBezTo>
                  <a:lnTo>
                    <a:pt x="1121181" y="206554"/>
                  </a:lnTo>
                  <a:cubicBezTo>
                    <a:pt x="1121181" y="213789"/>
                    <a:pt x="1118307" y="220727"/>
                    <a:pt x="1113191" y="225843"/>
                  </a:cubicBezTo>
                  <a:cubicBezTo>
                    <a:pt x="1108075" y="230959"/>
                    <a:pt x="1101136" y="233833"/>
                    <a:pt x="1093901" y="233833"/>
                  </a:cubicBezTo>
                  <a:lnTo>
                    <a:pt x="27280" y="233833"/>
                  </a:lnTo>
                  <a:cubicBezTo>
                    <a:pt x="20045" y="233833"/>
                    <a:pt x="13106" y="230959"/>
                    <a:pt x="7990" y="225843"/>
                  </a:cubicBezTo>
                  <a:cubicBezTo>
                    <a:pt x="2874" y="220727"/>
                    <a:pt x="0" y="213789"/>
                    <a:pt x="0" y="206554"/>
                  </a:cubicBezTo>
                  <a:lnTo>
                    <a:pt x="0" y="27280"/>
                  </a:lnTo>
                  <a:cubicBezTo>
                    <a:pt x="0" y="20045"/>
                    <a:pt x="2874" y="13106"/>
                    <a:pt x="7990" y="7990"/>
                  </a:cubicBezTo>
                  <a:cubicBezTo>
                    <a:pt x="13106" y="2874"/>
                    <a:pt x="20045" y="0"/>
                    <a:pt x="2728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121181" cy="300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r>
                <a:rPr lang="en-US" sz="2500">
                  <a:solidFill>
                    <a:srgbClr val="FFFFFF"/>
                  </a:solidFill>
                  <a:latin typeface="TT Norms"/>
                  <a:ea typeface="TT Norms"/>
                  <a:cs typeface="TT Norms"/>
                  <a:sym typeface="TT Norms"/>
                </a:rPr>
                <a:t>www.meetit.cloud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73B64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1028700" y="1028700"/>
            <a:ext cx="1098155" cy="856561"/>
          </a:xfrm>
          <a:custGeom>
            <a:avLst/>
            <a:gdLst/>
            <a:ahLst/>
            <a:cxnLst/>
            <a:rect l="l" t="t" r="r" b="b"/>
            <a:pathLst>
              <a:path w="1098155" h="856561">
                <a:moveTo>
                  <a:pt x="0" y="0"/>
                </a:moveTo>
                <a:lnTo>
                  <a:pt x="1098155" y="0"/>
                </a:lnTo>
                <a:lnTo>
                  <a:pt x="1098155" y="856561"/>
                </a:lnTo>
                <a:lnTo>
                  <a:pt x="0" y="856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0" name="Group 30"/>
          <p:cNvGrpSpPr/>
          <p:nvPr/>
        </p:nvGrpSpPr>
        <p:grpSpPr>
          <a:xfrm>
            <a:off x="7063208" y="8509225"/>
            <a:ext cx="3142712" cy="749075"/>
            <a:chOff x="0" y="0"/>
            <a:chExt cx="4190283" cy="99876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96420" cy="998767"/>
            </a:xfrm>
            <a:custGeom>
              <a:avLst/>
              <a:gdLst/>
              <a:ahLst/>
              <a:cxnLst/>
              <a:rect l="l" t="t" r="r" b="b"/>
              <a:pathLst>
                <a:path w="1696420" h="998767">
                  <a:moveTo>
                    <a:pt x="0" y="0"/>
                  </a:moveTo>
                  <a:lnTo>
                    <a:pt x="1696420" y="0"/>
                  </a:lnTo>
                  <a:lnTo>
                    <a:pt x="1696420" y="998767"/>
                  </a:lnTo>
                  <a:lnTo>
                    <a:pt x="0" y="998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187517" y="125061"/>
              <a:ext cx="2002766" cy="873706"/>
            </a:xfrm>
            <a:custGeom>
              <a:avLst/>
              <a:gdLst/>
              <a:ahLst/>
              <a:cxnLst/>
              <a:rect l="l" t="t" r="r" b="b"/>
              <a:pathLst>
                <a:path w="2002766" h="873706">
                  <a:moveTo>
                    <a:pt x="0" y="0"/>
                  </a:moveTo>
                  <a:lnTo>
                    <a:pt x="2002766" y="0"/>
                  </a:lnTo>
                  <a:lnTo>
                    <a:pt x="2002766" y="873706"/>
                  </a:lnTo>
                  <a:lnTo>
                    <a:pt x="0" y="873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3446744"/>
            <a:ext cx="8280188" cy="1307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1"/>
              </a:lnSpc>
            </a:pPr>
            <a:r>
              <a:rPr lang="en-US" sz="6101" b="1" dirty="0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Active Archiving</a:t>
            </a:r>
          </a:p>
          <a:p>
            <a:pPr algn="l">
              <a:lnSpc>
                <a:spcPts val="3901"/>
              </a:lnSpc>
            </a:pPr>
            <a:r>
              <a:rPr lang="en-US" sz="3901" b="1" dirty="0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Our </a:t>
            </a:r>
            <a:r>
              <a:rPr lang="en-US" sz="3901" b="1" dirty="0" err="1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vision,your</a:t>
            </a:r>
            <a:r>
              <a:rPr lang="en-US" sz="3901" b="1" dirty="0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 safeguard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7959726"/>
            <a:ext cx="5876587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273B64"/>
                </a:solidFill>
                <a:latin typeface="TT Norms"/>
                <a:ea typeface="TT Norms"/>
                <a:cs typeface="TT Norms"/>
                <a:sym typeface="TT Norms"/>
              </a:rPr>
              <a:t>Bologna, 13 Maggio 2025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Giuseppe Mazzoli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4878699"/>
            <a:ext cx="7969250" cy="61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40"/>
              </a:lnSpc>
            </a:pPr>
            <a:r>
              <a:rPr lang="en-US" sz="2000" dirty="0" err="1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Archiviazione</a:t>
            </a:r>
            <a:r>
              <a:rPr lang="en-US" sz="2000" dirty="0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dirty="0" err="1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oggi</a:t>
            </a:r>
            <a:endParaRPr lang="en-US" sz="2000" dirty="0">
              <a:solidFill>
                <a:srgbClr val="8497B2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2440"/>
              </a:lnSpc>
            </a:pPr>
            <a:r>
              <a:rPr lang="en-US" sz="2000" dirty="0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Stop al </a:t>
            </a:r>
            <a:r>
              <a:rPr lang="en-US" sz="2000" dirty="0" err="1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disordine</a:t>
            </a:r>
            <a:r>
              <a:rPr lang="en-US" sz="2000" dirty="0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dirty="0" err="1">
                <a:solidFill>
                  <a:srgbClr val="8497B2"/>
                </a:solidFill>
                <a:latin typeface="TT Norms"/>
                <a:ea typeface="TT Norms"/>
                <a:cs typeface="TT Norms"/>
                <a:sym typeface="TT Norms"/>
              </a:rPr>
              <a:t>digitale</a:t>
            </a:r>
            <a:endParaRPr lang="en-US" sz="2000" dirty="0">
              <a:solidFill>
                <a:srgbClr val="8497B2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24460" y="4955311"/>
            <a:ext cx="500647" cy="438066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24460" y="5784331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0282339" y="1255066"/>
            <a:ext cx="9118862" cy="8332360"/>
          </a:xfrm>
          <a:custGeom>
            <a:avLst/>
            <a:gdLst/>
            <a:ahLst/>
            <a:cxnLst/>
            <a:rect l="l" t="t" r="r" b="b"/>
            <a:pathLst>
              <a:path w="9118862" h="8332360">
                <a:moveTo>
                  <a:pt x="9118862" y="0"/>
                </a:moveTo>
                <a:lnTo>
                  <a:pt x="0" y="0"/>
                </a:lnTo>
                <a:lnTo>
                  <a:pt x="0" y="8332361"/>
                </a:lnTo>
                <a:lnTo>
                  <a:pt x="9118862" y="8332361"/>
                </a:lnTo>
                <a:lnTo>
                  <a:pt x="91188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1" name="Group 21"/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22" name="Freeform 22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737512" y="1686901"/>
            <a:ext cx="9844078" cy="7078198"/>
            <a:chOff x="0" y="0"/>
            <a:chExt cx="971446" cy="698500"/>
          </a:xfrm>
        </p:grpSpPr>
        <p:sp>
          <p:nvSpPr>
            <p:cNvPr id="25" name="Freeform 25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3"/>
              <a:stretch>
                <a:fillRect l="-13770" r="-1377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6" name="Freeform 26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7" name="Group 27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8" name="Freeform 28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1" name="Freeform 31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2" name="Freeform 3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3" name="Freeform 33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4" name="Group 34"/>
          <p:cNvGrpSpPr/>
          <p:nvPr/>
        </p:nvGrpSpPr>
        <p:grpSpPr>
          <a:xfrm rot="5400000">
            <a:off x="1524460" y="6656453"/>
            <a:ext cx="500647" cy="438066"/>
            <a:chOff x="0" y="0"/>
            <a:chExt cx="812800" cy="711200"/>
          </a:xfrm>
        </p:grpSpPr>
        <p:sp>
          <p:nvSpPr>
            <p:cNvPr id="35" name="Freeform 3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5400000">
            <a:off x="1524460" y="7485473"/>
            <a:ext cx="500647" cy="438066"/>
            <a:chOff x="0" y="0"/>
            <a:chExt cx="812800" cy="711200"/>
          </a:xfrm>
        </p:grpSpPr>
        <p:sp>
          <p:nvSpPr>
            <p:cNvPr id="38" name="Freeform 3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174750" y="1687908"/>
            <a:ext cx="8159750" cy="13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L’ARCHIVIAZIONE</a:t>
            </a:r>
          </a:p>
          <a:p>
            <a:pPr algn="l">
              <a:lnSpc>
                <a:spcPts val="4140"/>
              </a:lnSpc>
            </a:pPr>
            <a:r>
              <a:rPr lang="en-US" sz="3600" b="1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I CRITERI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70954" y="4250921"/>
            <a:ext cx="591357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Declinata in: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74750" y="3617908"/>
            <a:ext cx="5913576" cy="63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 b="1" dirty="0" err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Criterio</a:t>
            </a:r>
            <a:r>
              <a:rPr lang="en-US" sz="3599" b="1" dirty="0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 base: la </a:t>
            </a:r>
            <a:r>
              <a:rPr lang="en-US" sz="3599" b="1" dirty="0" err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vecchiaia</a:t>
            </a:r>
            <a:endParaRPr lang="en-US" sz="3599" b="1" dirty="0">
              <a:solidFill>
                <a:srgbClr val="273B64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300700" y="4882224"/>
            <a:ext cx="42354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Data </a:t>
            </a:r>
            <a:r>
              <a:rPr lang="en-US" sz="2999" b="1" dirty="0" err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creazione</a:t>
            </a:r>
            <a:endParaRPr lang="en-US" sz="2999" b="1" dirty="0">
              <a:solidFill>
                <a:srgbClr val="273B64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300700" y="5711244"/>
            <a:ext cx="42354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Data ultimo accesso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300700" y="6583366"/>
            <a:ext cx="4783830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Proprietario in pensione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300700" y="7412386"/>
            <a:ext cx="42354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Ecc...</a:t>
            </a: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24460" y="3892105"/>
            <a:ext cx="500647" cy="438066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24460" y="4583252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4764" y="-4275990"/>
            <a:ext cx="11145501" cy="9752314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2074131" y="-406136"/>
            <a:ext cx="4180138" cy="365762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18208" y="2989577"/>
            <a:ext cx="8794187" cy="7694914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1" name="Group 21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2" name="Freeform 22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1524460" y="5257291"/>
            <a:ext cx="500647" cy="438066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1524460" y="5929388"/>
            <a:ext cx="500647" cy="438066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5400000">
            <a:off x="1524460" y="6618001"/>
            <a:ext cx="500647" cy="438066"/>
            <a:chOff x="0" y="0"/>
            <a:chExt cx="812800" cy="711200"/>
          </a:xfrm>
        </p:grpSpPr>
        <p:sp>
          <p:nvSpPr>
            <p:cNvPr id="35" name="Freeform 3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5400000">
            <a:off x="1524460" y="7290097"/>
            <a:ext cx="500647" cy="438066"/>
            <a:chOff x="0" y="0"/>
            <a:chExt cx="812800" cy="711200"/>
          </a:xfrm>
        </p:grpSpPr>
        <p:sp>
          <p:nvSpPr>
            <p:cNvPr id="38" name="Freeform 3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 rot="5400000">
            <a:off x="1524460" y="7962194"/>
            <a:ext cx="500647" cy="438066"/>
            <a:chOff x="0" y="0"/>
            <a:chExt cx="812800" cy="711200"/>
          </a:xfrm>
        </p:grpSpPr>
        <p:sp>
          <p:nvSpPr>
            <p:cNvPr id="41" name="Freeform 41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 rot="5400000">
            <a:off x="1524460" y="8559971"/>
            <a:ext cx="500647" cy="438066"/>
            <a:chOff x="0" y="0"/>
            <a:chExt cx="812800" cy="711200"/>
          </a:xfrm>
        </p:grpSpPr>
        <p:sp>
          <p:nvSpPr>
            <p:cNvPr id="44" name="Freeform 4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568098" y="1466602"/>
            <a:ext cx="5978805" cy="7606653"/>
            <a:chOff x="0" y="0"/>
            <a:chExt cx="1574665" cy="200339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574665" cy="2003398"/>
            </a:xfrm>
            <a:custGeom>
              <a:avLst/>
              <a:gdLst/>
              <a:ahLst/>
              <a:cxnLst/>
              <a:rect l="l" t="t" r="r" b="b"/>
              <a:pathLst>
                <a:path w="1574665" h="2003398">
                  <a:moveTo>
                    <a:pt x="66040" y="0"/>
                  </a:moveTo>
                  <a:lnTo>
                    <a:pt x="1508625" y="0"/>
                  </a:lnTo>
                  <a:cubicBezTo>
                    <a:pt x="1545098" y="0"/>
                    <a:pt x="1574665" y="29567"/>
                    <a:pt x="1574665" y="66040"/>
                  </a:cubicBezTo>
                  <a:lnTo>
                    <a:pt x="1574665" y="1937359"/>
                  </a:lnTo>
                  <a:cubicBezTo>
                    <a:pt x="1574665" y="1973831"/>
                    <a:pt x="1545098" y="2003398"/>
                    <a:pt x="1508625" y="2003398"/>
                  </a:cubicBezTo>
                  <a:lnTo>
                    <a:pt x="66040" y="2003398"/>
                  </a:lnTo>
                  <a:cubicBezTo>
                    <a:pt x="29567" y="2003398"/>
                    <a:pt x="0" y="1973831"/>
                    <a:pt x="0" y="1937359"/>
                  </a:cubicBezTo>
                  <a:lnTo>
                    <a:pt x="0" y="66040"/>
                  </a:lnTo>
                  <a:cubicBezTo>
                    <a:pt x="0" y="29567"/>
                    <a:pt x="29567" y="0"/>
                    <a:pt x="6604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66675"/>
              <a:ext cx="1574665" cy="207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3099867" y="1821597"/>
            <a:ext cx="4591939" cy="6887909"/>
            <a:chOff x="0" y="0"/>
            <a:chExt cx="6350000" cy="95250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4"/>
              <a:stretch>
                <a:fillRect t="-9259" b="-9259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174750" y="1687908"/>
            <a:ext cx="8159750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 DATI SICURA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2300700" y="3828543"/>
            <a:ext cx="812934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Dove? Sicuramente fuori dall’ambiente di produzione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300700" y="4519689"/>
            <a:ext cx="843681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Sicuramente in doppia copia, se no tanto vale cancellarli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300700" y="5193729"/>
            <a:ext cx="798163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In cloud? Forse il cloud è proprio la soluzione giusta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300700" y="5865825"/>
            <a:ext cx="812934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Con VPN sito-to-site dal source al destination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300700" y="6554438"/>
            <a:ext cx="826412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Una copia on-site ed una copia in cloud?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300700" y="7226535"/>
            <a:ext cx="4235421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Occhio ai costi del traffico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2300700" y="7898632"/>
            <a:ext cx="478383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Spazio alla fantasia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300700" y="8496408"/>
            <a:ext cx="8436812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Se i dati sono &lt;100TB on premise non ha senso</a:t>
            </a: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524460" y="4180202"/>
            <a:ext cx="500647" cy="438066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1524460" y="4871349"/>
            <a:ext cx="500647" cy="438066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4764" y="-4275990"/>
            <a:ext cx="11145501" cy="9752314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2074131" y="-406136"/>
            <a:ext cx="4180138" cy="365762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18208" y="2989577"/>
            <a:ext cx="8794187" cy="7694914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1" name="Group 21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2" name="Freeform 22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1524460" y="5545388"/>
            <a:ext cx="500647" cy="438066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1524460" y="6217485"/>
            <a:ext cx="500647" cy="438066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5400000">
            <a:off x="1524460" y="6906097"/>
            <a:ext cx="500647" cy="438066"/>
            <a:chOff x="0" y="0"/>
            <a:chExt cx="812800" cy="711200"/>
          </a:xfrm>
        </p:grpSpPr>
        <p:sp>
          <p:nvSpPr>
            <p:cNvPr id="35" name="Freeform 3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568098" y="1466602"/>
            <a:ext cx="5978805" cy="7606653"/>
            <a:chOff x="0" y="0"/>
            <a:chExt cx="1574665" cy="200339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574665" cy="2003398"/>
            </a:xfrm>
            <a:custGeom>
              <a:avLst/>
              <a:gdLst/>
              <a:ahLst/>
              <a:cxnLst/>
              <a:rect l="l" t="t" r="r" b="b"/>
              <a:pathLst>
                <a:path w="1574665" h="2003398">
                  <a:moveTo>
                    <a:pt x="66040" y="0"/>
                  </a:moveTo>
                  <a:lnTo>
                    <a:pt x="1508625" y="0"/>
                  </a:lnTo>
                  <a:cubicBezTo>
                    <a:pt x="1545098" y="0"/>
                    <a:pt x="1574665" y="29567"/>
                    <a:pt x="1574665" y="66040"/>
                  </a:cubicBezTo>
                  <a:lnTo>
                    <a:pt x="1574665" y="1937359"/>
                  </a:lnTo>
                  <a:cubicBezTo>
                    <a:pt x="1574665" y="1973831"/>
                    <a:pt x="1545098" y="2003398"/>
                    <a:pt x="1508625" y="2003398"/>
                  </a:cubicBezTo>
                  <a:lnTo>
                    <a:pt x="66040" y="2003398"/>
                  </a:lnTo>
                  <a:cubicBezTo>
                    <a:pt x="29567" y="2003398"/>
                    <a:pt x="0" y="1973831"/>
                    <a:pt x="0" y="1937359"/>
                  </a:cubicBezTo>
                  <a:lnTo>
                    <a:pt x="0" y="66040"/>
                  </a:lnTo>
                  <a:cubicBezTo>
                    <a:pt x="0" y="29567"/>
                    <a:pt x="29567" y="0"/>
                    <a:pt x="6604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1574665" cy="207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211474" y="1782046"/>
            <a:ext cx="4591939" cy="6887909"/>
            <a:chOff x="0" y="0"/>
            <a:chExt cx="6350000" cy="9525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4"/>
              <a:stretch>
                <a:fillRect t="-31" b="-31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174750" y="1687908"/>
            <a:ext cx="8159750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 QUALE SUPPORTO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300700" y="4116639"/>
            <a:ext cx="812934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Object Storage S3: unica risposta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300700" y="4807786"/>
            <a:ext cx="812934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Disco o nastro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300700" y="5481825"/>
            <a:ext cx="798163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Non sono attaccabili dai ransomware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300700" y="6153922"/>
            <a:ext cx="812934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Object lock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300700" y="6842535"/>
            <a:ext cx="8264120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0"/>
              </a:lnSpc>
            </a:pPr>
            <a:r>
              <a:rPr lang="en-US" sz="25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Fuori linea</a:t>
            </a: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1177" y="5237284"/>
            <a:ext cx="19897984" cy="2686228"/>
          </a:xfrm>
          <a:custGeom>
            <a:avLst/>
            <a:gdLst/>
            <a:ahLst/>
            <a:cxnLst/>
            <a:rect l="l" t="t" r="r" b="b"/>
            <a:pathLst>
              <a:path w="19897984" h="2686228">
                <a:moveTo>
                  <a:pt x="0" y="0"/>
                </a:moveTo>
                <a:lnTo>
                  <a:pt x="19897984" y="0"/>
                </a:lnTo>
                <a:lnTo>
                  <a:pt x="19897984" y="2686227"/>
                </a:lnTo>
                <a:lnTo>
                  <a:pt x="0" y="2686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835551" y="3254811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5218383" y="2534085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9599290" y="2340639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3976418" y="2572034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1738071" y="4157332"/>
            <a:ext cx="1670990" cy="16709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20904" y="3436606"/>
            <a:ext cx="1670990" cy="16709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01193" y="3243159"/>
            <a:ext cx="1670990" cy="16709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878939" y="3471444"/>
            <a:ext cx="1670990" cy="16709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90245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0" name="Group 20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1" name="Freeform 21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24" name="Freeform 24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 rot="-3685790">
            <a:off x="4082168" y="3478987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 rot="-3685790">
            <a:off x="8494518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1" name="Freeform 31"/>
          <p:cNvSpPr/>
          <p:nvPr/>
        </p:nvSpPr>
        <p:spPr>
          <a:xfrm rot="-3605961">
            <a:off x="12915769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2" name="Freeform 32"/>
          <p:cNvSpPr/>
          <p:nvPr/>
        </p:nvSpPr>
        <p:spPr>
          <a:xfrm>
            <a:off x="2023692" y="4442952"/>
            <a:ext cx="1099749" cy="1099749"/>
          </a:xfrm>
          <a:custGeom>
            <a:avLst/>
            <a:gdLst/>
            <a:ahLst/>
            <a:cxnLst/>
            <a:rect l="l" t="t" r="r" b="b"/>
            <a:pathLst>
              <a:path w="1099749" h="1099749">
                <a:moveTo>
                  <a:pt x="0" y="0"/>
                </a:moveTo>
                <a:lnTo>
                  <a:pt x="1099749" y="0"/>
                </a:lnTo>
                <a:lnTo>
                  <a:pt x="1099749" y="1099749"/>
                </a:lnTo>
                <a:lnTo>
                  <a:pt x="0" y="109974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3" name="Freeform 33"/>
          <p:cNvSpPr/>
          <p:nvPr/>
        </p:nvSpPr>
        <p:spPr>
          <a:xfrm>
            <a:off x="15194311" y="3789927"/>
            <a:ext cx="1040244" cy="1040244"/>
          </a:xfrm>
          <a:custGeom>
            <a:avLst/>
            <a:gdLst/>
            <a:ahLst/>
            <a:cxnLst/>
            <a:rect l="l" t="t" r="r" b="b"/>
            <a:pathLst>
              <a:path w="1040244" h="1040244">
                <a:moveTo>
                  <a:pt x="0" y="0"/>
                </a:moveTo>
                <a:lnTo>
                  <a:pt x="1040245" y="0"/>
                </a:lnTo>
                <a:lnTo>
                  <a:pt x="1040245" y="1040245"/>
                </a:lnTo>
                <a:lnTo>
                  <a:pt x="0" y="10402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4" name="Freeform 34"/>
          <p:cNvSpPr/>
          <p:nvPr/>
        </p:nvSpPr>
        <p:spPr>
          <a:xfrm>
            <a:off x="10815335" y="3557301"/>
            <a:ext cx="1042707" cy="1042707"/>
          </a:xfrm>
          <a:custGeom>
            <a:avLst/>
            <a:gdLst/>
            <a:ahLst/>
            <a:cxnLst/>
            <a:rect l="l" t="t" r="r" b="b"/>
            <a:pathLst>
              <a:path w="1042707" h="1042707">
                <a:moveTo>
                  <a:pt x="0" y="0"/>
                </a:moveTo>
                <a:lnTo>
                  <a:pt x="1042706" y="0"/>
                </a:lnTo>
                <a:lnTo>
                  <a:pt x="1042706" y="1042707"/>
                </a:lnTo>
                <a:lnTo>
                  <a:pt x="0" y="10427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5" name="Freeform 35"/>
          <p:cNvSpPr/>
          <p:nvPr/>
        </p:nvSpPr>
        <p:spPr>
          <a:xfrm>
            <a:off x="6383353" y="3646092"/>
            <a:ext cx="1146093" cy="1146093"/>
          </a:xfrm>
          <a:custGeom>
            <a:avLst/>
            <a:gdLst/>
            <a:ahLst/>
            <a:cxnLst/>
            <a:rect l="l" t="t" r="r" b="b"/>
            <a:pathLst>
              <a:path w="1146093" h="1146093">
                <a:moveTo>
                  <a:pt x="0" y="0"/>
                </a:moveTo>
                <a:lnTo>
                  <a:pt x="1146092" y="0"/>
                </a:lnTo>
                <a:lnTo>
                  <a:pt x="1146092" y="1146092"/>
                </a:lnTo>
                <a:lnTo>
                  <a:pt x="0" y="114609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6" name="TextBox 36"/>
          <p:cNvSpPr txBox="1"/>
          <p:nvPr/>
        </p:nvSpPr>
        <p:spPr>
          <a:xfrm>
            <a:off x="1020325" y="7300755"/>
            <a:ext cx="3106483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Automazione dell'archiviazione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0325" y="8292942"/>
            <a:ext cx="3106483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Serve un software intelligente che gestisca l'archiviazione in modo automatico ed efficiente.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403158" y="6565658"/>
            <a:ext cx="3106483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Spostamento e conservazione dei dati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403158" y="7965918"/>
            <a:ext cx="3106483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Archiviare significa rimuovere il dato dalla sorgente, creando una o più copie di sicurezza nella destinazione.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783447" y="6266162"/>
            <a:ext cx="3106483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Accessibilità e usabilità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783447" y="7269461"/>
            <a:ext cx="3106483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Lasciare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uno stub (alias)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sul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source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può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aiutare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, ma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spesso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confonde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gli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utenti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;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può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essere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un’alternativa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fornire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un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portale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web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dedicato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per la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ricerca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dei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dati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archiviati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..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161192" y="6683217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Ricerca ottimizzata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161192" y="7286468"/>
            <a:ext cx="3106483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dati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archiviati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dovrebbero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essere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taggati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per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facilitarne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la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ricerca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e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l’accesso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tramite</a:t>
            </a:r>
            <a:r>
              <a:rPr lang="en-US" sz="2000" spc="10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browser.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74750" y="485168"/>
            <a:ext cx="10726083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ARCHIVIAZIONE: COME LA ATTIVIAMO?</a:t>
            </a:r>
          </a:p>
        </p:txBody>
      </p:sp>
      <p:sp>
        <p:nvSpPr>
          <p:cNvPr id="45" name="Freeform 45"/>
          <p:cNvSpPr/>
          <p:nvPr/>
        </p:nvSpPr>
        <p:spPr>
          <a:xfrm flipH="1">
            <a:off x="5911216" y="-2768478"/>
            <a:ext cx="12376784" cy="4842417"/>
          </a:xfrm>
          <a:custGeom>
            <a:avLst/>
            <a:gdLst/>
            <a:ahLst/>
            <a:cxnLst/>
            <a:rect l="l" t="t" r="r" b="b"/>
            <a:pathLst>
              <a:path w="12376784" h="4842417">
                <a:moveTo>
                  <a:pt x="12376784" y="0"/>
                </a:moveTo>
                <a:lnTo>
                  <a:pt x="0" y="0"/>
                </a:lnTo>
                <a:lnTo>
                  <a:pt x="0" y="4842417"/>
                </a:lnTo>
                <a:lnTo>
                  <a:pt x="12376784" y="4842417"/>
                </a:lnTo>
                <a:lnTo>
                  <a:pt x="12376784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5313596" cy="10281761"/>
            <a:chOff x="0" y="0"/>
            <a:chExt cx="598465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8465" cy="401818"/>
            </a:xfrm>
            <a:custGeom>
              <a:avLst/>
              <a:gdLst/>
              <a:ahLst/>
              <a:cxnLst/>
              <a:rect l="l" t="t" r="r" b="b"/>
              <a:pathLst>
                <a:path w="598465" h="401818">
                  <a:moveTo>
                    <a:pt x="203200" y="0"/>
                  </a:moveTo>
                  <a:lnTo>
                    <a:pt x="598465" y="0"/>
                  </a:lnTo>
                  <a:lnTo>
                    <a:pt x="395265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95265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16198" y="-4624142"/>
            <a:ext cx="16915353" cy="8920921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318" y="0"/>
              <a:ext cx="1321820" cy="698500"/>
            </a:xfrm>
            <a:custGeom>
              <a:avLst/>
              <a:gdLst/>
              <a:ahLst/>
              <a:cxnLst/>
              <a:rect l="l" t="t" r="r" b="b"/>
              <a:pathLst>
                <a:path w="1321820" h="698500">
                  <a:moveTo>
                    <a:pt x="1319686" y="355184"/>
                  </a:moveTo>
                  <a:lnTo>
                    <a:pt x="1123391" y="692566"/>
                  </a:lnTo>
                  <a:cubicBezTo>
                    <a:pt x="1121254" y="696240"/>
                    <a:pt x="1117324" y="698500"/>
                    <a:pt x="1113073" y="698500"/>
                  </a:cubicBezTo>
                  <a:lnTo>
                    <a:pt x="208747" y="698500"/>
                  </a:lnTo>
                  <a:cubicBezTo>
                    <a:pt x="204497" y="698500"/>
                    <a:pt x="200567" y="696240"/>
                    <a:pt x="198429" y="692566"/>
                  </a:cubicBezTo>
                  <a:lnTo>
                    <a:pt x="2135" y="355184"/>
                  </a:lnTo>
                  <a:cubicBezTo>
                    <a:pt x="0" y="351516"/>
                    <a:pt x="0" y="346984"/>
                    <a:pt x="2135" y="343316"/>
                  </a:cubicBezTo>
                  <a:lnTo>
                    <a:pt x="198429" y="5934"/>
                  </a:lnTo>
                  <a:cubicBezTo>
                    <a:pt x="200567" y="2260"/>
                    <a:pt x="204497" y="0"/>
                    <a:pt x="208747" y="0"/>
                  </a:cubicBezTo>
                  <a:lnTo>
                    <a:pt x="1113073" y="0"/>
                  </a:lnTo>
                  <a:cubicBezTo>
                    <a:pt x="1117324" y="0"/>
                    <a:pt x="1121254" y="2260"/>
                    <a:pt x="1123391" y="5934"/>
                  </a:cubicBezTo>
                  <a:lnTo>
                    <a:pt x="1319686" y="343316"/>
                  </a:lnTo>
                  <a:cubicBezTo>
                    <a:pt x="1321820" y="346984"/>
                    <a:pt x="1321820" y="351516"/>
                    <a:pt x="1319686" y="355184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0" name="Freeform 10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7396" y="9495923"/>
            <a:ext cx="20411535" cy="3873707"/>
            <a:chOff x="0" y="0"/>
            <a:chExt cx="1705218" cy="323617"/>
          </a:xfrm>
        </p:grpSpPr>
        <p:sp>
          <p:nvSpPr>
            <p:cNvPr id="13" name="Freeform 13"/>
            <p:cNvSpPr/>
            <p:nvPr/>
          </p:nvSpPr>
          <p:spPr>
            <a:xfrm>
              <a:off x="5560" y="0"/>
              <a:ext cx="1694099" cy="323617"/>
            </a:xfrm>
            <a:custGeom>
              <a:avLst/>
              <a:gdLst/>
              <a:ahLst/>
              <a:cxnLst/>
              <a:rect l="l" t="t" r="r" b="b"/>
              <a:pathLst>
                <a:path w="1694099" h="323617">
                  <a:moveTo>
                    <a:pt x="210915" y="0"/>
                  </a:moveTo>
                  <a:lnTo>
                    <a:pt x="1686383" y="0"/>
                  </a:lnTo>
                  <a:cubicBezTo>
                    <a:pt x="1689054" y="0"/>
                    <a:pt x="1691514" y="1451"/>
                    <a:pt x="1692806" y="3788"/>
                  </a:cubicBezTo>
                  <a:cubicBezTo>
                    <a:pt x="1694099" y="6126"/>
                    <a:pt x="1694019" y="8981"/>
                    <a:pt x="1692599" y="11243"/>
                  </a:cubicBezTo>
                  <a:lnTo>
                    <a:pt x="1503517" y="312374"/>
                  </a:lnTo>
                  <a:cubicBezTo>
                    <a:pt x="1499125" y="319370"/>
                    <a:pt x="1491444" y="323617"/>
                    <a:pt x="1483183" y="323617"/>
                  </a:cubicBezTo>
                  <a:lnTo>
                    <a:pt x="7715" y="323617"/>
                  </a:lnTo>
                  <a:cubicBezTo>
                    <a:pt x="5044" y="323617"/>
                    <a:pt x="2584" y="322166"/>
                    <a:pt x="1292" y="319828"/>
                  </a:cubicBezTo>
                  <a:cubicBezTo>
                    <a:pt x="0" y="317491"/>
                    <a:pt x="79" y="314636"/>
                    <a:pt x="1499" y="312374"/>
                  </a:cubicBezTo>
                  <a:lnTo>
                    <a:pt x="190581" y="11243"/>
                  </a:lnTo>
                  <a:cubicBezTo>
                    <a:pt x="194974" y="4247"/>
                    <a:pt x="202654" y="0"/>
                    <a:pt x="210915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1502018" cy="390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174750" y="1920249"/>
            <a:ext cx="9557980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LA GRAFICA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515101" y="1059504"/>
            <a:ext cx="6679152" cy="8229600"/>
            <a:chOff x="0" y="0"/>
            <a:chExt cx="2152063" cy="26516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52063" cy="2651627"/>
            </a:xfrm>
            <a:custGeom>
              <a:avLst/>
              <a:gdLst/>
              <a:ahLst/>
              <a:cxnLst/>
              <a:rect l="l" t="t" r="r" b="b"/>
              <a:pathLst>
                <a:path w="2152063" h="2651627">
                  <a:moveTo>
                    <a:pt x="48321" y="0"/>
                  </a:moveTo>
                  <a:lnTo>
                    <a:pt x="2103742" y="0"/>
                  </a:lnTo>
                  <a:cubicBezTo>
                    <a:pt x="2116558" y="0"/>
                    <a:pt x="2128848" y="5091"/>
                    <a:pt x="2137910" y="14153"/>
                  </a:cubicBezTo>
                  <a:cubicBezTo>
                    <a:pt x="2146972" y="23215"/>
                    <a:pt x="2152063" y="35506"/>
                    <a:pt x="2152063" y="48321"/>
                  </a:cubicBezTo>
                  <a:lnTo>
                    <a:pt x="2152063" y="2603306"/>
                  </a:lnTo>
                  <a:cubicBezTo>
                    <a:pt x="2152063" y="2629993"/>
                    <a:pt x="2130429" y="2651627"/>
                    <a:pt x="2103742" y="2651627"/>
                  </a:cubicBezTo>
                  <a:lnTo>
                    <a:pt x="48321" y="2651627"/>
                  </a:lnTo>
                  <a:cubicBezTo>
                    <a:pt x="35506" y="2651627"/>
                    <a:pt x="23215" y="2646536"/>
                    <a:pt x="14153" y="2637474"/>
                  </a:cubicBezTo>
                  <a:cubicBezTo>
                    <a:pt x="5091" y="2628412"/>
                    <a:pt x="0" y="2616122"/>
                    <a:pt x="0" y="2603306"/>
                  </a:cubicBezTo>
                  <a:lnTo>
                    <a:pt x="0" y="48321"/>
                  </a:lnTo>
                  <a:cubicBezTo>
                    <a:pt x="0" y="21634"/>
                    <a:pt x="21634" y="0"/>
                    <a:pt x="4832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73B64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2152063" cy="2718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65592" y="4472262"/>
            <a:ext cx="6531155" cy="956408"/>
            <a:chOff x="0" y="0"/>
            <a:chExt cx="1720140" cy="2518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-465592" y="5759537"/>
            <a:ext cx="6531155" cy="956408"/>
            <a:chOff x="0" y="0"/>
            <a:chExt cx="1720140" cy="25189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174750" y="4640904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Copia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su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S3 Storage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4750" y="5928179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Copia su nastro</a:t>
            </a:r>
          </a:p>
        </p:txBody>
      </p:sp>
      <p:pic>
        <p:nvPicPr>
          <p:cNvPr id="36" name="Immagine 35" descr="Immagine che contiene testo, diagramm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161B5FE1-7068-F74B-7518-E8D045F2C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 b="8528"/>
          <a:stretch/>
        </p:blipFill>
        <p:spPr>
          <a:xfrm>
            <a:off x="10699002" y="1414898"/>
            <a:ext cx="6309247" cy="741157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5313596" cy="10281761"/>
            <a:chOff x="0" y="0"/>
            <a:chExt cx="598465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8465" cy="401818"/>
            </a:xfrm>
            <a:custGeom>
              <a:avLst/>
              <a:gdLst/>
              <a:ahLst/>
              <a:cxnLst/>
              <a:rect l="l" t="t" r="r" b="b"/>
              <a:pathLst>
                <a:path w="598465" h="401818">
                  <a:moveTo>
                    <a:pt x="203200" y="0"/>
                  </a:moveTo>
                  <a:lnTo>
                    <a:pt x="598465" y="0"/>
                  </a:lnTo>
                  <a:lnTo>
                    <a:pt x="395265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395265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16198" y="-4624142"/>
            <a:ext cx="16915353" cy="8920921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318" y="0"/>
              <a:ext cx="1321820" cy="698500"/>
            </a:xfrm>
            <a:custGeom>
              <a:avLst/>
              <a:gdLst/>
              <a:ahLst/>
              <a:cxnLst/>
              <a:rect l="l" t="t" r="r" b="b"/>
              <a:pathLst>
                <a:path w="1321820" h="698500">
                  <a:moveTo>
                    <a:pt x="1319686" y="355184"/>
                  </a:moveTo>
                  <a:lnTo>
                    <a:pt x="1123391" y="692566"/>
                  </a:lnTo>
                  <a:cubicBezTo>
                    <a:pt x="1121254" y="696240"/>
                    <a:pt x="1117324" y="698500"/>
                    <a:pt x="1113073" y="698500"/>
                  </a:cubicBezTo>
                  <a:lnTo>
                    <a:pt x="208747" y="698500"/>
                  </a:lnTo>
                  <a:cubicBezTo>
                    <a:pt x="204497" y="698500"/>
                    <a:pt x="200567" y="696240"/>
                    <a:pt x="198429" y="692566"/>
                  </a:cubicBezTo>
                  <a:lnTo>
                    <a:pt x="2135" y="355184"/>
                  </a:lnTo>
                  <a:cubicBezTo>
                    <a:pt x="0" y="351516"/>
                    <a:pt x="0" y="346984"/>
                    <a:pt x="2135" y="343316"/>
                  </a:cubicBezTo>
                  <a:lnTo>
                    <a:pt x="198429" y="5934"/>
                  </a:lnTo>
                  <a:cubicBezTo>
                    <a:pt x="200567" y="2260"/>
                    <a:pt x="204497" y="0"/>
                    <a:pt x="208747" y="0"/>
                  </a:cubicBezTo>
                  <a:lnTo>
                    <a:pt x="1113073" y="0"/>
                  </a:lnTo>
                  <a:cubicBezTo>
                    <a:pt x="1117324" y="0"/>
                    <a:pt x="1121254" y="2260"/>
                    <a:pt x="1123391" y="5934"/>
                  </a:cubicBezTo>
                  <a:lnTo>
                    <a:pt x="1319686" y="343316"/>
                  </a:lnTo>
                  <a:cubicBezTo>
                    <a:pt x="1321820" y="346984"/>
                    <a:pt x="1321820" y="351516"/>
                    <a:pt x="1319686" y="355184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0" name="Freeform 10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7396" y="9495923"/>
            <a:ext cx="20411535" cy="3873707"/>
            <a:chOff x="0" y="0"/>
            <a:chExt cx="1705218" cy="323617"/>
          </a:xfrm>
        </p:grpSpPr>
        <p:sp>
          <p:nvSpPr>
            <p:cNvPr id="13" name="Freeform 13"/>
            <p:cNvSpPr/>
            <p:nvPr/>
          </p:nvSpPr>
          <p:spPr>
            <a:xfrm>
              <a:off x="5560" y="0"/>
              <a:ext cx="1694099" cy="323617"/>
            </a:xfrm>
            <a:custGeom>
              <a:avLst/>
              <a:gdLst/>
              <a:ahLst/>
              <a:cxnLst/>
              <a:rect l="l" t="t" r="r" b="b"/>
              <a:pathLst>
                <a:path w="1694099" h="323617">
                  <a:moveTo>
                    <a:pt x="210915" y="0"/>
                  </a:moveTo>
                  <a:lnTo>
                    <a:pt x="1686383" y="0"/>
                  </a:lnTo>
                  <a:cubicBezTo>
                    <a:pt x="1689054" y="0"/>
                    <a:pt x="1691514" y="1451"/>
                    <a:pt x="1692806" y="3788"/>
                  </a:cubicBezTo>
                  <a:cubicBezTo>
                    <a:pt x="1694099" y="6126"/>
                    <a:pt x="1694019" y="8981"/>
                    <a:pt x="1692599" y="11243"/>
                  </a:cubicBezTo>
                  <a:lnTo>
                    <a:pt x="1503517" y="312374"/>
                  </a:lnTo>
                  <a:cubicBezTo>
                    <a:pt x="1499125" y="319370"/>
                    <a:pt x="1491444" y="323617"/>
                    <a:pt x="1483183" y="323617"/>
                  </a:cubicBezTo>
                  <a:lnTo>
                    <a:pt x="7715" y="323617"/>
                  </a:lnTo>
                  <a:cubicBezTo>
                    <a:pt x="5044" y="323617"/>
                    <a:pt x="2584" y="322166"/>
                    <a:pt x="1292" y="319828"/>
                  </a:cubicBezTo>
                  <a:cubicBezTo>
                    <a:pt x="0" y="317491"/>
                    <a:pt x="79" y="314636"/>
                    <a:pt x="1499" y="312374"/>
                  </a:cubicBezTo>
                  <a:lnTo>
                    <a:pt x="190581" y="11243"/>
                  </a:lnTo>
                  <a:cubicBezTo>
                    <a:pt x="194974" y="4247"/>
                    <a:pt x="202654" y="0"/>
                    <a:pt x="210915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1502018" cy="390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174750" y="1920249"/>
            <a:ext cx="9557980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LA GRAFICA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515101" y="1059504"/>
            <a:ext cx="6679152" cy="8229600"/>
            <a:chOff x="0" y="0"/>
            <a:chExt cx="2152063" cy="265162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52063" cy="2651627"/>
            </a:xfrm>
            <a:custGeom>
              <a:avLst/>
              <a:gdLst/>
              <a:ahLst/>
              <a:cxnLst/>
              <a:rect l="l" t="t" r="r" b="b"/>
              <a:pathLst>
                <a:path w="2152063" h="2651627">
                  <a:moveTo>
                    <a:pt x="59115" y="0"/>
                  </a:moveTo>
                  <a:lnTo>
                    <a:pt x="2092948" y="0"/>
                  </a:lnTo>
                  <a:cubicBezTo>
                    <a:pt x="2108627" y="0"/>
                    <a:pt x="2123663" y="6228"/>
                    <a:pt x="2134749" y="17314"/>
                  </a:cubicBezTo>
                  <a:cubicBezTo>
                    <a:pt x="2145835" y="28401"/>
                    <a:pt x="2152063" y="43437"/>
                    <a:pt x="2152063" y="59115"/>
                  </a:cubicBezTo>
                  <a:lnTo>
                    <a:pt x="2152063" y="2592512"/>
                  </a:lnTo>
                  <a:cubicBezTo>
                    <a:pt x="2152063" y="2625160"/>
                    <a:pt x="2125597" y="2651627"/>
                    <a:pt x="2092948" y="2651627"/>
                  </a:cubicBezTo>
                  <a:lnTo>
                    <a:pt x="59115" y="2651627"/>
                  </a:lnTo>
                  <a:cubicBezTo>
                    <a:pt x="43437" y="2651627"/>
                    <a:pt x="28401" y="2645399"/>
                    <a:pt x="17314" y="2634313"/>
                  </a:cubicBezTo>
                  <a:cubicBezTo>
                    <a:pt x="6228" y="2623227"/>
                    <a:pt x="0" y="2608190"/>
                    <a:pt x="0" y="2592512"/>
                  </a:cubicBezTo>
                  <a:lnTo>
                    <a:pt x="0" y="59115"/>
                  </a:lnTo>
                  <a:cubicBezTo>
                    <a:pt x="0" y="26467"/>
                    <a:pt x="26467" y="0"/>
                    <a:pt x="591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73B64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2152063" cy="2718302"/>
            </a:xfrm>
            <a:prstGeom prst="rect">
              <a:avLst/>
            </a:prstGeom>
          </p:spPr>
          <p:txBody>
            <a:bodyPr lIns="41524" tIns="41524" rIns="41524" bIns="4152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465592" y="4662676"/>
            <a:ext cx="6531155" cy="956408"/>
            <a:chOff x="0" y="0"/>
            <a:chExt cx="1720140" cy="2518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74750" y="4831318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Copia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diretta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su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nastro</a:t>
            </a:r>
            <a:endParaRPr lang="en-US" sz="2999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pic>
        <p:nvPicPr>
          <p:cNvPr id="30" name="Immagine 29" descr="Immagine che contiene diagramma, testo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E0AD07CB-C27B-D7CF-76D5-8E0E30A1E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734"/>
          <a:stretch/>
        </p:blipFill>
        <p:spPr>
          <a:xfrm>
            <a:off x="10595105" y="1474823"/>
            <a:ext cx="6446873" cy="734699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ADCDDA00-6E7E-6991-EBE9-D594E74013E4}"/>
                  </a:ext>
                </a:extLst>
              </p14:cNvPr>
              <p14:cNvContentPartPr/>
              <p14:nvPr/>
            </p14:nvContentPartPr>
            <p14:xfrm>
              <a:off x="16740627" y="-1140329"/>
              <a:ext cx="540" cy="5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ADCDDA00-6E7E-6991-EBE9-D594E74013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659627" y="-1302329"/>
                <a:ext cx="1620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30DBF916-B03B-0D76-A9EF-47758C7E6A26}"/>
                  </a:ext>
                </a:extLst>
              </p14:cNvPr>
              <p14:cNvContentPartPr/>
              <p14:nvPr/>
            </p14:nvContentPartPr>
            <p14:xfrm>
              <a:off x="16992267" y="-1108469"/>
              <a:ext cx="540" cy="54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30DBF916-B03B-0D76-A9EF-47758C7E6A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11267" y="-1270469"/>
                <a:ext cx="162000" cy="32400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Immagine 52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9D4CA9AE-C910-E18A-2277-62A8435020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9" y="0"/>
            <a:ext cx="1455021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6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9257377" y="751575"/>
            <a:ext cx="12092027" cy="10015924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361" y="0"/>
              <a:ext cx="462386" cy="401818"/>
            </a:xfrm>
            <a:custGeom>
              <a:avLst/>
              <a:gdLst/>
              <a:ahLst/>
              <a:cxnLst/>
              <a:rect l="l" t="t" r="r" b="b"/>
              <a:pathLst>
                <a:path w="462386" h="401818">
                  <a:moveTo>
                    <a:pt x="223852" y="0"/>
                  </a:moveTo>
                  <a:lnTo>
                    <a:pt x="441733" y="0"/>
                  </a:lnTo>
                  <a:cubicBezTo>
                    <a:pt x="448572" y="0"/>
                    <a:pt x="454920" y="3549"/>
                    <a:pt x="458501" y="9374"/>
                  </a:cubicBezTo>
                  <a:cubicBezTo>
                    <a:pt x="462083" y="15199"/>
                    <a:pt x="462385" y="22465"/>
                    <a:pt x="459299" y="28567"/>
                  </a:cubicBezTo>
                  <a:lnTo>
                    <a:pt x="284993" y="373251"/>
                  </a:lnTo>
                  <a:cubicBezTo>
                    <a:pt x="276132" y="390772"/>
                    <a:pt x="258168" y="401818"/>
                    <a:pt x="238533" y="401818"/>
                  </a:cubicBezTo>
                  <a:lnTo>
                    <a:pt x="20651" y="401818"/>
                  </a:lnTo>
                  <a:cubicBezTo>
                    <a:pt x="13813" y="401818"/>
                    <a:pt x="7465" y="398269"/>
                    <a:pt x="3884" y="392444"/>
                  </a:cubicBezTo>
                  <a:cubicBezTo>
                    <a:pt x="302" y="386619"/>
                    <a:pt x="0" y="379353"/>
                    <a:pt x="3086" y="373251"/>
                  </a:cubicBezTo>
                  <a:lnTo>
                    <a:pt x="177392" y="28567"/>
                  </a:lnTo>
                  <a:cubicBezTo>
                    <a:pt x="186253" y="11046"/>
                    <a:pt x="204217" y="0"/>
                    <a:pt x="223852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-465592" y="4472262"/>
            <a:ext cx="6531155" cy="956408"/>
            <a:chOff x="0" y="0"/>
            <a:chExt cx="1720140" cy="2518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7" name="Freeform 17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1174750" y="1920249"/>
            <a:ext cx="9557980" cy="13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</a:t>
            </a:r>
          </a:p>
          <a:p>
            <a:pPr algn="l">
              <a:lnSpc>
                <a:spcPts val="4140"/>
              </a:lnSpc>
            </a:pPr>
            <a:r>
              <a:rPr lang="en-US" sz="3600" b="1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CONCLUSIONI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486068" y="1379566"/>
            <a:ext cx="8188797" cy="818879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745" y="0"/>
                  </a:moveTo>
                  <a:lnTo>
                    <a:pt x="791055" y="0"/>
                  </a:lnTo>
                  <a:cubicBezTo>
                    <a:pt x="803064" y="0"/>
                    <a:pt x="812800" y="9736"/>
                    <a:pt x="812800" y="21745"/>
                  </a:cubicBezTo>
                  <a:lnTo>
                    <a:pt x="812800" y="791055"/>
                  </a:lnTo>
                  <a:cubicBezTo>
                    <a:pt x="812800" y="803064"/>
                    <a:pt x="803064" y="812800"/>
                    <a:pt x="791055" y="812800"/>
                  </a:cubicBezTo>
                  <a:lnTo>
                    <a:pt x="21745" y="812800"/>
                  </a:lnTo>
                  <a:cubicBezTo>
                    <a:pt x="9736" y="812800"/>
                    <a:pt x="0" y="803064"/>
                    <a:pt x="0" y="791055"/>
                  </a:cubicBezTo>
                  <a:lnTo>
                    <a:pt x="0" y="21745"/>
                  </a:lnTo>
                  <a:cubicBezTo>
                    <a:pt x="0" y="9736"/>
                    <a:pt x="9736" y="0"/>
                    <a:pt x="21745" y="0"/>
                  </a:cubicBezTo>
                  <a:close/>
                </a:path>
              </a:pathLst>
            </a:custGeom>
            <a:blipFill>
              <a:blip r:embed="rId11"/>
              <a:stretch>
                <a:fillRect t="-349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74750" y="4640904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Quanto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disco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si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risparmia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4750" y="5907086"/>
            <a:ext cx="7504892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La </a:t>
            </a:r>
            <a:r>
              <a:rPr lang="en-US" sz="2999" b="1" dirty="0" err="1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mia</a:t>
            </a:r>
            <a:r>
              <a:rPr lang="en-US" sz="2999" b="1" dirty="0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esperienza</a:t>
            </a:r>
            <a:r>
              <a:rPr lang="en-US" sz="2999" b="1" dirty="0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dice dal 50 al 70%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626137" y="3553436"/>
            <a:ext cx="10731051" cy="1535927"/>
            <a:chOff x="0" y="0"/>
            <a:chExt cx="2323913" cy="332620"/>
          </a:xfrm>
        </p:grpSpPr>
        <p:sp>
          <p:nvSpPr>
            <p:cNvPr id="3" name="Freeform 3"/>
            <p:cNvSpPr/>
            <p:nvPr/>
          </p:nvSpPr>
          <p:spPr>
            <a:xfrm>
              <a:off x="4453" y="0"/>
              <a:ext cx="2315006" cy="332620"/>
            </a:xfrm>
            <a:custGeom>
              <a:avLst/>
              <a:gdLst/>
              <a:ahLst/>
              <a:cxnLst/>
              <a:rect l="l" t="t" r="r" b="b"/>
              <a:pathLst>
                <a:path w="2315006" h="332620">
                  <a:moveTo>
                    <a:pt x="209569" y="0"/>
                  </a:moveTo>
                  <a:lnTo>
                    <a:pt x="2308638" y="0"/>
                  </a:lnTo>
                  <a:cubicBezTo>
                    <a:pt x="2310834" y="0"/>
                    <a:pt x="2312858" y="1186"/>
                    <a:pt x="2313933" y="3101"/>
                  </a:cubicBezTo>
                  <a:cubicBezTo>
                    <a:pt x="2315007" y="5015"/>
                    <a:pt x="2314963" y="7361"/>
                    <a:pt x="2313818" y="9235"/>
                  </a:cubicBezTo>
                  <a:lnTo>
                    <a:pt x="2121902" y="323385"/>
                  </a:lnTo>
                  <a:cubicBezTo>
                    <a:pt x="2118398" y="329121"/>
                    <a:pt x="2112160" y="332620"/>
                    <a:pt x="2105438" y="332620"/>
                  </a:cubicBezTo>
                  <a:lnTo>
                    <a:pt x="6369" y="332620"/>
                  </a:lnTo>
                  <a:cubicBezTo>
                    <a:pt x="4173" y="332620"/>
                    <a:pt x="2149" y="331434"/>
                    <a:pt x="1075" y="329519"/>
                  </a:cubicBezTo>
                  <a:cubicBezTo>
                    <a:pt x="0" y="327604"/>
                    <a:pt x="44" y="325259"/>
                    <a:pt x="1189" y="323385"/>
                  </a:cubicBezTo>
                  <a:lnTo>
                    <a:pt x="193105" y="9235"/>
                  </a:lnTo>
                  <a:cubicBezTo>
                    <a:pt x="196610" y="3499"/>
                    <a:pt x="202847" y="0"/>
                    <a:pt x="209569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120713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57410" y="6103640"/>
            <a:ext cx="764156" cy="760336"/>
          </a:xfrm>
          <a:custGeom>
            <a:avLst/>
            <a:gdLst/>
            <a:ahLst/>
            <a:cxnLst/>
            <a:rect l="l" t="t" r="r" b="b"/>
            <a:pathLst>
              <a:path w="764156" h="760336">
                <a:moveTo>
                  <a:pt x="0" y="0"/>
                </a:moveTo>
                <a:lnTo>
                  <a:pt x="764156" y="0"/>
                </a:lnTo>
                <a:lnTo>
                  <a:pt x="764156" y="760336"/>
                </a:lnTo>
                <a:lnTo>
                  <a:pt x="0" y="7603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357410" y="4836085"/>
            <a:ext cx="764156" cy="541596"/>
          </a:xfrm>
          <a:custGeom>
            <a:avLst/>
            <a:gdLst/>
            <a:ahLst/>
            <a:cxnLst/>
            <a:rect l="l" t="t" r="r" b="b"/>
            <a:pathLst>
              <a:path w="764156" h="541596">
                <a:moveTo>
                  <a:pt x="0" y="0"/>
                </a:moveTo>
                <a:lnTo>
                  <a:pt x="764156" y="0"/>
                </a:lnTo>
                <a:lnTo>
                  <a:pt x="764156" y="541596"/>
                </a:lnTo>
                <a:lnTo>
                  <a:pt x="0" y="541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357410" y="3345959"/>
            <a:ext cx="764156" cy="767996"/>
          </a:xfrm>
          <a:custGeom>
            <a:avLst/>
            <a:gdLst/>
            <a:ahLst/>
            <a:cxnLst/>
            <a:rect l="l" t="t" r="r" b="b"/>
            <a:pathLst>
              <a:path w="764156" h="767996">
                <a:moveTo>
                  <a:pt x="0" y="0"/>
                </a:moveTo>
                <a:lnTo>
                  <a:pt x="764156" y="0"/>
                </a:lnTo>
                <a:lnTo>
                  <a:pt x="764156" y="767997"/>
                </a:lnTo>
                <a:lnTo>
                  <a:pt x="0" y="767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357410" y="7443731"/>
            <a:ext cx="764156" cy="834004"/>
          </a:xfrm>
          <a:custGeom>
            <a:avLst/>
            <a:gdLst/>
            <a:ahLst/>
            <a:cxnLst/>
            <a:rect l="l" t="t" r="r" b="b"/>
            <a:pathLst>
              <a:path w="764156" h="834004">
                <a:moveTo>
                  <a:pt x="0" y="0"/>
                </a:moveTo>
                <a:lnTo>
                  <a:pt x="764156" y="0"/>
                </a:lnTo>
                <a:lnTo>
                  <a:pt x="764156" y="834004"/>
                </a:lnTo>
                <a:lnTo>
                  <a:pt x="0" y="834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2221727" y="7387826"/>
            <a:ext cx="7511985" cy="945814"/>
            <a:chOff x="0" y="0"/>
            <a:chExt cx="10015980" cy="1261086"/>
          </a:xfrm>
        </p:grpSpPr>
        <p:sp>
          <p:nvSpPr>
            <p:cNvPr id="10" name="TextBox 10"/>
            <p:cNvSpPr txBox="1"/>
            <p:nvPr/>
          </p:nvSpPr>
          <p:spPr>
            <a:xfrm>
              <a:off x="10262" y="685353"/>
              <a:ext cx="9246474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Via di Corticella 89/2, Bologna (BO), 40128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10015980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273B6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Location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54522" y="-443877"/>
            <a:ext cx="13148004" cy="11316273"/>
            <a:chOff x="0" y="0"/>
            <a:chExt cx="811564" cy="698500"/>
          </a:xfrm>
        </p:grpSpPr>
        <p:sp>
          <p:nvSpPr>
            <p:cNvPr id="13" name="Freeform 13"/>
            <p:cNvSpPr/>
            <p:nvPr/>
          </p:nvSpPr>
          <p:spPr>
            <a:xfrm>
              <a:off x="3392" y="0"/>
              <a:ext cx="804780" cy="698500"/>
            </a:xfrm>
            <a:custGeom>
              <a:avLst/>
              <a:gdLst/>
              <a:ahLst/>
              <a:cxnLst/>
              <a:rect l="l" t="t" r="r" b="b"/>
              <a:pathLst>
                <a:path w="804780" h="698500">
                  <a:moveTo>
                    <a:pt x="799289" y="364519"/>
                  </a:moveTo>
                  <a:lnTo>
                    <a:pt x="613856" y="683231"/>
                  </a:lnTo>
                  <a:cubicBezTo>
                    <a:pt x="608356" y="692685"/>
                    <a:pt x="598244" y="698500"/>
                    <a:pt x="587307" y="698500"/>
                  </a:cubicBezTo>
                  <a:lnTo>
                    <a:pt x="217473" y="698500"/>
                  </a:lnTo>
                  <a:cubicBezTo>
                    <a:pt x="206536" y="698500"/>
                    <a:pt x="196424" y="692685"/>
                    <a:pt x="190924" y="683231"/>
                  </a:cubicBezTo>
                  <a:lnTo>
                    <a:pt x="5492" y="364519"/>
                  </a:lnTo>
                  <a:cubicBezTo>
                    <a:pt x="0" y="355080"/>
                    <a:pt x="0" y="343420"/>
                    <a:pt x="5492" y="333981"/>
                  </a:cubicBezTo>
                  <a:lnTo>
                    <a:pt x="190924" y="15269"/>
                  </a:lnTo>
                  <a:cubicBezTo>
                    <a:pt x="196424" y="5815"/>
                    <a:pt x="206536" y="0"/>
                    <a:pt x="217473" y="0"/>
                  </a:cubicBezTo>
                  <a:lnTo>
                    <a:pt x="587307" y="0"/>
                  </a:lnTo>
                  <a:cubicBezTo>
                    <a:pt x="598244" y="0"/>
                    <a:pt x="608356" y="5815"/>
                    <a:pt x="613856" y="15269"/>
                  </a:cubicBezTo>
                  <a:lnTo>
                    <a:pt x="799289" y="333981"/>
                  </a:lnTo>
                  <a:cubicBezTo>
                    <a:pt x="804780" y="343420"/>
                    <a:pt x="804780" y="355080"/>
                    <a:pt x="799289" y="36451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66675"/>
              <a:ext cx="58296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16" name="Freeform 1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9" name="Group 19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363840" y="1560644"/>
            <a:ext cx="10337834" cy="7307231"/>
            <a:chOff x="0" y="0"/>
            <a:chExt cx="988196" cy="698500"/>
          </a:xfrm>
        </p:grpSpPr>
        <p:sp>
          <p:nvSpPr>
            <p:cNvPr id="23" name="Freeform 23"/>
            <p:cNvSpPr/>
            <p:nvPr/>
          </p:nvSpPr>
          <p:spPr>
            <a:xfrm>
              <a:off x="4314" y="0"/>
              <a:ext cx="979568" cy="698500"/>
            </a:xfrm>
            <a:custGeom>
              <a:avLst/>
              <a:gdLst/>
              <a:ahLst/>
              <a:cxnLst/>
              <a:rect l="l" t="t" r="r" b="b"/>
              <a:pathLst>
                <a:path w="979568" h="698500">
                  <a:moveTo>
                    <a:pt x="972584" y="368669"/>
                  </a:moveTo>
                  <a:lnTo>
                    <a:pt x="791980" y="679081"/>
                  </a:lnTo>
                  <a:cubicBezTo>
                    <a:pt x="784985" y="691104"/>
                    <a:pt x="772125" y="698500"/>
                    <a:pt x="758215" y="698500"/>
                  </a:cubicBezTo>
                  <a:lnTo>
                    <a:pt x="221353" y="698500"/>
                  </a:lnTo>
                  <a:cubicBezTo>
                    <a:pt x="207443" y="698500"/>
                    <a:pt x="194583" y="691104"/>
                    <a:pt x="187588" y="679081"/>
                  </a:cubicBezTo>
                  <a:lnTo>
                    <a:pt x="6984" y="368669"/>
                  </a:lnTo>
                  <a:cubicBezTo>
                    <a:pt x="0" y="356665"/>
                    <a:pt x="0" y="341835"/>
                    <a:pt x="6984" y="329831"/>
                  </a:cubicBezTo>
                  <a:lnTo>
                    <a:pt x="187588" y="19419"/>
                  </a:lnTo>
                  <a:cubicBezTo>
                    <a:pt x="194583" y="7396"/>
                    <a:pt x="207443" y="0"/>
                    <a:pt x="221353" y="0"/>
                  </a:cubicBezTo>
                  <a:lnTo>
                    <a:pt x="758215" y="0"/>
                  </a:lnTo>
                  <a:cubicBezTo>
                    <a:pt x="772125" y="0"/>
                    <a:pt x="784985" y="7396"/>
                    <a:pt x="791980" y="19419"/>
                  </a:cubicBezTo>
                  <a:lnTo>
                    <a:pt x="972584" y="329831"/>
                  </a:lnTo>
                  <a:cubicBezTo>
                    <a:pt x="979568" y="341835"/>
                    <a:pt x="979568" y="356665"/>
                    <a:pt x="972584" y="368669"/>
                  </a:cubicBezTo>
                  <a:close/>
                </a:path>
              </a:pathLst>
            </a:custGeom>
            <a:blipFill>
              <a:blip r:embed="rId11"/>
              <a:stretch>
                <a:fillRect l="-620" r="-638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9" name="Group 29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30" name="Freeform 30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73B64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1252761" y="935355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3" name="TextBox 33"/>
          <p:cNvSpPr txBox="1"/>
          <p:nvPr/>
        </p:nvSpPr>
        <p:spPr>
          <a:xfrm>
            <a:off x="2221727" y="1559147"/>
            <a:ext cx="612416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GRAZIE!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221727" y="3257050"/>
            <a:ext cx="5312229" cy="945814"/>
            <a:chOff x="0" y="0"/>
            <a:chExt cx="7082971" cy="1261086"/>
          </a:xfrm>
        </p:grpSpPr>
        <p:sp>
          <p:nvSpPr>
            <p:cNvPr id="35" name="TextBox 35"/>
            <p:cNvSpPr txBox="1"/>
            <p:nvPr/>
          </p:nvSpPr>
          <p:spPr>
            <a:xfrm>
              <a:off x="7257" y="685353"/>
              <a:ext cx="6538802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+ 39 3287839459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273B6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Phone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221727" y="4633976"/>
            <a:ext cx="5312229" cy="945814"/>
            <a:chOff x="0" y="0"/>
            <a:chExt cx="7082971" cy="1261086"/>
          </a:xfrm>
        </p:grpSpPr>
        <p:sp>
          <p:nvSpPr>
            <p:cNvPr id="38" name="TextBox 38"/>
            <p:cNvSpPr txBox="1"/>
            <p:nvPr/>
          </p:nvSpPr>
          <p:spPr>
            <a:xfrm>
              <a:off x="7257" y="685353"/>
              <a:ext cx="6538802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giuseppe.mazzoli@3cime.com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273B6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Email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221727" y="6010901"/>
            <a:ext cx="5312229" cy="945814"/>
            <a:chOff x="0" y="0"/>
            <a:chExt cx="7082971" cy="1261086"/>
          </a:xfrm>
        </p:grpSpPr>
        <p:sp>
          <p:nvSpPr>
            <p:cNvPr id="41" name="TextBox 41"/>
            <p:cNvSpPr txBox="1"/>
            <p:nvPr/>
          </p:nvSpPr>
          <p:spPr>
            <a:xfrm>
              <a:off x="7257" y="685353"/>
              <a:ext cx="6538802" cy="57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www.meetit.cloud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85725"/>
              <a:ext cx="708297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273B64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Website</a:t>
              </a:r>
            </a:p>
          </p:txBody>
        </p:sp>
      </p:grp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9257377" y="751575"/>
            <a:ext cx="12092027" cy="10015924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361" y="0"/>
              <a:ext cx="462386" cy="401818"/>
            </a:xfrm>
            <a:custGeom>
              <a:avLst/>
              <a:gdLst/>
              <a:ahLst/>
              <a:cxnLst/>
              <a:rect l="l" t="t" r="r" b="b"/>
              <a:pathLst>
                <a:path w="462386" h="401818">
                  <a:moveTo>
                    <a:pt x="223852" y="0"/>
                  </a:moveTo>
                  <a:lnTo>
                    <a:pt x="441733" y="0"/>
                  </a:lnTo>
                  <a:cubicBezTo>
                    <a:pt x="448572" y="0"/>
                    <a:pt x="454920" y="3549"/>
                    <a:pt x="458501" y="9374"/>
                  </a:cubicBezTo>
                  <a:cubicBezTo>
                    <a:pt x="462083" y="15199"/>
                    <a:pt x="462385" y="22465"/>
                    <a:pt x="459299" y="28567"/>
                  </a:cubicBezTo>
                  <a:lnTo>
                    <a:pt x="284993" y="373251"/>
                  </a:lnTo>
                  <a:cubicBezTo>
                    <a:pt x="276132" y="390772"/>
                    <a:pt x="258168" y="401818"/>
                    <a:pt x="238533" y="401818"/>
                  </a:cubicBezTo>
                  <a:lnTo>
                    <a:pt x="20651" y="401818"/>
                  </a:lnTo>
                  <a:cubicBezTo>
                    <a:pt x="13813" y="401818"/>
                    <a:pt x="7465" y="398269"/>
                    <a:pt x="3884" y="392444"/>
                  </a:cubicBezTo>
                  <a:cubicBezTo>
                    <a:pt x="302" y="386619"/>
                    <a:pt x="0" y="379353"/>
                    <a:pt x="3086" y="373251"/>
                  </a:cubicBezTo>
                  <a:lnTo>
                    <a:pt x="177392" y="28567"/>
                  </a:lnTo>
                  <a:cubicBezTo>
                    <a:pt x="186253" y="11046"/>
                    <a:pt x="204217" y="0"/>
                    <a:pt x="223852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-465592" y="4472262"/>
            <a:ext cx="6531155" cy="956408"/>
            <a:chOff x="0" y="0"/>
            <a:chExt cx="1720140" cy="2518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7" name="Freeform 17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928167" y="5853508"/>
            <a:ext cx="2925708" cy="3429579"/>
          </a:xfrm>
          <a:custGeom>
            <a:avLst/>
            <a:gdLst/>
            <a:ahLst/>
            <a:cxnLst/>
            <a:rect l="l" t="t" r="r" b="b"/>
            <a:pathLst>
              <a:path w="2925708" h="3429579">
                <a:moveTo>
                  <a:pt x="0" y="0"/>
                </a:moveTo>
                <a:lnTo>
                  <a:pt x="2925708" y="0"/>
                </a:lnTo>
                <a:lnTo>
                  <a:pt x="2925708" y="3429579"/>
                </a:lnTo>
                <a:lnTo>
                  <a:pt x="0" y="34295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3391021" y="5428671"/>
            <a:ext cx="6286847" cy="2679769"/>
          </a:xfrm>
          <a:custGeom>
            <a:avLst/>
            <a:gdLst/>
            <a:ahLst/>
            <a:cxnLst/>
            <a:rect l="l" t="t" r="r" b="b"/>
            <a:pathLst>
              <a:path w="6286847" h="2679769">
                <a:moveTo>
                  <a:pt x="0" y="0"/>
                </a:moveTo>
                <a:lnTo>
                  <a:pt x="6286847" y="0"/>
                </a:lnTo>
                <a:lnTo>
                  <a:pt x="6286847" y="2679768"/>
                </a:lnTo>
                <a:lnTo>
                  <a:pt x="0" y="2679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1908878" y="1117925"/>
            <a:ext cx="5765987" cy="8638182"/>
          </a:xfrm>
          <a:custGeom>
            <a:avLst/>
            <a:gdLst/>
            <a:ahLst/>
            <a:cxnLst/>
            <a:rect l="l" t="t" r="r" b="b"/>
            <a:pathLst>
              <a:path w="5765987" h="8638182">
                <a:moveTo>
                  <a:pt x="0" y="0"/>
                </a:moveTo>
                <a:lnTo>
                  <a:pt x="5765986" y="0"/>
                </a:lnTo>
                <a:lnTo>
                  <a:pt x="5765986" y="8638182"/>
                </a:lnTo>
                <a:lnTo>
                  <a:pt x="0" y="86381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TextBox 28"/>
          <p:cNvSpPr txBox="1"/>
          <p:nvPr/>
        </p:nvSpPr>
        <p:spPr>
          <a:xfrm>
            <a:off x="1174750" y="1920249"/>
            <a:ext cx="9781628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LA VISIONE OLISTICA DELLA GESTIONE DEI DATI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4750" y="3537059"/>
            <a:ext cx="978162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Informatica per imprenditori: edizione dicembre 2023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74750" y="4640904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Quindi nel libro c’è tutto?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6271" y="5137273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AutoShape 3"/>
          <p:cNvSpPr/>
          <p:nvPr/>
        </p:nvSpPr>
        <p:spPr>
          <a:xfrm>
            <a:off x="2076271" y="6165973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213310" y="4499273"/>
            <a:ext cx="500647" cy="438066"/>
            <a:chOff x="0" y="0"/>
            <a:chExt cx="812800" cy="711200"/>
          </a:xfrm>
        </p:grpSpPr>
        <p:sp>
          <p:nvSpPr>
            <p:cNvPr id="5" name="Freeform 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213310" y="5527973"/>
            <a:ext cx="500647" cy="438066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2076271" y="7194673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1" name="AutoShape 11"/>
          <p:cNvSpPr/>
          <p:nvPr/>
        </p:nvSpPr>
        <p:spPr>
          <a:xfrm>
            <a:off x="2076271" y="8248650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1213310" y="6556673"/>
            <a:ext cx="500647" cy="438066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213310" y="7606963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9825593" y="5946940"/>
            <a:ext cx="500647" cy="438066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TextBox 23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t="-5202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30" name="Freeform 30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273B64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33" name="Freeform 33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6" name="Freeform 36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7" name="TextBox 37"/>
          <p:cNvSpPr txBox="1"/>
          <p:nvPr/>
        </p:nvSpPr>
        <p:spPr>
          <a:xfrm>
            <a:off x="2076271" y="4347333"/>
            <a:ext cx="4816156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Business Continuity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076271" y="5376033"/>
            <a:ext cx="4816156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Disaster Recovery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076271" y="6404733"/>
            <a:ext cx="4816156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Security </a:t>
            </a:r>
            <a:r>
              <a:rPr lang="en-US" sz="25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dei</a:t>
            </a: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Dati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076271" y="7455023"/>
            <a:ext cx="4816156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Telefonia</a:t>
            </a: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IP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688555" y="5795000"/>
            <a:ext cx="4816156" cy="56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Un po’ come ci </a:t>
            </a:r>
            <a:r>
              <a:rPr lang="en-US" sz="25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suggerisce</a:t>
            </a: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la NIS2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144000" y="841656"/>
            <a:ext cx="7969886" cy="166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LA VISIONE OLISTICA CONCENTRA</a:t>
            </a: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D2196EA4-F291-4CB5-6377-97325A12AA64}"/>
              </a:ext>
            </a:extLst>
          </p:cNvPr>
          <p:cNvSpPr/>
          <p:nvPr/>
        </p:nvSpPr>
        <p:spPr>
          <a:xfrm>
            <a:off x="2050871" y="9182100"/>
            <a:ext cx="580956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44" name="Group 15">
            <a:extLst>
              <a:ext uri="{FF2B5EF4-FFF2-40B4-BE49-F238E27FC236}">
                <a16:creationId xmlns:a16="http://schemas.microsoft.com/office/drawing/2014/main" id="{CD4AB519-B6EE-9E3D-63BE-AD82EBD488DA}"/>
              </a:ext>
            </a:extLst>
          </p:cNvPr>
          <p:cNvGrpSpPr/>
          <p:nvPr/>
        </p:nvGrpSpPr>
        <p:grpSpPr>
          <a:xfrm rot="5400000">
            <a:off x="1213310" y="8542768"/>
            <a:ext cx="500647" cy="438066"/>
            <a:chOff x="0" y="0"/>
            <a:chExt cx="812800" cy="711200"/>
          </a:xfrm>
        </p:grpSpPr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3E311F8A-74D1-0326-5574-67C05B0C0A76}"/>
                </a:ext>
              </a:extLst>
            </p:cNvPr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C6159FDB-BE8C-E975-012F-EED092E02699}"/>
                </a:ext>
              </a:extLst>
            </p:cNvPr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7" name="TextBox 40">
            <a:extLst>
              <a:ext uri="{FF2B5EF4-FFF2-40B4-BE49-F238E27FC236}">
                <a16:creationId xmlns:a16="http://schemas.microsoft.com/office/drawing/2014/main" id="{CBCF34CC-23B9-6DDA-1337-C11527FE4F43}"/>
              </a:ext>
            </a:extLst>
          </p:cNvPr>
          <p:cNvSpPr txBox="1"/>
          <p:nvPr/>
        </p:nvSpPr>
        <p:spPr>
          <a:xfrm>
            <a:off x="2076271" y="8405363"/>
            <a:ext cx="481615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25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Cloud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1327" y="4396062"/>
            <a:ext cx="6065406" cy="85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 dirty="0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-4626137" y="3553436"/>
            <a:ext cx="10731051" cy="1535927"/>
            <a:chOff x="0" y="0"/>
            <a:chExt cx="2323913" cy="332620"/>
          </a:xfrm>
        </p:grpSpPr>
        <p:sp>
          <p:nvSpPr>
            <p:cNvPr id="4" name="Freeform 4"/>
            <p:cNvSpPr/>
            <p:nvPr/>
          </p:nvSpPr>
          <p:spPr>
            <a:xfrm>
              <a:off x="4453" y="0"/>
              <a:ext cx="2315006" cy="332620"/>
            </a:xfrm>
            <a:custGeom>
              <a:avLst/>
              <a:gdLst/>
              <a:ahLst/>
              <a:cxnLst/>
              <a:rect l="l" t="t" r="r" b="b"/>
              <a:pathLst>
                <a:path w="2315006" h="332620">
                  <a:moveTo>
                    <a:pt x="209569" y="0"/>
                  </a:moveTo>
                  <a:lnTo>
                    <a:pt x="2308638" y="0"/>
                  </a:lnTo>
                  <a:cubicBezTo>
                    <a:pt x="2310834" y="0"/>
                    <a:pt x="2312858" y="1186"/>
                    <a:pt x="2313933" y="3101"/>
                  </a:cubicBezTo>
                  <a:cubicBezTo>
                    <a:pt x="2315007" y="5015"/>
                    <a:pt x="2314963" y="7361"/>
                    <a:pt x="2313818" y="9235"/>
                  </a:cubicBezTo>
                  <a:lnTo>
                    <a:pt x="2121902" y="323385"/>
                  </a:lnTo>
                  <a:cubicBezTo>
                    <a:pt x="2118398" y="329121"/>
                    <a:pt x="2112160" y="332620"/>
                    <a:pt x="2105438" y="332620"/>
                  </a:cubicBezTo>
                  <a:lnTo>
                    <a:pt x="6369" y="332620"/>
                  </a:lnTo>
                  <a:cubicBezTo>
                    <a:pt x="4173" y="332620"/>
                    <a:pt x="2149" y="331434"/>
                    <a:pt x="1075" y="329519"/>
                  </a:cubicBezTo>
                  <a:cubicBezTo>
                    <a:pt x="0" y="327604"/>
                    <a:pt x="44" y="325259"/>
                    <a:pt x="1189" y="323385"/>
                  </a:cubicBezTo>
                  <a:lnTo>
                    <a:pt x="193105" y="9235"/>
                  </a:lnTo>
                  <a:cubicBezTo>
                    <a:pt x="196610" y="3499"/>
                    <a:pt x="202847" y="0"/>
                    <a:pt x="209569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120713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4460" y="2758073"/>
            <a:ext cx="6922273" cy="91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Oggi </a:t>
            </a:r>
            <a:r>
              <a:rPr lang="en-US" sz="26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parliamo</a:t>
            </a: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un </a:t>
            </a:r>
            <a:r>
              <a:rPr lang="en-US" sz="26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tema</a:t>
            </a: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</a:t>
            </a: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ha a </a:t>
            </a:r>
            <a:r>
              <a:rPr lang="en-US" sz="26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che</a:t>
            </a:r>
            <a:r>
              <a:rPr lang="en-US" sz="26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fare con la security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54522" y="-443877"/>
            <a:ext cx="13148004" cy="11316273"/>
            <a:chOff x="0" y="0"/>
            <a:chExt cx="811564" cy="698500"/>
          </a:xfrm>
        </p:grpSpPr>
        <p:sp>
          <p:nvSpPr>
            <p:cNvPr id="8" name="Freeform 8"/>
            <p:cNvSpPr/>
            <p:nvPr/>
          </p:nvSpPr>
          <p:spPr>
            <a:xfrm>
              <a:off x="3392" y="0"/>
              <a:ext cx="804780" cy="698500"/>
            </a:xfrm>
            <a:custGeom>
              <a:avLst/>
              <a:gdLst/>
              <a:ahLst/>
              <a:cxnLst/>
              <a:rect l="l" t="t" r="r" b="b"/>
              <a:pathLst>
                <a:path w="804780" h="698500">
                  <a:moveTo>
                    <a:pt x="799289" y="364519"/>
                  </a:moveTo>
                  <a:lnTo>
                    <a:pt x="613856" y="683231"/>
                  </a:lnTo>
                  <a:cubicBezTo>
                    <a:pt x="608356" y="692685"/>
                    <a:pt x="598244" y="698500"/>
                    <a:pt x="587307" y="698500"/>
                  </a:cubicBezTo>
                  <a:lnTo>
                    <a:pt x="217473" y="698500"/>
                  </a:lnTo>
                  <a:cubicBezTo>
                    <a:pt x="206536" y="698500"/>
                    <a:pt x="196424" y="692685"/>
                    <a:pt x="190924" y="683231"/>
                  </a:cubicBezTo>
                  <a:lnTo>
                    <a:pt x="5492" y="364519"/>
                  </a:lnTo>
                  <a:cubicBezTo>
                    <a:pt x="0" y="355080"/>
                    <a:pt x="0" y="343420"/>
                    <a:pt x="5492" y="333981"/>
                  </a:cubicBezTo>
                  <a:lnTo>
                    <a:pt x="190924" y="15269"/>
                  </a:lnTo>
                  <a:cubicBezTo>
                    <a:pt x="196424" y="5815"/>
                    <a:pt x="206536" y="0"/>
                    <a:pt x="217473" y="0"/>
                  </a:cubicBezTo>
                  <a:lnTo>
                    <a:pt x="587307" y="0"/>
                  </a:lnTo>
                  <a:cubicBezTo>
                    <a:pt x="598244" y="0"/>
                    <a:pt x="608356" y="5815"/>
                    <a:pt x="613856" y="15269"/>
                  </a:cubicBezTo>
                  <a:lnTo>
                    <a:pt x="799289" y="333981"/>
                  </a:lnTo>
                  <a:cubicBezTo>
                    <a:pt x="804780" y="343420"/>
                    <a:pt x="804780" y="355080"/>
                    <a:pt x="799289" y="36451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66675"/>
              <a:ext cx="58296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11" name="Freeform 11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63840" y="1560644"/>
            <a:ext cx="10337834" cy="7307231"/>
            <a:chOff x="0" y="0"/>
            <a:chExt cx="988196" cy="698500"/>
          </a:xfrm>
        </p:grpSpPr>
        <p:sp>
          <p:nvSpPr>
            <p:cNvPr id="18" name="Freeform 18"/>
            <p:cNvSpPr/>
            <p:nvPr/>
          </p:nvSpPr>
          <p:spPr>
            <a:xfrm>
              <a:off x="4314" y="0"/>
              <a:ext cx="979568" cy="698500"/>
            </a:xfrm>
            <a:custGeom>
              <a:avLst/>
              <a:gdLst/>
              <a:ahLst/>
              <a:cxnLst/>
              <a:rect l="l" t="t" r="r" b="b"/>
              <a:pathLst>
                <a:path w="979568" h="698500">
                  <a:moveTo>
                    <a:pt x="972584" y="368669"/>
                  </a:moveTo>
                  <a:lnTo>
                    <a:pt x="791980" y="679081"/>
                  </a:lnTo>
                  <a:cubicBezTo>
                    <a:pt x="784985" y="691104"/>
                    <a:pt x="772125" y="698500"/>
                    <a:pt x="758215" y="698500"/>
                  </a:cubicBezTo>
                  <a:lnTo>
                    <a:pt x="221353" y="698500"/>
                  </a:lnTo>
                  <a:cubicBezTo>
                    <a:pt x="207443" y="698500"/>
                    <a:pt x="194583" y="691104"/>
                    <a:pt x="187588" y="679081"/>
                  </a:cubicBezTo>
                  <a:lnTo>
                    <a:pt x="6984" y="368669"/>
                  </a:lnTo>
                  <a:cubicBezTo>
                    <a:pt x="0" y="356665"/>
                    <a:pt x="0" y="341835"/>
                    <a:pt x="6984" y="329831"/>
                  </a:cubicBezTo>
                  <a:lnTo>
                    <a:pt x="187588" y="19419"/>
                  </a:lnTo>
                  <a:cubicBezTo>
                    <a:pt x="194583" y="7396"/>
                    <a:pt x="207443" y="0"/>
                    <a:pt x="221353" y="0"/>
                  </a:cubicBezTo>
                  <a:lnTo>
                    <a:pt x="758215" y="0"/>
                  </a:lnTo>
                  <a:cubicBezTo>
                    <a:pt x="772125" y="0"/>
                    <a:pt x="784985" y="7396"/>
                    <a:pt x="791980" y="19419"/>
                  </a:cubicBezTo>
                  <a:lnTo>
                    <a:pt x="972584" y="329831"/>
                  </a:lnTo>
                  <a:cubicBezTo>
                    <a:pt x="979568" y="341835"/>
                    <a:pt x="979568" y="356665"/>
                    <a:pt x="972584" y="368669"/>
                  </a:cubicBezTo>
                  <a:close/>
                </a:path>
              </a:pathLst>
            </a:custGeom>
            <a:blipFill>
              <a:blip r:embed="rId3"/>
              <a:stretch>
                <a:fillRect l="-620" r="-678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73B64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-1252761" y="935355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8" name="Group 28"/>
          <p:cNvGrpSpPr/>
          <p:nvPr/>
        </p:nvGrpSpPr>
        <p:grpSpPr>
          <a:xfrm rot="5400000">
            <a:off x="2435710" y="4495808"/>
            <a:ext cx="620001" cy="542500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49137" y="72465"/>
              <a:ext cx="714527" cy="638735"/>
            </a:xfrm>
            <a:custGeom>
              <a:avLst/>
              <a:gdLst/>
              <a:ahLst/>
              <a:cxnLst/>
              <a:rect l="l" t="t" r="r" b="b"/>
              <a:pathLst>
                <a:path w="714527" h="638735">
                  <a:moveTo>
                    <a:pt x="419216" y="35952"/>
                  </a:moveTo>
                  <a:lnTo>
                    <a:pt x="701710" y="530318"/>
                  </a:lnTo>
                  <a:cubicBezTo>
                    <a:pt x="714526" y="552746"/>
                    <a:pt x="714434" y="580300"/>
                    <a:pt x="701469" y="602642"/>
                  </a:cubicBezTo>
                  <a:cubicBezTo>
                    <a:pt x="688503" y="624984"/>
                    <a:pt x="664625" y="638735"/>
                    <a:pt x="638793" y="638735"/>
                  </a:cubicBezTo>
                  <a:lnTo>
                    <a:pt x="75733" y="638735"/>
                  </a:lnTo>
                  <a:cubicBezTo>
                    <a:pt x="49901" y="638735"/>
                    <a:pt x="26023" y="624984"/>
                    <a:pt x="13057" y="602642"/>
                  </a:cubicBezTo>
                  <a:cubicBezTo>
                    <a:pt x="92" y="580300"/>
                    <a:pt x="0" y="552746"/>
                    <a:pt x="12816" y="530318"/>
                  </a:cubicBezTo>
                  <a:lnTo>
                    <a:pt x="295310" y="35952"/>
                  </a:lnTo>
                  <a:cubicBezTo>
                    <a:pt x="308014" y="13720"/>
                    <a:pt x="331657" y="0"/>
                    <a:pt x="357263" y="0"/>
                  </a:cubicBezTo>
                  <a:cubicBezTo>
                    <a:pt x="382869" y="0"/>
                    <a:pt x="406512" y="13720"/>
                    <a:pt x="419216" y="35952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/>
          <p:nvPr/>
        </p:nvGrpSpPr>
        <p:grpSpPr>
          <a:xfrm>
            <a:off x="9257377" y="751575"/>
            <a:ext cx="12092027" cy="10015924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361" y="0"/>
              <a:ext cx="462386" cy="401818"/>
            </a:xfrm>
            <a:custGeom>
              <a:avLst/>
              <a:gdLst/>
              <a:ahLst/>
              <a:cxnLst/>
              <a:rect l="l" t="t" r="r" b="b"/>
              <a:pathLst>
                <a:path w="462386" h="401818">
                  <a:moveTo>
                    <a:pt x="223852" y="0"/>
                  </a:moveTo>
                  <a:lnTo>
                    <a:pt x="441733" y="0"/>
                  </a:lnTo>
                  <a:cubicBezTo>
                    <a:pt x="448572" y="0"/>
                    <a:pt x="454920" y="3549"/>
                    <a:pt x="458501" y="9374"/>
                  </a:cubicBezTo>
                  <a:cubicBezTo>
                    <a:pt x="462083" y="15199"/>
                    <a:pt x="462385" y="22465"/>
                    <a:pt x="459299" y="28567"/>
                  </a:cubicBezTo>
                  <a:lnTo>
                    <a:pt x="284993" y="373251"/>
                  </a:lnTo>
                  <a:cubicBezTo>
                    <a:pt x="276132" y="390772"/>
                    <a:pt x="258168" y="401818"/>
                    <a:pt x="238533" y="401818"/>
                  </a:cubicBezTo>
                  <a:lnTo>
                    <a:pt x="20651" y="401818"/>
                  </a:lnTo>
                  <a:cubicBezTo>
                    <a:pt x="13813" y="401818"/>
                    <a:pt x="7465" y="398269"/>
                    <a:pt x="3884" y="392444"/>
                  </a:cubicBezTo>
                  <a:cubicBezTo>
                    <a:pt x="302" y="386619"/>
                    <a:pt x="0" y="379353"/>
                    <a:pt x="3086" y="373251"/>
                  </a:cubicBezTo>
                  <a:lnTo>
                    <a:pt x="177392" y="28567"/>
                  </a:lnTo>
                  <a:cubicBezTo>
                    <a:pt x="186253" y="11046"/>
                    <a:pt x="204217" y="0"/>
                    <a:pt x="223852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-465592" y="4472262"/>
            <a:ext cx="6531155" cy="956408"/>
            <a:chOff x="0" y="0"/>
            <a:chExt cx="1720140" cy="2518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7" name="Freeform 17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1174750" y="2280559"/>
            <a:ext cx="9557980" cy="135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ARCHIVIAZIONE</a:t>
            </a:r>
          </a:p>
          <a:p>
            <a:pPr algn="l">
              <a:lnSpc>
                <a:spcPts val="4140"/>
              </a:lnSpc>
            </a:pPr>
            <a:r>
              <a:rPr lang="en-US" sz="3600" b="1">
                <a:solidFill>
                  <a:srgbClr val="2F5EA8"/>
                </a:solidFill>
                <a:latin typeface="TT Norms Bold"/>
                <a:ea typeface="TT Norms Bold"/>
                <a:cs typeface="TT Norms Bold"/>
                <a:sym typeface="TT Norms Bold"/>
              </a:rPr>
              <a:t>FINE AL DISORDINE INFORMATICO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-465592" y="5759537"/>
            <a:ext cx="6531155" cy="956408"/>
            <a:chOff x="0" y="0"/>
            <a:chExt cx="1720140" cy="25189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20140" cy="251894"/>
            </a:xfrm>
            <a:custGeom>
              <a:avLst/>
              <a:gdLst/>
              <a:ahLst/>
              <a:cxnLst/>
              <a:rect l="l" t="t" r="r" b="b"/>
              <a:pathLst>
                <a:path w="1720140" h="251894">
                  <a:moveTo>
                    <a:pt x="17781" y="0"/>
                  </a:moveTo>
                  <a:lnTo>
                    <a:pt x="1702359" y="0"/>
                  </a:lnTo>
                  <a:cubicBezTo>
                    <a:pt x="1712179" y="0"/>
                    <a:pt x="1720140" y="7961"/>
                    <a:pt x="1720140" y="17781"/>
                  </a:cubicBezTo>
                  <a:lnTo>
                    <a:pt x="1720140" y="234113"/>
                  </a:lnTo>
                  <a:cubicBezTo>
                    <a:pt x="1720140" y="243933"/>
                    <a:pt x="1712179" y="251894"/>
                    <a:pt x="1702359" y="251894"/>
                  </a:cubicBezTo>
                  <a:lnTo>
                    <a:pt x="17781" y="251894"/>
                  </a:lnTo>
                  <a:cubicBezTo>
                    <a:pt x="7961" y="251894"/>
                    <a:pt x="0" y="243933"/>
                    <a:pt x="0" y="234113"/>
                  </a:cubicBezTo>
                  <a:lnTo>
                    <a:pt x="0" y="17781"/>
                  </a:lnTo>
                  <a:cubicBezTo>
                    <a:pt x="0" y="7961"/>
                    <a:pt x="7961" y="0"/>
                    <a:pt x="17781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720140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86068" y="1379566"/>
            <a:ext cx="8188797" cy="8188797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745" y="0"/>
                  </a:moveTo>
                  <a:lnTo>
                    <a:pt x="791055" y="0"/>
                  </a:lnTo>
                  <a:cubicBezTo>
                    <a:pt x="803064" y="0"/>
                    <a:pt x="812800" y="9736"/>
                    <a:pt x="812800" y="21745"/>
                  </a:cubicBezTo>
                  <a:lnTo>
                    <a:pt x="812800" y="791055"/>
                  </a:lnTo>
                  <a:cubicBezTo>
                    <a:pt x="812800" y="803064"/>
                    <a:pt x="803064" y="812800"/>
                    <a:pt x="791055" y="812800"/>
                  </a:cubicBezTo>
                  <a:lnTo>
                    <a:pt x="21745" y="812800"/>
                  </a:lnTo>
                  <a:cubicBezTo>
                    <a:pt x="9736" y="812800"/>
                    <a:pt x="0" y="803064"/>
                    <a:pt x="0" y="791055"/>
                  </a:cubicBezTo>
                  <a:lnTo>
                    <a:pt x="0" y="21745"/>
                  </a:lnTo>
                  <a:cubicBezTo>
                    <a:pt x="0" y="9736"/>
                    <a:pt x="9736" y="0"/>
                    <a:pt x="21745" y="0"/>
                  </a:cubicBezTo>
                  <a:close/>
                </a:path>
              </a:pathLst>
            </a:custGeom>
            <a:blipFill>
              <a:blip r:embed="rId11"/>
              <a:stretch>
                <a:fillRect t="-349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174750" y="4640904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Perchè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disordine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4750" y="5928179"/>
            <a:ext cx="550108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Siamo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tutti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dei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cantinari</a:t>
            </a:r>
            <a:r>
              <a:rPr lang="en-US" sz="2999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28700" y="8108439"/>
            <a:ext cx="607018" cy="1003233"/>
            <a:chOff x="0" y="0"/>
            <a:chExt cx="809357" cy="133764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09357" cy="836544"/>
            </a:xfrm>
            <a:custGeom>
              <a:avLst/>
              <a:gdLst/>
              <a:ahLst/>
              <a:cxnLst/>
              <a:rect l="l" t="t" r="r" b="b"/>
              <a:pathLst>
                <a:path w="809357" h="836544">
                  <a:moveTo>
                    <a:pt x="0" y="0"/>
                  </a:moveTo>
                  <a:lnTo>
                    <a:pt x="809357" y="0"/>
                  </a:lnTo>
                  <a:lnTo>
                    <a:pt x="809357" y="836544"/>
                  </a:lnTo>
                  <a:lnTo>
                    <a:pt x="0" y="836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984562"/>
              <a:ext cx="809357" cy="353082"/>
            </a:xfrm>
            <a:custGeom>
              <a:avLst/>
              <a:gdLst/>
              <a:ahLst/>
              <a:cxnLst/>
              <a:rect l="l" t="t" r="r" b="b"/>
              <a:pathLst>
                <a:path w="809357" h="353082">
                  <a:moveTo>
                    <a:pt x="0" y="0"/>
                  </a:moveTo>
                  <a:lnTo>
                    <a:pt x="809357" y="0"/>
                  </a:lnTo>
                  <a:lnTo>
                    <a:pt x="809357" y="353082"/>
                  </a:lnTo>
                  <a:lnTo>
                    <a:pt x="0" y="353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8700" y="1028700"/>
            <a:ext cx="756231" cy="589861"/>
          </a:xfrm>
          <a:custGeom>
            <a:avLst/>
            <a:gdLst/>
            <a:ahLst/>
            <a:cxnLst/>
            <a:rect l="l" t="t" r="r" b="b"/>
            <a:pathLst>
              <a:path w="756231" h="589861">
                <a:moveTo>
                  <a:pt x="0" y="0"/>
                </a:moveTo>
                <a:lnTo>
                  <a:pt x="756231" y="0"/>
                </a:lnTo>
                <a:lnTo>
                  <a:pt x="756231" y="589861"/>
                </a:lnTo>
                <a:lnTo>
                  <a:pt x="0" y="589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169842" y="3517900"/>
            <a:ext cx="16886273" cy="6598882"/>
            <a:chOff x="0" y="0"/>
            <a:chExt cx="1258095" cy="491643"/>
          </a:xfrm>
        </p:grpSpPr>
        <p:sp>
          <p:nvSpPr>
            <p:cNvPr id="6" name="Freeform 6"/>
            <p:cNvSpPr/>
            <p:nvPr/>
          </p:nvSpPr>
          <p:spPr>
            <a:xfrm>
              <a:off x="4081" y="0"/>
              <a:ext cx="1249933" cy="491643"/>
            </a:xfrm>
            <a:custGeom>
              <a:avLst/>
              <a:gdLst/>
              <a:ahLst/>
              <a:cxnLst/>
              <a:rect l="l" t="t" r="r" b="b"/>
              <a:pathLst>
                <a:path w="1249933" h="491643">
                  <a:moveTo>
                    <a:pt x="1037060" y="0"/>
                  </a:moveTo>
                  <a:lnTo>
                    <a:pt x="9673" y="0"/>
                  </a:lnTo>
                  <a:cubicBezTo>
                    <a:pt x="6603" y="0"/>
                    <a:pt x="3734" y="1532"/>
                    <a:pt x="2027" y="4085"/>
                  </a:cubicBezTo>
                  <a:cubicBezTo>
                    <a:pt x="320" y="6637"/>
                    <a:pt x="0" y="9873"/>
                    <a:pt x="1173" y="12711"/>
                  </a:cubicBezTo>
                  <a:lnTo>
                    <a:pt x="193865" y="478932"/>
                  </a:lnTo>
                  <a:cubicBezTo>
                    <a:pt x="197045" y="486625"/>
                    <a:pt x="204549" y="491643"/>
                    <a:pt x="212873" y="491643"/>
                  </a:cubicBezTo>
                  <a:lnTo>
                    <a:pt x="1240260" y="491643"/>
                  </a:lnTo>
                  <a:cubicBezTo>
                    <a:pt x="1243330" y="491643"/>
                    <a:pt x="1246198" y="490111"/>
                    <a:pt x="1247905" y="487558"/>
                  </a:cubicBezTo>
                  <a:cubicBezTo>
                    <a:pt x="1249612" y="485006"/>
                    <a:pt x="1249933" y="481770"/>
                    <a:pt x="1248760" y="478932"/>
                  </a:cubicBezTo>
                  <a:lnTo>
                    <a:pt x="1056067" y="12711"/>
                  </a:lnTo>
                  <a:cubicBezTo>
                    <a:pt x="1052888" y="5018"/>
                    <a:pt x="1045384" y="0"/>
                    <a:pt x="103706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054895" cy="558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837100"/>
            <a:ext cx="1358900" cy="13589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028981"/>
            <a:ext cx="1358900" cy="13589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5433041"/>
            <a:ext cx="1358900" cy="13589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581443" y="4189525"/>
            <a:ext cx="1387970" cy="1358900"/>
            <a:chOff x="0" y="0"/>
            <a:chExt cx="83018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1" name="Freeform 21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24" name="Freeform 24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2"/>
              <a:stretch>
                <a:fillRect l="-54173" r="-1812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>
            <a:off x="-1328933" y="413930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1" name="Group 31"/>
          <p:cNvGrpSpPr/>
          <p:nvPr/>
        </p:nvGrpSpPr>
        <p:grpSpPr>
          <a:xfrm>
            <a:off x="5581443" y="7381406"/>
            <a:ext cx="1387970" cy="1358900"/>
            <a:chOff x="0" y="0"/>
            <a:chExt cx="830188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05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701881" y="3965688"/>
            <a:ext cx="2630579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Parto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dalla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mia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esperienza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: io non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cancello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niente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01881" y="6981356"/>
            <a:ext cx="2630579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Tutto ciò genera una enorme quantità di dati nei nostri sistemi informativi, dati spesso destrutturati, che occupano terabyte di disco perchè “non si può mai sapere”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01881" y="5737841"/>
            <a:ext cx="263057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E come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faccio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io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fanno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tutti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283738" y="4141900"/>
            <a:ext cx="3842698" cy="281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Questo genera confusione ed entropia, non solo nelle directory di rete o nei sistemi documentali, ma soprattutto nell’utilità di detti dati, perché l’utente finisce per non ricordarsi neanche più di averli, e riduce le possibilità di ricerca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1057275"/>
            <a:ext cx="9209972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COSA GENERA IL DISORDINE?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83738" y="7333781"/>
            <a:ext cx="3842698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Senza tenere conto che di detti dati dobbiamo comunque provvedere alla business continuity, al backup, al disaster recovery, al… riscatto in caso di esfiltrazione e furto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43E7-9929-0B38-905F-6A6DFFEF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FD03D00-FD3E-A035-112D-F8FC015B18B1}"/>
              </a:ext>
            </a:extLst>
          </p:cNvPr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2EE99A-ACAA-7D0A-800A-80BF2D6FAF86}"/>
                </a:ext>
              </a:extLst>
            </p:cNvPr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F878D96-F8EA-4BA6-BEA3-881E25F385F3}"/>
                </a:ext>
              </a:extLst>
            </p:cNvPr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13AD8C6-74E1-100B-E7A7-D9A738EF57A8}"/>
              </a:ext>
            </a:extLst>
          </p:cNvPr>
          <p:cNvGrpSpPr/>
          <p:nvPr/>
        </p:nvGrpSpPr>
        <p:grpSpPr>
          <a:xfrm>
            <a:off x="-2880537" y="3641208"/>
            <a:ext cx="16886273" cy="6598882"/>
            <a:chOff x="0" y="0"/>
            <a:chExt cx="1258095" cy="49164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99A0C5F-2EE4-A347-BC40-6597C6A5E886}"/>
                </a:ext>
              </a:extLst>
            </p:cNvPr>
            <p:cNvSpPr/>
            <p:nvPr/>
          </p:nvSpPr>
          <p:spPr>
            <a:xfrm>
              <a:off x="4081" y="0"/>
              <a:ext cx="1249933" cy="491643"/>
            </a:xfrm>
            <a:custGeom>
              <a:avLst/>
              <a:gdLst/>
              <a:ahLst/>
              <a:cxnLst/>
              <a:rect l="l" t="t" r="r" b="b"/>
              <a:pathLst>
                <a:path w="1249933" h="491643">
                  <a:moveTo>
                    <a:pt x="1037060" y="0"/>
                  </a:moveTo>
                  <a:lnTo>
                    <a:pt x="9673" y="0"/>
                  </a:lnTo>
                  <a:cubicBezTo>
                    <a:pt x="6603" y="0"/>
                    <a:pt x="3734" y="1532"/>
                    <a:pt x="2027" y="4085"/>
                  </a:cubicBezTo>
                  <a:cubicBezTo>
                    <a:pt x="320" y="6637"/>
                    <a:pt x="0" y="9873"/>
                    <a:pt x="1173" y="12711"/>
                  </a:cubicBezTo>
                  <a:lnTo>
                    <a:pt x="193865" y="478932"/>
                  </a:lnTo>
                  <a:cubicBezTo>
                    <a:pt x="197045" y="486625"/>
                    <a:pt x="204549" y="491643"/>
                    <a:pt x="212873" y="491643"/>
                  </a:cubicBezTo>
                  <a:lnTo>
                    <a:pt x="1240260" y="491643"/>
                  </a:lnTo>
                  <a:cubicBezTo>
                    <a:pt x="1243330" y="491643"/>
                    <a:pt x="1246198" y="490111"/>
                    <a:pt x="1247905" y="487558"/>
                  </a:cubicBezTo>
                  <a:cubicBezTo>
                    <a:pt x="1249612" y="485006"/>
                    <a:pt x="1249933" y="481770"/>
                    <a:pt x="1248760" y="478932"/>
                  </a:cubicBezTo>
                  <a:lnTo>
                    <a:pt x="1056067" y="12711"/>
                  </a:lnTo>
                  <a:cubicBezTo>
                    <a:pt x="1052888" y="5018"/>
                    <a:pt x="1045384" y="0"/>
                    <a:pt x="1037060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653673D-FADE-FAEB-FD80-9BEB43C15F41}"/>
                </a:ext>
              </a:extLst>
            </p:cNvPr>
            <p:cNvSpPr txBox="1"/>
            <p:nvPr/>
          </p:nvSpPr>
          <p:spPr>
            <a:xfrm>
              <a:off x="101600" y="-66675"/>
              <a:ext cx="1054895" cy="558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F0A01DB-1EE7-D3AB-F993-39D9362B6BE3}"/>
              </a:ext>
            </a:extLst>
          </p:cNvPr>
          <p:cNvGrpSpPr/>
          <p:nvPr/>
        </p:nvGrpSpPr>
        <p:grpSpPr>
          <a:xfrm>
            <a:off x="1028700" y="3837100"/>
            <a:ext cx="1358900" cy="1358900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78F0D30-EC59-B283-39A7-8D1D75872F6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CBCDB91-FF30-949E-3FB8-281556BF88C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4572DC2-BEC7-39D4-65A1-5BF8DC8D517E}"/>
              </a:ext>
            </a:extLst>
          </p:cNvPr>
          <p:cNvGrpSpPr/>
          <p:nvPr/>
        </p:nvGrpSpPr>
        <p:grpSpPr>
          <a:xfrm>
            <a:off x="1028700" y="7442200"/>
            <a:ext cx="1358900" cy="1358900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22AB952-D119-055A-7A13-9E34A7325CC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6107A8A-8D04-AABB-6676-7871C153206B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1F80FBA-6DF1-A83A-DBF7-30C849995A4A}"/>
              </a:ext>
            </a:extLst>
          </p:cNvPr>
          <p:cNvGrpSpPr/>
          <p:nvPr/>
        </p:nvGrpSpPr>
        <p:grpSpPr>
          <a:xfrm>
            <a:off x="1028700" y="5613400"/>
            <a:ext cx="1358900" cy="1358900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6CB4146-750A-F0BD-FF77-A43E87C85EA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6056484-1E25-9AF8-618B-BE9AEC10F2F4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41E8557-62E1-C761-0E6D-E2D82A308195}"/>
              </a:ext>
            </a:extLst>
          </p:cNvPr>
          <p:cNvGrpSpPr/>
          <p:nvPr/>
        </p:nvGrpSpPr>
        <p:grpSpPr>
          <a:xfrm>
            <a:off x="5581443" y="3848100"/>
            <a:ext cx="1387970" cy="1358900"/>
            <a:chOff x="0" y="0"/>
            <a:chExt cx="830188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8EA59A9-4137-6FEC-6150-8C2178789648}"/>
                </a:ext>
              </a:extLst>
            </p:cNvPr>
            <p:cNvSpPr/>
            <p:nvPr/>
          </p:nvSpPr>
          <p:spPr>
            <a:xfrm>
              <a:off x="0" y="0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D9FA43C0-4ED4-90C4-8900-A82F6AB362D6}"/>
                </a:ext>
              </a:extLst>
            </p:cNvPr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3AEDC732-BB00-478C-CE61-6BD61C4D3133}"/>
              </a:ext>
            </a:extLst>
          </p:cNvPr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AEF1403-C335-8C5D-B56D-830359B60CF3}"/>
                </a:ext>
              </a:extLst>
            </p:cNvPr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F040339D-E597-7206-69AA-7372485FA9B6}"/>
                </a:ext>
              </a:extLst>
            </p:cNvPr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EEE0DDC-C1EE-F302-B3BD-755D86547E49}"/>
              </a:ext>
            </a:extLst>
          </p:cNvPr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0D12272-8A9D-0CC3-0033-39ACCAF8B525}"/>
                </a:ext>
              </a:extLst>
            </p:cNvPr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2"/>
              <a:stretch>
                <a:fillRect l="-54173" r="-1812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8A7FC961-B14B-D6C4-A537-2DE4A304148B}"/>
              </a:ext>
            </a:extLst>
          </p:cNvPr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AC51446-C70A-E443-AECF-692D1C88E497}"/>
                </a:ext>
              </a:extLst>
            </p:cNvPr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72173E90-E14E-E232-5681-741199B6B803}"/>
                </a:ext>
              </a:extLst>
            </p:cNvPr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A4DC3C2D-E3C7-71D8-7A60-BF0FA6BAAC78}"/>
              </a:ext>
            </a:extLst>
          </p:cNvPr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D1D0248-2C5C-2510-5E77-7F1B06980012}"/>
              </a:ext>
            </a:extLst>
          </p:cNvPr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868B743-D92E-8699-743C-1F763B437E7E}"/>
              </a:ext>
            </a:extLst>
          </p:cNvPr>
          <p:cNvSpPr/>
          <p:nvPr/>
        </p:nvSpPr>
        <p:spPr>
          <a:xfrm>
            <a:off x="-1328933" y="413930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F8FE4231-BE11-3834-4F1F-A774A92AA665}"/>
              </a:ext>
            </a:extLst>
          </p:cNvPr>
          <p:cNvGrpSpPr/>
          <p:nvPr/>
        </p:nvGrpSpPr>
        <p:grpSpPr>
          <a:xfrm>
            <a:off x="5562600" y="5689600"/>
            <a:ext cx="1387970" cy="1358900"/>
            <a:chOff x="0" y="0"/>
            <a:chExt cx="830188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E51D128-4429-11E7-5CB7-6C2C75AE8F95}"/>
                </a:ext>
              </a:extLst>
            </p:cNvPr>
            <p:cNvSpPr/>
            <p:nvPr/>
          </p:nvSpPr>
          <p:spPr>
            <a:xfrm>
              <a:off x="0" y="0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D4CEE77A-A674-0062-DE02-6B233C45438C}"/>
                </a:ext>
              </a:extLst>
            </p:cNvPr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6174A3E6-D324-665B-8ED5-BDA94FAF3687}"/>
              </a:ext>
            </a:extLst>
          </p:cNvPr>
          <p:cNvSpPr txBox="1"/>
          <p:nvPr/>
        </p:nvSpPr>
        <p:spPr>
          <a:xfrm>
            <a:off x="2701881" y="3965688"/>
            <a:ext cx="263057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dei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dati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in RAID1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sul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nodo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1 di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iperconvergeza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4BC92CC8-E559-2020-131F-F127AEEDA949}"/>
              </a:ext>
            </a:extLst>
          </p:cNvPr>
          <p:cNvSpPr txBox="1"/>
          <p:nvPr/>
        </p:nvSpPr>
        <p:spPr>
          <a:xfrm>
            <a:off x="2701881" y="7734300"/>
            <a:ext cx="2630579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Copia di backup on-premise”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7A7A0756-0D3C-5063-81ED-C84BE076534D}"/>
              </a:ext>
            </a:extLst>
          </p:cNvPr>
          <p:cNvSpPr txBox="1"/>
          <p:nvPr/>
        </p:nvSpPr>
        <p:spPr>
          <a:xfrm>
            <a:off x="2701881" y="5737841"/>
            <a:ext cx="2630579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dei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dati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in RAID1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sul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nodo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2 di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iperconvergeza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37" name="TextBox 37">
            <a:extLst>
              <a:ext uri="{FF2B5EF4-FFF2-40B4-BE49-F238E27FC236}">
                <a16:creationId xmlns:a16="http://schemas.microsoft.com/office/drawing/2014/main" id="{6002C0B4-6743-763C-3BF5-85BF87530FD8}"/>
              </a:ext>
            </a:extLst>
          </p:cNvPr>
          <p:cNvSpPr txBox="1"/>
          <p:nvPr/>
        </p:nvSpPr>
        <p:spPr>
          <a:xfrm>
            <a:off x="7283738" y="4141900"/>
            <a:ext cx="384269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Copia di backup off-site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5F004D0C-000C-E13B-B746-5F0CFA6152FF}"/>
              </a:ext>
            </a:extLst>
          </p:cNvPr>
          <p:cNvSpPr txBox="1"/>
          <p:nvPr/>
        </p:nvSpPr>
        <p:spPr>
          <a:xfrm>
            <a:off x="1028700" y="1057275"/>
            <a:ext cx="9209972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COSA GENERA IL DISORDINE?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2282D0BB-3B65-1229-1F2A-A5119F88DC96}"/>
              </a:ext>
            </a:extLst>
          </p:cNvPr>
          <p:cNvSpPr txBox="1"/>
          <p:nvPr/>
        </p:nvSpPr>
        <p:spPr>
          <a:xfrm>
            <a:off x="7283738" y="6092651"/>
            <a:ext cx="384269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Copia di backup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immutabile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grpSp>
        <p:nvGrpSpPr>
          <p:cNvPr id="40" name="Group 31">
            <a:extLst>
              <a:ext uri="{FF2B5EF4-FFF2-40B4-BE49-F238E27FC236}">
                <a16:creationId xmlns:a16="http://schemas.microsoft.com/office/drawing/2014/main" id="{4045E35E-1A1B-2F88-2701-9639802CE6D9}"/>
              </a:ext>
            </a:extLst>
          </p:cNvPr>
          <p:cNvGrpSpPr/>
          <p:nvPr/>
        </p:nvGrpSpPr>
        <p:grpSpPr>
          <a:xfrm>
            <a:off x="5562600" y="7518400"/>
            <a:ext cx="1387970" cy="1358900"/>
            <a:chOff x="0" y="0"/>
            <a:chExt cx="830188" cy="812800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C99B30D0-7CCA-1B7A-F825-8CE781E6C614}"/>
                </a:ext>
              </a:extLst>
            </p:cNvPr>
            <p:cNvSpPr/>
            <p:nvPr/>
          </p:nvSpPr>
          <p:spPr>
            <a:xfrm>
              <a:off x="0" y="0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D53B3F81-19F7-512D-5AAF-358BBADB411B}"/>
                </a:ext>
              </a:extLst>
            </p:cNvPr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</a:t>
              </a:r>
            </a:p>
          </p:txBody>
        </p:sp>
      </p:grpSp>
      <p:sp>
        <p:nvSpPr>
          <p:cNvPr id="43" name="TextBox 39">
            <a:extLst>
              <a:ext uri="{FF2B5EF4-FFF2-40B4-BE49-F238E27FC236}">
                <a16:creationId xmlns:a16="http://schemas.microsoft.com/office/drawing/2014/main" id="{B78ADFDD-A006-5D0C-131D-B801F1168D37}"/>
              </a:ext>
            </a:extLst>
          </p:cNvPr>
          <p:cNvSpPr txBox="1"/>
          <p:nvPr/>
        </p:nvSpPr>
        <p:spPr>
          <a:xfrm>
            <a:off x="7264895" y="7886700"/>
            <a:ext cx="384269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Copia del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dato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in DR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4E096235-3D89-0ABF-989E-595A120F948F}"/>
              </a:ext>
            </a:extLst>
          </p:cNvPr>
          <p:cNvSpPr txBox="1"/>
          <p:nvPr/>
        </p:nvSpPr>
        <p:spPr>
          <a:xfrm>
            <a:off x="1143000" y="6819900"/>
            <a:ext cx="1146699" cy="8130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800"/>
              </a:lnSpc>
            </a:pPr>
            <a:b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</a:br>
            <a: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+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474D1341-C03C-E294-B40C-65A29C1C18D4}"/>
              </a:ext>
            </a:extLst>
          </p:cNvPr>
          <p:cNvSpPr txBox="1"/>
          <p:nvPr/>
        </p:nvSpPr>
        <p:spPr>
          <a:xfrm>
            <a:off x="1133614" y="4940057"/>
            <a:ext cx="1146699" cy="8130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800"/>
              </a:lnSpc>
            </a:pPr>
            <a:b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</a:br>
            <a: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+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0" name="TextBox 39">
            <a:extLst>
              <a:ext uri="{FF2B5EF4-FFF2-40B4-BE49-F238E27FC236}">
                <a16:creationId xmlns:a16="http://schemas.microsoft.com/office/drawing/2014/main" id="{D41BD4E3-370B-C2CF-9D38-0E2EA8D77B76}"/>
              </a:ext>
            </a:extLst>
          </p:cNvPr>
          <p:cNvSpPr txBox="1"/>
          <p:nvPr/>
        </p:nvSpPr>
        <p:spPr>
          <a:xfrm>
            <a:off x="5715000" y="5016257"/>
            <a:ext cx="1146699" cy="8130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800"/>
              </a:lnSpc>
            </a:pPr>
            <a:b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</a:br>
            <a: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+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1" name="TextBox 39">
            <a:extLst>
              <a:ext uri="{FF2B5EF4-FFF2-40B4-BE49-F238E27FC236}">
                <a16:creationId xmlns:a16="http://schemas.microsoft.com/office/drawing/2014/main" id="{440087BB-B396-697E-5EA6-EE271726C4BB}"/>
              </a:ext>
            </a:extLst>
          </p:cNvPr>
          <p:cNvSpPr txBox="1"/>
          <p:nvPr/>
        </p:nvSpPr>
        <p:spPr>
          <a:xfrm>
            <a:off x="5699658" y="6875843"/>
            <a:ext cx="1146699" cy="8130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800"/>
              </a:lnSpc>
            </a:pPr>
            <a:b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</a:br>
            <a: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+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2" name="TextBox 39">
            <a:extLst>
              <a:ext uri="{FF2B5EF4-FFF2-40B4-BE49-F238E27FC236}">
                <a16:creationId xmlns:a16="http://schemas.microsoft.com/office/drawing/2014/main" id="{DDC11656-B22E-85D3-C9E5-95D92000117C}"/>
              </a:ext>
            </a:extLst>
          </p:cNvPr>
          <p:cNvSpPr txBox="1"/>
          <p:nvPr/>
        </p:nvSpPr>
        <p:spPr>
          <a:xfrm>
            <a:off x="5673749" y="8959318"/>
            <a:ext cx="1146699" cy="81304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2800"/>
              </a:lnSpc>
            </a:pPr>
            <a:b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</a:br>
            <a:r>
              <a:rPr lang="en-US" sz="48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=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54" name="TextBox 39">
            <a:extLst>
              <a:ext uri="{FF2B5EF4-FFF2-40B4-BE49-F238E27FC236}">
                <a16:creationId xmlns:a16="http://schemas.microsoft.com/office/drawing/2014/main" id="{07693094-BB5F-DA0C-304F-C6BEC94F31D7}"/>
              </a:ext>
            </a:extLst>
          </p:cNvPr>
          <p:cNvSpPr txBox="1"/>
          <p:nvPr/>
        </p:nvSpPr>
        <p:spPr>
          <a:xfrm>
            <a:off x="7532459" y="9167955"/>
            <a:ext cx="384269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Copie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del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dato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id="{13E78AC1-11F7-4D6B-F8D7-B03770266C2C}"/>
              </a:ext>
            </a:extLst>
          </p:cNvPr>
          <p:cNvGrpSpPr/>
          <p:nvPr/>
        </p:nvGrpSpPr>
        <p:grpSpPr>
          <a:xfrm>
            <a:off x="7054537" y="8653376"/>
            <a:ext cx="1387970" cy="1358900"/>
            <a:chOff x="6511" y="-12158"/>
            <a:chExt cx="830188" cy="812800"/>
          </a:xfrm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C57ED8BA-E216-6CA4-073B-6849AE126C8B}"/>
                </a:ext>
              </a:extLst>
            </p:cNvPr>
            <p:cNvSpPr/>
            <p:nvPr/>
          </p:nvSpPr>
          <p:spPr>
            <a:xfrm>
              <a:off x="6511" y="-12158"/>
              <a:ext cx="830188" cy="812800"/>
            </a:xfrm>
            <a:custGeom>
              <a:avLst/>
              <a:gdLst/>
              <a:ahLst/>
              <a:cxnLst/>
              <a:rect l="l" t="t" r="r" b="b"/>
              <a:pathLst>
                <a:path w="830188" h="812800">
                  <a:moveTo>
                    <a:pt x="415094" y="0"/>
                  </a:moveTo>
                  <a:cubicBezTo>
                    <a:pt x="185844" y="0"/>
                    <a:pt x="0" y="181951"/>
                    <a:pt x="0" y="406400"/>
                  </a:cubicBezTo>
                  <a:cubicBezTo>
                    <a:pt x="0" y="630849"/>
                    <a:pt x="185844" y="812800"/>
                    <a:pt x="415094" y="812800"/>
                  </a:cubicBezTo>
                  <a:cubicBezTo>
                    <a:pt x="644344" y="812800"/>
                    <a:pt x="830188" y="630849"/>
                    <a:pt x="830188" y="406400"/>
                  </a:cubicBezTo>
                  <a:cubicBezTo>
                    <a:pt x="830188" y="181951"/>
                    <a:pt x="644344" y="0"/>
                    <a:pt x="415094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it-IT" dirty="0">
                <a:highlight>
                  <a:srgbClr val="FFFF00"/>
                </a:highlight>
              </a:endParaRPr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3279C0BE-296A-00DF-630C-3A9EFFDDCC22}"/>
                </a:ext>
              </a:extLst>
            </p:cNvPr>
            <p:cNvSpPr txBox="1"/>
            <p:nvPr/>
          </p:nvSpPr>
          <p:spPr>
            <a:xfrm>
              <a:off x="77830" y="19050"/>
              <a:ext cx="674528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 dirty="0">
                  <a:latin typeface="Canva Sans Bold"/>
                  <a:ea typeface="Canva Sans Bold"/>
                  <a:cs typeface="Canva Sans Bold"/>
                  <a:sym typeface="Canva Sans Bold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66685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9" grpId="0"/>
      <p:bldP spid="43" grpId="0"/>
      <p:bldP spid="48" grpId="0"/>
      <p:bldP spid="49" grpId="0"/>
      <p:bldP spid="50" grpId="0"/>
      <p:bldP spid="51" grpId="0"/>
      <p:bldP spid="52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4626137" y="3553436"/>
            <a:ext cx="10731051" cy="1535927"/>
            <a:chOff x="0" y="0"/>
            <a:chExt cx="2323913" cy="332620"/>
          </a:xfrm>
        </p:grpSpPr>
        <p:sp>
          <p:nvSpPr>
            <p:cNvPr id="3" name="Freeform 3"/>
            <p:cNvSpPr/>
            <p:nvPr/>
          </p:nvSpPr>
          <p:spPr>
            <a:xfrm>
              <a:off x="4453" y="0"/>
              <a:ext cx="2315006" cy="332620"/>
            </a:xfrm>
            <a:custGeom>
              <a:avLst/>
              <a:gdLst/>
              <a:ahLst/>
              <a:cxnLst/>
              <a:rect l="l" t="t" r="r" b="b"/>
              <a:pathLst>
                <a:path w="2315006" h="332620">
                  <a:moveTo>
                    <a:pt x="209569" y="0"/>
                  </a:moveTo>
                  <a:lnTo>
                    <a:pt x="2308638" y="0"/>
                  </a:lnTo>
                  <a:cubicBezTo>
                    <a:pt x="2310834" y="0"/>
                    <a:pt x="2312858" y="1186"/>
                    <a:pt x="2313933" y="3101"/>
                  </a:cubicBezTo>
                  <a:cubicBezTo>
                    <a:pt x="2315007" y="5015"/>
                    <a:pt x="2314963" y="7361"/>
                    <a:pt x="2313818" y="9235"/>
                  </a:cubicBezTo>
                  <a:lnTo>
                    <a:pt x="2121902" y="323385"/>
                  </a:lnTo>
                  <a:cubicBezTo>
                    <a:pt x="2118398" y="329121"/>
                    <a:pt x="2112160" y="332620"/>
                    <a:pt x="2105438" y="332620"/>
                  </a:cubicBezTo>
                  <a:lnTo>
                    <a:pt x="6369" y="332620"/>
                  </a:lnTo>
                  <a:cubicBezTo>
                    <a:pt x="4173" y="332620"/>
                    <a:pt x="2149" y="331434"/>
                    <a:pt x="1075" y="329519"/>
                  </a:cubicBezTo>
                  <a:cubicBezTo>
                    <a:pt x="0" y="327604"/>
                    <a:pt x="44" y="325259"/>
                    <a:pt x="1189" y="323385"/>
                  </a:cubicBezTo>
                  <a:lnTo>
                    <a:pt x="193105" y="9235"/>
                  </a:lnTo>
                  <a:cubicBezTo>
                    <a:pt x="196610" y="3499"/>
                    <a:pt x="202847" y="0"/>
                    <a:pt x="209569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120713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32249" y="1893282"/>
            <a:ext cx="6922273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Attenzione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354522" y="-443877"/>
            <a:ext cx="13148004" cy="11316273"/>
            <a:chOff x="0" y="0"/>
            <a:chExt cx="811564" cy="698500"/>
          </a:xfrm>
        </p:grpSpPr>
        <p:sp>
          <p:nvSpPr>
            <p:cNvPr id="7" name="Freeform 7"/>
            <p:cNvSpPr/>
            <p:nvPr/>
          </p:nvSpPr>
          <p:spPr>
            <a:xfrm>
              <a:off x="3392" y="0"/>
              <a:ext cx="804780" cy="698500"/>
            </a:xfrm>
            <a:custGeom>
              <a:avLst/>
              <a:gdLst/>
              <a:ahLst/>
              <a:cxnLst/>
              <a:rect l="l" t="t" r="r" b="b"/>
              <a:pathLst>
                <a:path w="804780" h="698500">
                  <a:moveTo>
                    <a:pt x="799289" y="364519"/>
                  </a:moveTo>
                  <a:lnTo>
                    <a:pt x="613856" y="683231"/>
                  </a:lnTo>
                  <a:cubicBezTo>
                    <a:pt x="608356" y="692685"/>
                    <a:pt x="598244" y="698500"/>
                    <a:pt x="587307" y="698500"/>
                  </a:cubicBezTo>
                  <a:lnTo>
                    <a:pt x="217473" y="698500"/>
                  </a:lnTo>
                  <a:cubicBezTo>
                    <a:pt x="206536" y="698500"/>
                    <a:pt x="196424" y="692685"/>
                    <a:pt x="190924" y="683231"/>
                  </a:cubicBezTo>
                  <a:lnTo>
                    <a:pt x="5492" y="364519"/>
                  </a:lnTo>
                  <a:cubicBezTo>
                    <a:pt x="0" y="355080"/>
                    <a:pt x="0" y="343420"/>
                    <a:pt x="5492" y="333981"/>
                  </a:cubicBezTo>
                  <a:lnTo>
                    <a:pt x="190924" y="15269"/>
                  </a:lnTo>
                  <a:cubicBezTo>
                    <a:pt x="196424" y="5815"/>
                    <a:pt x="206536" y="0"/>
                    <a:pt x="217473" y="0"/>
                  </a:cubicBezTo>
                  <a:lnTo>
                    <a:pt x="587307" y="0"/>
                  </a:lnTo>
                  <a:cubicBezTo>
                    <a:pt x="598244" y="0"/>
                    <a:pt x="608356" y="5815"/>
                    <a:pt x="613856" y="15269"/>
                  </a:cubicBezTo>
                  <a:lnTo>
                    <a:pt x="799289" y="333981"/>
                  </a:lnTo>
                  <a:cubicBezTo>
                    <a:pt x="804780" y="343420"/>
                    <a:pt x="804780" y="355080"/>
                    <a:pt x="799289" y="364519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582964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10" name="Freeform 10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63840" y="1560644"/>
            <a:ext cx="10337834" cy="7307231"/>
            <a:chOff x="0" y="0"/>
            <a:chExt cx="988196" cy="698500"/>
          </a:xfrm>
        </p:grpSpPr>
        <p:sp>
          <p:nvSpPr>
            <p:cNvPr id="17" name="Freeform 17"/>
            <p:cNvSpPr/>
            <p:nvPr/>
          </p:nvSpPr>
          <p:spPr>
            <a:xfrm>
              <a:off x="4314" y="0"/>
              <a:ext cx="979568" cy="698500"/>
            </a:xfrm>
            <a:custGeom>
              <a:avLst/>
              <a:gdLst/>
              <a:ahLst/>
              <a:cxnLst/>
              <a:rect l="l" t="t" r="r" b="b"/>
              <a:pathLst>
                <a:path w="979568" h="698500">
                  <a:moveTo>
                    <a:pt x="972584" y="368669"/>
                  </a:moveTo>
                  <a:lnTo>
                    <a:pt x="791980" y="679081"/>
                  </a:lnTo>
                  <a:cubicBezTo>
                    <a:pt x="784985" y="691104"/>
                    <a:pt x="772125" y="698500"/>
                    <a:pt x="758215" y="698500"/>
                  </a:cubicBezTo>
                  <a:lnTo>
                    <a:pt x="221353" y="698500"/>
                  </a:lnTo>
                  <a:cubicBezTo>
                    <a:pt x="207443" y="698500"/>
                    <a:pt x="194583" y="691104"/>
                    <a:pt x="187588" y="679081"/>
                  </a:cubicBezTo>
                  <a:lnTo>
                    <a:pt x="6984" y="368669"/>
                  </a:lnTo>
                  <a:cubicBezTo>
                    <a:pt x="0" y="356665"/>
                    <a:pt x="0" y="341835"/>
                    <a:pt x="6984" y="329831"/>
                  </a:cubicBezTo>
                  <a:lnTo>
                    <a:pt x="187588" y="19419"/>
                  </a:lnTo>
                  <a:cubicBezTo>
                    <a:pt x="194583" y="7396"/>
                    <a:pt x="207443" y="0"/>
                    <a:pt x="221353" y="0"/>
                  </a:cubicBezTo>
                  <a:lnTo>
                    <a:pt x="758215" y="0"/>
                  </a:lnTo>
                  <a:cubicBezTo>
                    <a:pt x="772125" y="0"/>
                    <a:pt x="784985" y="7396"/>
                    <a:pt x="791980" y="19419"/>
                  </a:cubicBezTo>
                  <a:lnTo>
                    <a:pt x="972584" y="329831"/>
                  </a:lnTo>
                  <a:cubicBezTo>
                    <a:pt x="979568" y="341835"/>
                    <a:pt x="979568" y="356665"/>
                    <a:pt x="972584" y="368669"/>
                  </a:cubicBezTo>
                  <a:close/>
                </a:path>
              </a:pathLst>
            </a:custGeom>
            <a:blipFill>
              <a:blip r:embed="rId3"/>
              <a:stretch>
                <a:fillRect l="-9192" r="-620" b="-818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3" name="Group 23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73B64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-1252761" y="935355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TextBox 27"/>
          <p:cNvSpPr txBox="1"/>
          <p:nvPr/>
        </p:nvSpPr>
        <p:spPr>
          <a:xfrm>
            <a:off x="2474460" y="2738712"/>
            <a:ext cx="6383159" cy="497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 dirty="0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NON HA SENSO, NON HA PIÙ SENSO. </a:t>
            </a:r>
          </a:p>
          <a:p>
            <a:pPr algn="l">
              <a:lnSpc>
                <a:spcPts val="6555"/>
              </a:lnSpc>
            </a:pPr>
            <a:r>
              <a:rPr lang="en-US" sz="5700" b="1" dirty="0">
                <a:solidFill>
                  <a:srgbClr val="F392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C’È LA VIA D’USCITA, C’È LA SOLUZIONE </a:t>
            </a: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3" name="Freeform 3"/>
            <p:cNvSpPr/>
            <p:nvPr/>
          </p:nvSpPr>
          <p:spPr>
            <a:xfrm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217488" y="0"/>
                  </a:moveTo>
                  <a:lnTo>
                    <a:pt x="1123989" y="0"/>
                  </a:lnTo>
                  <a:cubicBezTo>
                    <a:pt x="1128565" y="0"/>
                    <a:pt x="1132835" y="2304"/>
                    <a:pt x="1135347" y="6130"/>
                  </a:cubicBezTo>
                  <a:cubicBezTo>
                    <a:pt x="1137859" y="9955"/>
                    <a:pt x="1138276" y="14789"/>
                    <a:pt x="1136457" y="18989"/>
                  </a:cubicBezTo>
                  <a:lnTo>
                    <a:pt x="949706" y="450170"/>
                  </a:lnTo>
                  <a:cubicBezTo>
                    <a:pt x="944713" y="461698"/>
                    <a:pt x="933351" y="469159"/>
                    <a:pt x="920789" y="469159"/>
                  </a:cubicBezTo>
                  <a:lnTo>
                    <a:pt x="14288" y="469159"/>
                  </a:lnTo>
                  <a:cubicBezTo>
                    <a:pt x="9711" y="469159"/>
                    <a:pt x="5442" y="466855"/>
                    <a:pt x="2930" y="463029"/>
                  </a:cubicBezTo>
                  <a:cubicBezTo>
                    <a:pt x="418" y="459203"/>
                    <a:pt x="0" y="454370"/>
                    <a:pt x="1819" y="450170"/>
                  </a:cubicBezTo>
                  <a:lnTo>
                    <a:pt x="188571" y="18989"/>
                  </a:lnTo>
                  <a:cubicBezTo>
                    <a:pt x="193563" y="7461"/>
                    <a:pt x="204926" y="0"/>
                    <a:pt x="217488" y="0"/>
                  </a:cubicBezTo>
                  <a:close/>
                </a:path>
              </a:pathLst>
            </a:custGeom>
            <a:blipFill>
              <a:blip r:embed="rId2"/>
              <a:stretch>
                <a:fillRect l="260" t="-30303" r="260" b="-30303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2F5EA8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273B64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2" name="Freeform 12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2F5EA8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1028700" y="1653540"/>
            <a:ext cx="6759338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5"/>
              </a:lnSpc>
            </a:pPr>
            <a:r>
              <a:rPr lang="en-US" sz="5700" b="1">
                <a:solidFill>
                  <a:srgbClr val="273B64"/>
                </a:solidFill>
                <a:latin typeface="TT Norms Bold"/>
                <a:ea typeface="TT Norms Bold"/>
                <a:cs typeface="TT Norms Bold"/>
                <a:sym typeface="TT Norms Bold"/>
              </a:rPr>
              <a:t>L’ARCHIVIAZIONE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99862" y="5095875"/>
            <a:ext cx="2979958" cy="105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L’archiviazione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non è il backup ed il backup non è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l’archiviazione</a:t>
            </a:r>
            <a:endParaRPr lang="en-US" sz="2000" spc="1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31266" y="5095875"/>
            <a:ext cx="3576254" cy="2111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Archiviare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significa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togliere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dei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dati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dall’ambiente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di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produzione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e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portarli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in un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archivio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000" spc="1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storico</a:t>
            </a:r>
            <a:r>
              <a:rPr lang="en-US" sz="2000" spc="10" dirty="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; 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Non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facevamo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lo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stesso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con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i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faldoni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delle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000" b="1" spc="10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fatture</a:t>
            </a:r>
            <a:r>
              <a:rPr lang="en-US" sz="2000" b="1" spc="10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in cantina?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22309" y="7823640"/>
            <a:ext cx="3027972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Si archiviano i dati destrutturati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22454" y="5093285"/>
            <a:ext cx="4140054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Questo è il punto chiave: detti dati non caricano Business Continuity, backup, e disaster recovery e… security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79840" y="7823640"/>
            <a:ext cx="5775246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0"/>
              </a:lnSpc>
              <a:spcBef>
                <a:spcPct val="0"/>
              </a:spcBef>
            </a:pPr>
            <a:r>
              <a:rPr lang="en-US" sz="2500" b="1" u="none" strike="noStrike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Poi si possono archiviare anche le VM, con altri metodi che partono da backup</a:t>
            </a:r>
          </a:p>
        </p:txBody>
      </p:sp>
      <p:grpSp>
        <p:nvGrpSpPr>
          <p:cNvPr id="25" name="Group 25"/>
          <p:cNvGrpSpPr/>
          <p:nvPr/>
        </p:nvGrpSpPr>
        <p:grpSpPr>
          <a:xfrm rot="5400000">
            <a:off x="1016928" y="5174790"/>
            <a:ext cx="500647" cy="438066"/>
            <a:chOff x="0" y="0"/>
            <a:chExt cx="812800" cy="711200"/>
          </a:xfrm>
        </p:grpSpPr>
        <p:sp>
          <p:nvSpPr>
            <p:cNvPr id="26" name="Freeform 2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400000">
            <a:off x="5113656" y="5177381"/>
            <a:ext cx="500647" cy="438066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5400000">
            <a:off x="9900698" y="5177381"/>
            <a:ext cx="500647" cy="438066"/>
            <a:chOff x="0" y="0"/>
            <a:chExt cx="812800" cy="711200"/>
          </a:xfrm>
        </p:grpSpPr>
        <p:sp>
          <p:nvSpPr>
            <p:cNvPr id="32" name="Freeform 32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5400000">
            <a:off x="3475572" y="7902556"/>
            <a:ext cx="500647" cy="438066"/>
            <a:chOff x="0" y="0"/>
            <a:chExt cx="812800" cy="711200"/>
          </a:xfrm>
        </p:grpSpPr>
        <p:sp>
          <p:nvSpPr>
            <p:cNvPr id="35" name="Freeform 3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5400000">
            <a:off x="8434259" y="7902556"/>
            <a:ext cx="500647" cy="438066"/>
            <a:chOff x="0" y="0"/>
            <a:chExt cx="812800" cy="711200"/>
          </a:xfrm>
        </p:grpSpPr>
        <p:sp>
          <p:nvSpPr>
            <p:cNvPr id="38" name="Freeform 3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F39200">
                <a:alpha val="89804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fe0d9c-7661-409d-9512-3146e78c4a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CA02ED1FAB0CC4D961E0AA9DC783ECE" ma:contentTypeVersion="5" ma:contentTypeDescription="Creare un nuovo documento." ma:contentTypeScope="" ma:versionID="f9e49eb385044a26ad6fd1eae22db6a4">
  <xsd:schema xmlns:xsd="http://www.w3.org/2001/XMLSchema" xmlns:xs="http://www.w3.org/2001/XMLSchema" xmlns:p="http://schemas.microsoft.com/office/2006/metadata/properties" xmlns:ns3="99fe0d9c-7661-409d-9512-3146e78c4a3e" targetNamespace="http://schemas.microsoft.com/office/2006/metadata/properties" ma:root="true" ma:fieldsID="471e1932dfc915ffec116899e392460f" ns3:_="">
    <xsd:import namespace="99fe0d9c-7661-409d-9512-3146e78c4a3e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e0d9c-7661-409d-9512-3146e78c4a3e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2FB93A-E6BE-4207-A21C-804694E39405}">
  <ds:schemaRefs>
    <ds:schemaRef ds:uri="99fe0d9c-7661-409d-9512-3146e78c4a3e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525A56A-7C1F-4C59-BC8F-41321B7E31D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B71D0E-77B2-4E7D-85C8-BB3A483E3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fe0d9c-7661-409d-9512-3146e78c4a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Microsoft Office PowerPoint</Application>
  <PresentationFormat>Personalizzato</PresentationFormat>
  <Paragraphs>114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TT Norms Bold</vt:lpstr>
      <vt:lpstr>Poppins Bold</vt:lpstr>
      <vt:lpstr>Arial</vt:lpstr>
      <vt:lpstr>Poppins</vt:lpstr>
      <vt:lpstr>Canva Sans Bold</vt:lpstr>
      <vt:lpstr>Calibri</vt:lpstr>
      <vt:lpstr>TT Norms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IT Meeting 3CiME</dc:title>
  <dc:creator>Elisabetta Mazzoli</dc:creator>
  <cp:lastModifiedBy>Elisabetta Mazzoli</cp:lastModifiedBy>
  <cp:revision>10</cp:revision>
  <dcterms:created xsi:type="dcterms:W3CDTF">2006-08-16T00:00:00Z</dcterms:created>
  <dcterms:modified xsi:type="dcterms:W3CDTF">2025-05-08T15:23:38Z</dcterms:modified>
  <dc:identifier>DAGfcvlj-0w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0x010100BCA02ED1FAB0CC4D961E0AA9DC783ECE</vt:lpwstr>
  </property>
</Properties>
</file>