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147471659" r:id="rId5"/>
    <p:sldId id="499" r:id="rId6"/>
    <p:sldId id="2147471402" r:id="rId7"/>
    <p:sldId id="2147471386" r:id="rId8"/>
    <p:sldId id="2147471219" r:id="rId9"/>
    <p:sldId id="2147471260" r:id="rId10"/>
    <p:sldId id="2147471273" r:id="rId11"/>
    <p:sldId id="2147471268" r:id="rId12"/>
    <p:sldId id="2147471263" r:id="rId13"/>
    <p:sldId id="2147471335" r:id="rId14"/>
    <p:sldId id="2147471336" r:id="rId15"/>
    <p:sldId id="2147471322" r:id="rId16"/>
    <p:sldId id="2147471267" r:id="rId17"/>
    <p:sldId id="2147471328" r:id="rId18"/>
    <p:sldId id="2147471625" r:id="rId19"/>
    <p:sldId id="2147471325" r:id="rId20"/>
    <p:sldId id="2147471333" r:id="rId21"/>
    <p:sldId id="2147471658" r:id="rId22"/>
    <p:sldId id="2147471327" r:id="rId23"/>
    <p:sldId id="2147471627" r:id="rId24"/>
    <p:sldId id="2147471416" r:id="rId25"/>
    <p:sldId id="2147471660" r:id="rId26"/>
    <p:sldId id="314" r:id="rId27"/>
    <p:sldId id="2147471666" r:id="rId28"/>
    <p:sldId id="2147471569" r:id="rId29"/>
    <p:sldId id="2147471244" r:id="rId30"/>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902">
          <p15:clr>
            <a:srgbClr val="A4A3A4"/>
          </p15:clr>
        </p15:guide>
        <p15:guide id="2" orient="horz" pos="1884" userDrawn="1">
          <p15:clr>
            <a:srgbClr val="A4A3A4"/>
          </p15:clr>
        </p15:guide>
        <p15:guide id="3" pos="312" userDrawn="1">
          <p15:clr>
            <a:srgbClr val="A4A3A4"/>
          </p15:clr>
        </p15:guide>
        <p15:guide id="4" pos="5239" userDrawn="1">
          <p15:clr>
            <a:srgbClr val="A4A3A4"/>
          </p15:clr>
        </p15:guide>
        <p15:guide id="5" pos="42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E2D31C-0DCC-872C-7217-463562D9A033}" name="Vladislav Karaiev" initials="VK" userId="S::vladislav.karaiev@starwind.com::f9668abb-6c5b-4f92-a0d9-2b01319a8afa" providerId="AD"/>
  <p188:author id="{D9812425-810C-4520-ED99-224414B30816}" name="Andrii Tuzov" initials="AT" userId="S::andrii.tuzov@starwind.com::8e9ab5cc-cef4-4194-861f-6ba876545046" providerId="AD"/>
  <p188:author id="{AA075B82-BDFA-77E1-7755-801B5AF01C2F}" name="Augie Gonzalez" initials="AG" userId="S::Augie.Gonzalez@datacore.com::6ccd7b6f-1cc6-4b89-9658-af5fa51ba701" providerId="AD"/>
  <p188:author id="{A50051AF-39C5-D2C3-2124-330404E8F6FA}" name="Vinod Mohan" initials="VM" userId="S::Vinod.Mohan@datacore.com::7286af7a-32a6-41c4-8101-3a4e07f93a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69"/>
    <a:srgbClr val="5F767F"/>
    <a:srgbClr val="7D949D"/>
    <a:srgbClr val="EEF5F7"/>
    <a:srgbClr val="0099A3"/>
    <a:srgbClr val="00798A"/>
    <a:srgbClr val="005D71"/>
    <a:srgbClr val="0A4E6C"/>
    <a:srgbClr val="70AFCE"/>
    <a:srgbClr val="0C5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21" autoAdjust="0"/>
  </p:normalViewPr>
  <p:slideViewPr>
    <p:cSldViewPr snapToGrid="0">
      <p:cViewPr varScale="1">
        <p:scale>
          <a:sx n="160" d="100"/>
          <a:sy n="160" d="100"/>
        </p:scale>
        <p:origin x="784" y="176"/>
      </p:cViewPr>
      <p:guideLst>
        <p:guide orient="horz" pos="2902"/>
        <p:guide orient="horz" pos="1884"/>
        <p:guide pos="312"/>
        <p:guide pos="5239"/>
        <p:guide pos="424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seppe Mazzoli" userId="789d26ff-0429-413b-8176-09124e2fc61d" providerId="ADAL" clId="{740415D3-F74A-5188-AC1B-8E081CDC6B02}"/>
    <pc:docChg chg="modSld">
      <pc:chgData name="Giuseppe Mazzoli" userId="789d26ff-0429-413b-8176-09124e2fc61d" providerId="ADAL" clId="{740415D3-F74A-5188-AC1B-8E081CDC6B02}" dt="2026-04-13T10:11:28.506" v="3" actId="1076"/>
      <pc:docMkLst>
        <pc:docMk/>
      </pc:docMkLst>
      <pc:sldChg chg="addSp modSp mod">
        <pc:chgData name="Giuseppe Mazzoli" userId="789d26ff-0429-413b-8176-09124e2fc61d" providerId="ADAL" clId="{740415D3-F74A-5188-AC1B-8E081CDC6B02}" dt="2026-04-13T10:11:28.506" v="3" actId="1076"/>
        <pc:sldMkLst>
          <pc:docMk/>
          <pc:sldMk cId="3423762884" sldId="2147471659"/>
        </pc:sldMkLst>
        <pc:picChg chg="add mod">
          <ac:chgData name="Giuseppe Mazzoli" userId="789d26ff-0429-413b-8176-09124e2fc61d" providerId="ADAL" clId="{740415D3-F74A-5188-AC1B-8E081CDC6B02}" dt="2026-04-13T10:11:28.506" v="3" actId="1076"/>
          <ac:picMkLst>
            <pc:docMk/>
            <pc:sldMk cId="3423762884" sldId="2147471659"/>
            <ac:picMk id="8" creationId="{7499597C-ADDE-198D-4234-66D7895672B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3BC7F123-8835-4827-81C7-9BC195CF36F8}" type="datetime2">
              <a:rPr lang="en-US" smtClean="0"/>
              <a:pPr>
                <a:defRPr/>
              </a:pPr>
              <a:t>Monday, April 13, 2026</a:t>
            </a:fld>
            <a:endParaRPr lang="en-US"/>
          </a:p>
        </p:txBody>
      </p:sp>
      <p:sp>
        <p:nvSpPr>
          <p:cNvPr id="4" name="Footer Placeholder 3"/>
          <p:cNvSpPr>
            <a:spLocks noGrp="1"/>
          </p:cNvSpPr>
          <p:nvPr>
            <p:ph type="ftr" sz="quarter" idx="2"/>
          </p:nvPr>
        </p:nvSpPr>
        <p:spPr>
          <a:xfrm>
            <a:off x="0" y="8685213"/>
            <a:ext cx="3429000" cy="457200"/>
          </a:xfrm>
          <a:prstGeom prst="rect">
            <a:avLst/>
          </a:prstGeom>
        </p:spPr>
        <p:txBody>
          <a:bodyPr vert="horz" lIns="91440" tIns="45720" rIns="91440" bIns="45720" rtlCol="0" anchor="b"/>
          <a:lstStyle>
            <a:lvl1pPr algn="l">
              <a:defRPr sz="800">
                <a:latin typeface="Arial" pitchFamily="34" charset="0"/>
                <a:ea typeface="+mn-ea"/>
                <a:cs typeface="Arial" charset="0"/>
              </a:defRPr>
            </a:lvl1pPr>
          </a:lstStyle>
          <a:p>
            <a:pPr>
              <a:defRPr/>
            </a:pPr>
            <a:r>
              <a:rPr lang="en-US"/>
              <a:t>Copyright © 2011 DataCore Software Corp. –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66DD6622-C442-4161-A4F4-3BD90475DC04}" type="slidenum">
              <a:rPr lang="en-US"/>
              <a:pPr>
                <a:defRPr/>
              </a:pPr>
              <a:t>‹N›</a:t>
            </a:fld>
            <a:endParaRPr lang="en-US"/>
          </a:p>
        </p:txBody>
      </p:sp>
    </p:spTree>
    <p:extLst>
      <p:ext uri="{BB962C8B-B14F-4D97-AF65-F5344CB8AC3E}">
        <p14:creationId xmlns:p14="http://schemas.microsoft.com/office/powerpoint/2010/main" val="269504967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E2660690-B5C7-4D92-A576-5C8216469B3D}" type="datetime2">
              <a:rPr lang="en-US" smtClean="0"/>
              <a:pPr>
                <a:defRPr/>
              </a:pPr>
              <a:t>Monday, April 13, 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3263900" cy="457200"/>
          </a:xfrm>
          <a:prstGeom prst="rect">
            <a:avLst/>
          </a:prstGeom>
        </p:spPr>
        <p:txBody>
          <a:bodyPr vert="horz" lIns="91440" tIns="45720" rIns="91440" bIns="45720" rtlCol="0" anchor="b"/>
          <a:lstStyle>
            <a:lvl1pPr algn="l" fontAlgn="auto">
              <a:spcBef>
                <a:spcPts val="0"/>
              </a:spcBef>
              <a:spcAft>
                <a:spcPts val="0"/>
              </a:spcAft>
              <a:defRPr sz="800">
                <a:latin typeface="Arial" pitchFamily="34" charset="0"/>
                <a:ea typeface="+mn-ea"/>
                <a:cs typeface="+mn-cs"/>
              </a:defRPr>
            </a:lvl1pPr>
          </a:lstStyle>
          <a:p>
            <a:pPr>
              <a:defRPr/>
            </a:pPr>
            <a:r>
              <a:rPr lang="en-US"/>
              <a:t>Copyright © 2011 DataCore Software Corp. –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3F37B48E-5E34-457F-B966-5066F12D067D}" type="slidenum">
              <a:rPr lang="en-US"/>
              <a:pPr>
                <a:defRPr/>
              </a:pPr>
              <a:t>‹N›</a:t>
            </a:fld>
            <a:endParaRPr lang="en-US"/>
          </a:p>
        </p:txBody>
      </p:sp>
    </p:spTree>
    <p:extLst>
      <p:ext uri="{BB962C8B-B14F-4D97-AF65-F5344CB8AC3E}">
        <p14:creationId xmlns:p14="http://schemas.microsoft.com/office/powerpoint/2010/main" val="210767998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72EA5-DC58-0115-099F-C48387947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07ADD-47B9-5F01-D555-5547D8CB0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82A7F-C575-499C-8A73-6961507E089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B17A7CA-1F40-C4DF-709C-365E9F6B5EA5}"/>
              </a:ext>
            </a:extLst>
          </p:cNvPr>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a:extLst>
              <a:ext uri="{FF2B5EF4-FFF2-40B4-BE49-F238E27FC236}">
                <a16:creationId xmlns:a16="http://schemas.microsoft.com/office/drawing/2014/main" id="{546D39C4-A3D1-6CF9-0CE9-E2FCB862A6F1}"/>
              </a:ext>
            </a:extLst>
          </p:cNvPr>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5FF29454-4B82-C28B-8E46-BE3445CB5BA9}"/>
              </a:ext>
            </a:extLst>
          </p:cNvPr>
          <p:cNvSpPr>
            <a:spLocks noGrp="1"/>
          </p:cNvSpPr>
          <p:nvPr>
            <p:ph type="sldNum" sz="quarter" idx="5"/>
          </p:nvPr>
        </p:nvSpPr>
        <p:spPr/>
        <p:txBody>
          <a:bodyPr/>
          <a:lstStyle/>
          <a:p>
            <a:pPr>
              <a:defRPr/>
            </a:pPr>
            <a:fld id="{3F37B48E-5E34-457F-B966-5066F12D067D}" type="slidenum">
              <a:rPr lang="en-US" smtClean="0"/>
              <a:pPr>
                <a:defRPr/>
              </a:pPr>
              <a:t>4</a:t>
            </a:fld>
            <a:endParaRPr lang="en-US"/>
          </a:p>
        </p:txBody>
      </p:sp>
    </p:spTree>
    <p:extLst>
      <p:ext uri="{BB962C8B-B14F-4D97-AF65-F5344CB8AC3E}">
        <p14:creationId xmlns:p14="http://schemas.microsoft.com/office/powerpoint/2010/main" val="57695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1579F-25B2-CC85-6C30-4672605C4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3FF20-2CA4-5139-32BE-836401AF5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8B53B-5831-7B32-A893-84A45F494156}"/>
              </a:ext>
            </a:extLst>
          </p:cNvPr>
          <p:cNvSpPr>
            <a:spLocks noGrp="1"/>
          </p:cNvSpPr>
          <p:nvPr>
            <p:ph type="body" idx="1"/>
          </p:nvPr>
        </p:nvSpPr>
        <p:spPr/>
        <p:txBody>
          <a:bodyPr>
            <a:normAutofit fontScale="85000" lnSpcReduction="10000"/>
          </a:bodyPr>
          <a:lstStyle/>
          <a:p>
            <a:r>
              <a:rPr lang="en-US" b="1"/>
              <a:t>Backup Workflow</a:t>
            </a:r>
          </a:p>
          <a:p>
            <a:pPr marL="228600" indent="-228600">
              <a:buAutoNum type="arabicPeriod"/>
            </a:pPr>
            <a:r>
              <a:rPr lang="en-US" b="1"/>
              <a:t>Backup request initiated</a:t>
            </a:r>
          </a:p>
          <a:p>
            <a:pPr marL="0" indent="0">
              <a:buNone/>
            </a:pPr>
            <a:r>
              <a:rPr lang="en-US"/>
              <a:t>A backup is triggered through Veeam Kasten, either manually or by policy.</a:t>
            </a:r>
          </a:p>
          <a:p>
            <a:endParaRPr lang="en-US" b="1"/>
          </a:p>
          <a:p>
            <a:r>
              <a:rPr lang="en-US" b="1"/>
              <a:t>2a. Volume snapshot created</a:t>
            </a:r>
            <a:endParaRPr lang="en-US"/>
          </a:p>
          <a:p>
            <a:r>
              <a:rPr lang="en-US"/>
              <a:t>Kasten instructs the Puls8 CSI driver to take a point-in-time snapshot of the application’s persistent volumes.</a:t>
            </a:r>
          </a:p>
          <a:p>
            <a:endParaRPr lang="en-US" b="1"/>
          </a:p>
          <a:p>
            <a:r>
              <a:rPr lang="en-US" b="1"/>
              <a:t>2b. Application configuration captured</a:t>
            </a:r>
            <a:endParaRPr lang="en-US"/>
          </a:p>
          <a:p>
            <a:r>
              <a:rPr lang="en-US"/>
              <a:t>At the same time, Kasten collects the Kubernetes resources (YAML manifests: Deployments, </a:t>
            </a:r>
            <a:r>
              <a:rPr lang="en-US" err="1"/>
              <a:t>StatefulSets</a:t>
            </a:r>
            <a:r>
              <a:rPr lang="en-US"/>
              <a:t>, Services, </a:t>
            </a:r>
            <a:r>
              <a:rPr lang="en-US" err="1"/>
              <a:t>ConfigMaps</a:t>
            </a:r>
            <a:r>
              <a:rPr lang="en-US"/>
              <a:t>, Secrets, CRDs,) that define how the application is deployed.</a:t>
            </a:r>
          </a:p>
          <a:p>
            <a:endParaRPr lang="en-US" b="1"/>
          </a:p>
          <a:p>
            <a:r>
              <a:rPr lang="en-US" b="1"/>
              <a:t>3. Data movement to object storage</a:t>
            </a:r>
          </a:p>
          <a:p>
            <a:r>
              <a:rPr lang="en-US"/>
              <a:t>Once the snapshot is complete, Kasten copies both the volume data (from the snapshot) and the application configuration to the chosen object storage repository (e.g., AWS S3, Azure Blob, Google Cloud Storage, DataCore Swarm, or other S3-compatible storage).</a:t>
            </a:r>
          </a:p>
          <a:p>
            <a:endParaRPr lang="en-US" b="1"/>
          </a:p>
          <a:p>
            <a:r>
              <a:rPr lang="en-US" b="1"/>
              <a:t>4. Restore when needed</a:t>
            </a:r>
          </a:p>
          <a:p>
            <a:r>
              <a:rPr lang="en-US"/>
              <a:t>During recovery, </a:t>
            </a:r>
            <a:r>
              <a:rPr lang="en-US" sz="1200"/>
              <a:t>Kasten re-applies the saved Kubernetes configuration in the target cluster or namespace, while Puls8 provisions new volumes from the backup snapshots and rehydrates the data from object storage. Once the pods are redeployed and attached to these volumes, the workload comes back online with both configuration and data fully restored.</a:t>
            </a:r>
            <a:endParaRPr lang="en-US"/>
          </a:p>
        </p:txBody>
      </p:sp>
      <p:sp>
        <p:nvSpPr>
          <p:cNvPr id="4" name="Date Placeholder 3">
            <a:extLst>
              <a:ext uri="{FF2B5EF4-FFF2-40B4-BE49-F238E27FC236}">
                <a16:creationId xmlns:a16="http://schemas.microsoft.com/office/drawing/2014/main" id="{5D32548D-EDD4-E7DF-B9E7-3E6B937FF6B5}"/>
              </a:ext>
            </a:extLst>
          </p:cNvPr>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a:extLst>
              <a:ext uri="{FF2B5EF4-FFF2-40B4-BE49-F238E27FC236}">
                <a16:creationId xmlns:a16="http://schemas.microsoft.com/office/drawing/2014/main" id="{36706FAA-992B-6665-419C-E09E2292354A}"/>
              </a:ext>
            </a:extLst>
          </p:cNvPr>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944AB3CF-C2F8-10FF-294B-8D2F57244F20}"/>
              </a:ext>
            </a:extLst>
          </p:cNvPr>
          <p:cNvSpPr>
            <a:spLocks noGrp="1"/>
          </p:cNvSpPr>
          <p:nvPr>
            <p:ph type="sldNum" sz="quarter" idx="5"/>
          </p:nvPr>
        </p:nvSpPr>
        <p:spPr/>
        <p:txBody>
          <a:bodyPr/>
          <a:lstStyle/>
          <a:p>
            <a:pPr>
              <a:defRPr/>
            </a:pPr>
            <a:fld id="{3F37B48E-5E34-457F-B966-5066F12D067D}" type="slidenum">
              <a:rPr lang="en-US" smtClean="0"/>
              <a:pPr>
                <a:defRPr/>
              </a:pPr>
              <a:t>21</a:t>
            </a:fld>
            <a:endParaRPr lang="en-US"/>
          </a:p>
        </p:txBody>
      </p:sp>
    </p:spTree>
    <p:extLst>
      <p:ext uri="{BB962C8B-B14F-4D97-AF65-F5344CB8AC3E}">
        <p14:creationId xmlns:p14="http://schemas.microsoft.com/office/powerpoint/2010/main" val="340353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p:cNvSpPr>
            <a:spLocks noGrp="1"/>
          </p:cNvSpPr>
          <p:nvPr>
            <p:ph type="sldNum" sz="quarter" idx="5"/>
          </p:nvPr>
        </p:nvSpPr>
        <p:spPr/>
        <p:txBody>
          <a:bodyPr/>
          <a:lstStyle/>
          <a:p>
            <a:pPr>
              <a:defRPr/>
            </a:pPr>
            <a:fld id="{3F37B48E-5E34-457F-B966-5066F12D067D}" type="slidenum">
              <a:rPr lang="en-US" smtClean="0"/>
              <a:pPr>
                <a:defRPr/>
              </a:pPr>
              <a:t>9</a:t>
            </a:fld>
            <a:endParaRPr lang="en-US"/>
          </a:p>
        </p:txBody>
      </p:sp>
    </p:spTree>
    <p:extLst>
      <p:ext uri="{BB962C8B-B14F-4D97-AF65-F5344CB8AC3E}">
        <p14:creationId xmlns:p14="http://schemas.microsoft.com/office/powerpoint/2010/main" val="159403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ED77-2F22-F632-5CB6-B5DB8900D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8E58C-6DF8-BAB0-71A4-234F7F6A3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BF998-B545-92BA-542A-CD583DC55316}"/>
              </a:ext>
            </a:extLst>
          </p:cNvPr>
          <p:cNvSpPr>
            <a:spLocks noGrp="1"/>
          </p:cNvSpPr>
          <p:nvPr>
            <p:ph type="body" idx="1"/>
          </p:nvPr>
        </p:nvSpPr>
        <p:spPr/>
        <p:txBody>
          <a:bodyPr/>
          <a:lstStyle/>
          <a:p>
            <a:r>
              <a:rPr lang="en-US" b="1"/>
              <a:t>What is </a:t>
            </a:r>
            <a:r>
              <a:rPr lang="en-US" b="1" err="1"/>
              <a:t>KubeVirt</a:t>
            </a:r>
            <a:r>
              <a:rPr lang="en-US" b="1"/>
              <a:t>?</a:t>
            </a:r>
            <a:br>
              <a:rPr lang="en-US"/>
            </a:br>
            <a:r>
              <a:rPr lang="en-US" b="1" err="1"/>
              <a:t>KubeVirt</a:t>
            </a:r>
            <a:r>
              <a:rPr lang="en-US"/>
              <a:t> is an open-source extension to Kubernetes that enables the deployment and management of virtual machines (VMs) alongside container workloads on the same platform. It allows organizations to modernize infrastructure by bringing legacy or VM-based applications into Kubernetes without requiring a complete rewrite into containers. By integrating with Kubernetes' native APIs, </a:t>
            </a:r>
            <a:r>
              <a:rPr lang="en-US" err="1"/>
              <a:t>KubeVirt</a:t>
            </a:r>
            <a:r>
              <a:rPr lang="en-US"/>
              <a:t> provides a unified way to orchestrate both VMs and containers, enabling consistent management, scheduling, and scaling. This is especially useful in hybrid environments where workloads may span both virtualization and containerization, such as development/test setups, legacy software, or infrastructure requiring full operating system environments.</a:t>
            </a:r>
          </a:p>
        </p:txBody>
      </p:sp>
      <p:sp>
        <p:nvSpPr>
          <p:cNvPr id="4" name="Date Placeholder 3">
            <a:extLst>
              <a:ext uri="{FF2B5EF4-FFF2-40B4-BE49-F238E27FC236}">
                <a16:creationId xmlns:a16="http://schemas.microsoft.com/office/drawing/2014/main" id="{B140C0B2-45BF-1A9A-F9F2-E73103860FE4}"/>
              </a:ext>
            </a:extLst>
          </p:cNvPr>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a:extLst>
              <a:ext uri="{FF2B5EF4-FFF2-40B4-BE49-F238E27FC236}">
                <a16:creationId xmlns:a16="http://schemas.microsoft.com/office/drawing/2014/main" id="{9CCC744A-F5F0-9EB8-472F-AF786CB66B28}"/>
              </a:ext>
            </a:extLst>
          </p:cNvPr>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4616FCBA-8F57-F01B-D0E5-C199E438B5DC}"/>
              </a:ext>
            </a:extLst>
          </p:cNvPr>
          <p:cNvSpPr>
            <a:spLocks noGrp="1"/>
          </p:cNvSpPr>
          <p:nvPr>
            <p:ph type="sldNum" sz="quarter" idx="5"/>
          </p:nvPr>
        </p:nvSpPr>
        <p:spPr/>
        <p:txBody>
          <a:bodyPr/>
          <a:lstStyle/>
          <a:p>
            <a:pPr>
              <a:defRPr/>
            </a:pPr>
            <a:fld id="{3F37B48E-5E34-457F-B966-5066F12D067D}" type="slidenum">
              <a:rPr lang="en-US" smtClean="0"/>
              <a:pPr>
                <a:defRPr/>
              </a:pPr>
              <a:t>12</a:t>
            </a:fld>
            <a:endParaRPr lang="en-US"/>
          </a:p>
        </p:txBody>
      </p:sp>
    </p:spTree>
    <p:extLst>
      <p:ext uri="{BB962C8B-B14F-4D97-AF65-F5344CB8AC3E}">
        <p14:creationId xmlns:p14="http://schemas.microsoft.com/office/powerpoint/2010/main" val="360040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Date Placeholder 3"/>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p:cNvSpPr>
            <a:spLocks noGrp="1"/>
          </p:cNvSpPr>
          <p:nvPr>
            <p:ph type="sldNum" sz="quarter" idx="5"/>
          </p:nvPr>
        </p:nvSpPr>
        <p:spPr/>
        <p:txBody>
          <a:bodyPr/>
          <a:lstStyle/>
          <a:p>
            <a:pPr>
              <a:defRPr/>
            </a:pPr>
            <a:fld id="{3F37B48E-5E34-457F-B966-5066F12D067D}" type="slidenum">
              <a:rPr lang="en-US" smtClean="0"/>
              <a:pPr>
                <a:defRPr/>
              </a:pPr>
              <a:t>13</a:t>
            </a:fld>
            <a:endParaRPr lang="en-US"/>
          </a:p>
        </p:txBody>
      </p:sp>
    </p:spTree>
    <p:extLst>
      <p:ext uri="{BB962C8B-B14F-4D97-AF65-F5344CB8AC3E}">
        <p14:creationId xmlns:p14="http://schemas.microsoft.com/office/powerpoint/2010/main" val="112651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2D6B3-6DDA-2123-EBC0-CA66C069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4594D-1E89-4B53-D5F5-DF4A18A6E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6C301-9EBD-B926-65FA-4C47AF9EC65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B351CCA-B112-BEA0-684A-DDD3384E518E}"/>
              </a:ext>
            </a:extLst>
          </p:cNvPr>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a:extLst>
              <a:ext uri="{FF2B5EF4-FFF2-40B4-BE49-F238E27FC236}">
                <a16:creationId xmlns:a16="http://schemas.microsoft.com/office/drawing/2014/main" id="{EE47B904-C6F3-1958-914D-A60A81F7F1CC}"/>
              </a:ext>
            </a:extLst>
          </p:cNvPr>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3C2E59B8-AD8C-56C7-2452-DF912AFD3935}"/>
              </a:ext>
            </a:extLst>
          </p:cNvPr>
          <p:cNvSpPr>
            <a:spLocks noGrp="1"/>
          </p:cNvSpPr>
          <p:nvPr>
            <p:ph type="sldNum" sz="quarter" idx="5"/>
          </p:nvPr>
        </p:nvSpPr>
        <p:spPr/>
        <p:txBody>
          <a:bodyPr/>
          <a:lstStyle/>
          <a:p>
            <a:pPr>
              <a:defRPr/>
            </a:pPr>
            <a:fld id="{3F37B48E-5E34-457F-B966-5066F12D067D}" type="slidenum">
              <a:rPr lang="en-US" smtClean="0"/>
              <a:pPr>
                <a:defRPr/>
              </a:pPr>
              <a:t>14</a:t>
            </a:fld>
            <a:endParaRPr lang="en-US"/>
          </a:p>
        </p:txBody>
      </p:sp>
    </p:spTree>
    <p:extLst>
      <p:ext uri="{BB962C8B-B14F-4D97-AF65-F5344CB8AC3E}">
        <p14:creationId xmlns:p14="http://schemas.microsoft.com/office/powerpoint/2010/main" val="396090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C3FF3-FFAC-E894-E67D-EE44899BE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8DA28-CA8F-012C-434D-BBCBE4F25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1F3AC-A1F2-B36D-95AE-005B70A6D765}"/>
              </a:ext>
            </a:extLst>
          </p:cNvPr>
          <p:cNvSpPr>
            <a:spLocks noGrp="1"/>
          </p:cNvSpPr>
          <p:nvPr>
            <p:ph type="body" idx="1"/>
          </p:nvPr>
        </p:nvSpPr>
        <p:spPr/>
        <p:txBody>
          <a:bodyPr/>
          <a:lstStyle/>
          <a:p>
            <a:endParaRPr lang="en-US" sz="1200" kern="1200">
              <a:solidFill>
                <a:schemeClr val="tx1"/>
              </a:solidFill>
              <a:effectLst/>
              <a:latin typeface="Arial" pitchFamily="34" charset="0"/>
              <a:ea typeface="ＭＳ Ｐゴシック" pitchFamily="-72" charset="-128"/>
              <a:cs typeface="ＭＳ Ｐゴシック" pitchFamily="-72" charset="-128"/>
            </a:endParaRPr>
          </a:p>
        </p:txBody>
      </p:sp>
      <p:sp>
        <p:nvSpPr>
          <p:cNvPr id="4" name="Date Placeholder 3">
            <a:extLst>
              <a:ext uri="{FF2B5EF4-FFF2-40B4-BE49-F238E27FC236}">
                <a16:creationId xmlns:a16="http://schemas.microsoft.com/office/drawing/2014/main" id="{421B9B40-AAB2-B49D-6095-0E140F5E9AF6}"/>
              </a:ext>
            </a:extLst>
          </p:cNvPr>
          <p:cNvSpPr>
            <a:spLocks noGrp="1"/>
          </p:cNvSpPr>
          <p:nvPr>
            <p:ph type="dt" idx="10"/>
          </p:nvPr>
        </p:nvSpPr>
        <p:spPr/>
        <p:txBody>
          <a:bodyPr/>
          <a:lstStyle/>
          <a:p>
            <a:pPr>
              <a:defRPr/>
            </a:pPr>
            <a:fld id="{669C8DDD-9BD3-48E0-AEAE-6AADB014BBAF}" type="datetime2">
              <a:rPr lang="en-US" smtClean="0"/>
              <a:t>Monday, April 13, 2026</a:t>
            </a:fld>
            <a:endParaRPr lang="en-US"/>
          </a:p>
        </p:txBody>
      </p:sp>
      <p:sp>
        <p:nvSpPr>
          <p:cNvPr id="5" name="Footer Placeholder 4">
            <a:extLst>
              <a:ext uri="{FF2B5EF4-FFF2-40B4-BE49-F238E27FC236}">
                <a16:creationId xmlns:a16="http://schemas.microsoft.com/office/drawing/2014/main" id="{DEFF2237-72BF-78D9-EADC-17D717241438}"/>
              </a:ext>
            </a:extLst>
          </p:cNvPr>
          <p:cNvSpPr>
            <a:spLocks noGrp="1"/>
          </p:cNvSpPr>
          <p:nvPr>
            <p:ph type="ftr" sz="quarter" idx="11"/>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68080EDA-4A39-D80F-2AE1-31E7CA8F3F32}"/>
              </a:ext>
            </a:extLst>
          </p:cNvPr>
          <p:cNvSpPr>
            <a:spLocks noGrp="1"/>
          </p:cNvSpPr>
          <p:nvPr>
            <p:ph type="sldNum" sz="quarter" idx="12"/>
          </p:nvPr>
        </p:nvSpPr>
        <p:spPr/>
        <p:txBody>
          <a:bodyPr/>
          <a:lstStyle/>
          <a:p>
            <a:pPr>
              <a:defRPr/>
            </a:pPr>
            <a:fld id="{3F37B48E-5E34-457F-B966-5066F12D067D}" type="slidenum">
              <a:rPr lang="en-US" smtClean="0"/>
              <a:pPr>
                <a:defRPr/>
              </a:pPr>
              <a:t>16</a:t>
            </a:fld>
            <a:endParaRPr lang="en-US"/>
          </a:p>
        </p:txBody>
      </p:sp>
    </p:spTree>
    <p:extLst>
      <p:ext uri="{BB962C8B-B14F-4D97-AF65-F5344CB8AC3E}">
        <p14:creationId xmlns:p14="http://schemas.microsoft.com/office/powerpoint/2010/main" val="190039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9F4EA-3323-CCA3-E764-33C2DF1A2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46B9D-5D3A-B32E-2146-9BFA4D10E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99AB9-0D64-0ED1-BC0D-7AE50F37093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2FC77B0B-7E88-14E8-BC05-0D998DD1F140}"/>
              </a:ext>
            </a:extLst>
          </p:cNvPr>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a:extLst>
              <a:ext uri="{FF2B5EF4-FFF2-40B4-BE49-F238E27FC236}">
                <a16:creationId xmlns:a16="http://schemas.microsoft.com/office/drawing/2014/main" id="{867714CE-CCCE-1BD5-2E42-86290D3BD4B5}"/>
              </a:ext>
            </a:extLst>
          </p:cNvPr>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F9B2A016-5E14-2C17-2CE0-D0AA7994E871}"/>
              </a:ext>
            </a:extLst>
          </p:cNvPr>
          <p:cNvSpPr>
            <a:spLocks noGrp="1"/>
          </p:cNvSpPr>
          <p:nvPr>
            <p:ph type="sldNum" sz="quarter" idx="5"/>
          </p:nvPr>
        </p:nvSpPr>
        <p:spPr/>
        <p:txBody>
          <a:bodyPr/>
          <a:lstStyle/>
          <a:p>
            <a:pPr>
              <a:defRPr/>
            </a:pPr>
            <a:fld id="{3F37B48E-5E34-457F-B966-5066F12D067D}" type="slidenum">
              <a:rPr lang="en-US" smtClean="0"/>
              <a:pPr>
                <a:defRPr/>
              </a:pPr>
              <a:t>17</a:t>
            </a:fld>
            <a:endParaRPr lang="en-US"/>
          </a:p>
        </p:txBody>
      </p:sp>
    </p:spTree>
    <p:extLst>
      <p:ext uri="{BB962C8B-B14F-4D97-AF65-F5344CB8AC3E}">
        <p14:creationId xmlns:p14="http://schemas.microsoft.com/office/powerpoint/2010/main" val="49019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EFD84-7334-80AE-93D2-A54FBC423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61B3D-8F0C-62BD-E7A1-479C1DB04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FDB6D-AEDF-8EBF-5795-F37310F8E7F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0EBD7D7-FBAE-A541-7E67-626EE2673355}"/>
              </a:ext>
            </a:extLst>
          </p:cNvPr>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a:extLst>
              <a:ext uri="{FF2B5EF4-FFF2-40B4-BE49-F238E27FC236}">
                <a16:creationId xmlns:a16="http://schemas.microsoft.com/office/drawing/2014/main" id="{B82A28CA-9948-62E5-03A2-0E17809D9B87}"/>
              </a:ext>
            </a:extLst>
          </p:cNvPr>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E971EAB7-B249-9B5A-0EA3-83BF2CC53EFF}"/>
              </a:ext>
            </a:extLst>
          </p:cNvPr>
          <p:cNvSpPr>
            <a:spLocks noGrp="1"/>
          </p:cNvSpPr>
          <p:nvPr>
            <p:ph type="sldNum" sz="quarter" idx="5"/>
          </p:nvPr>
        </p:nvSpPr>
        <p:spPr/>
        <p:txBody>
          <a:bodyPr/>
          <a:lstStyle/>
          <a:p>
            <a:pPr>
              <a:defRPr/>
            </a:pPr>
            <a:fld id="{3F37B48E-5E34-457F-B966-5066F12D067D}" type="slidenum">
              <a:rPr lang="en-US" smtClean="0"/>
              <a:pPr>
                <a:defRPr/>
              </a:pPr>
              <a:t>19</a:t>
            </a:fld>
            <a:endParaRPr lang="en-US"/>
          </a:p>
        </p:txBody>
      </p:sp>
    </p:spTree>
    <p:extLst>
      <p:ext uri="{BB962C8B-B14F-4D97-AF65-F5344CB8AC3E}">
        <p14:creationId xmlns:p14="http://schemas.microsoft.com/office/powerpoint/2010/main" val="137886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32D8-94A4-BE9C-6D3C-F3E9173F6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EAC0-187A-FBFB-D201-5E2A95DDF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F6EA7-0C18-A995-BFF8-063A192C9137}"/>
              </a:ext>
            </a:extLst>
          </p:cNvPr>
          <p:cNvSpPr>
            <a:spLocks noGrp="1"/>
          </p:cNvSpPr>
          <p:nvPr>
            <p:ph type="body" idx="1"/>
          </p:nvPr>
        </p:nvSpPr>
        <p:spPr/>
        <p:txBody>
          <a:bodyPr/>
          <a:lstStyle/>
          <a:p>
            <a:r>
              <a:rPr lang="en-US"/>
              <a:t>1</a:t>
            </a:r>
            <a:r>
              <a:rPr lang="en-US" baseline="30000"/>
              <a:t>st</a:t>
            </a:r>
            <a:r>
              <a:rPr lang="en-US"/>
              <a:t> Click: Node fails, Pod enters “limbo” state and K8s is stuck in re-scheduling because storage controller state is also undefined.</a:t>
            </a:r>
          </a:p>
          <a:p>
            <a:endParaRPr lang="en-US"/>
          </a:p>
          <a:p>
            <a:r>
              <a:rPr lang="en-US"/>
              <a:t>2</a:t>
            </a:r>
            <a:r>
              <a:rPr lang="en-US" baseline="30000"/>
              <a:t>nd</a:t>
            </a:r>
            <a:r>
              <a:rPr lang="en-US"/>
              <a:t> Click: Puls8 “Lifeline” automatically detects the state and moves the storage controller to a healthy replica allowing the Pod to re-attach and restart with the latest data state.</a:t>
            </a:r>
          </a:p>
          <a:p>
            <a:endParaRPr lang="en-US"/>
          </a:p>
          <a:p>
            <a:r>
              <a:rPr lang="en-US"/>
              <a:t>Additionally the system may try to scale the replica back to 3 copies if there are more suitable storage pools available in the cluster to satisfy the replication requirements of the PV.</a:t>
            </a:r>
          </a:p>
        </p:txBody>
      </p:sp>
      <p:sp>
        <p:nvSpPr>
          <p:cNvPr id="4" name="Date Placeholder 3">
            <a:extLst>
              <a:ext uri="{FF2B5EF4-FFF2-40B4-BE49-F238E27FC236}">
                <a16:creationId xmlns:a16="http://schemas.microsoft.com/office/drawing/2014/main" id="{74EAAE1E-0F76-E2EB-BCF5-38FE75152C96}"/>
              </a:ext>
            </a:extLst>
          </p:cNvPr>
          <p:cNvSpPr>
            <a:spLocks noGrp="1"/>
          </p:cNvSpPr>
          <p:nvPr>
            <p:ph type="dt" idx="1"/>
          </p:nvPr>
        </p:nvSpPr>
        <p:spPr/>
        <p:txBody>
          <a:bodyPr/>
          <a:lstStyle/>
          <a:p>
            <a:pPr>
              <a:defRPr/>
            </a:pPr>
            <a:fld id="{E2660690-B5C7-4D92-A576-5C8216469B3D}" type="datetime2">
              <a:rPr lang="en-US" smtClean="0"/>
              <a:pPr>
                <a:defRPr/>
              </a:pPr>
              <a:t>Monday, April 13, 2026</a:t>
            </a:fld>
            <a:endParaRPr lang="en-US"/>
          </a:p>
        </p:txBody>
      </p:sp>
      <p:sp>
        <p:nvSpPr>
          <p:cNvPr id="5" name="Footer Placeholder 4">
            <a:extLst>
              <a:ext uri="{FF2B5EF4-FFF2-40B4-BE49-F238E27FC236}">
                <a16:creationId xmlns:a16="http://schemas.microsoft.com/office/drawing/2014/main" id="{0212209A-5011-AAD4-7D75-3814BAFBD224}"/>
              </a:ext>
            </a:extLst>
          </p:cNvPr>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a:extLst>
              <a:ext uri="{FF2B5EF4-FFF2-40B4-BE49-F238E27FC236}">
                <a16:creationId xmlns:a16="http://schemas.microsoft.com/office/drawing/2014/main" id="{A0D291E5-DA52-BEA0-4729-DB65E5DB3CF2}"/>
              </a:ext>
            </a:extLst>
          </p:cNvPr>
          <p:cNvSpPr>
            <a:spLocks noGrp="1"/>
          </p:cNvSpPr>
          <p:nvPr>
            <p:ph type="sldNum" sz="quarter" idx="5"/>
          </p:nvPr>
        </p:nvSpPr>
        <p:spPr/>
        <p:txBody>
          <a:bodyPr/>
          <a:lstStyle/>
          <a:p>
            <a:pPr>
              <a:defRPr/>
            </a:pPr>
            <a:fld id="{3F37B48E-5E34-457F-B966-5066F12D067D}" type="slidenum">
              <a:rPr lang="en-US" smtClean="0"/>
              <a:pPr>
                <a:defRPr/>
              </a:pPr>
              <a:t>20</a:t>
            </a:fld>
            <a:endParaRPr lang="en-US"/>
          </a:p>
        </p:txBody>
      </p:sp>
    </p:spTree>
    <p:extLst>
      <p:ext uri="{BB962C8B-B14F-4D97-AF65-F5344CB8AC3E}">
        <p14:creationId xmlns:p14="http://schemas.microsoft.com/office/powerpoint/2010/main" val="540931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C2EE5-017E-1227-8E0C-17F98B2C21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2"/>
          <a:stretch/>
        </p:blipFill>
        <p:spPr>
          <a:xfrm>
            <a:off x="0" y="0"/>
            <a:ext cx="9144000" cy="5143500"/>
          </a:xfrm>
          <a:prstGeom prst="rect">
            <a:avLst/>
          </a:prstGeom>
          <a:ln>
            <a:noFill/>
          </a:ln>
        </p:spPr>
      </p:pic>
      <p:sp>
        <p:nvSpPr>
          <p:cNvPr id="6" name="Title Placeholder 1"/>
          <p:cNvSpPr>
            <a:spLocks noGrp="1"/>
          </p:cNvSpPr>
          <p:nvPr>
            <p:ph type="title" hasCustomPrompt="1"/>
          </p:nvPr>
        </p:nvSpPr>
        <p:spPr bwMode="auto">
          <a:xfrm>
            <a:off x="802889" y="1383743"/>
            <a:ext cx="7529363" cy="102155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3600" b="1" i="0">
                <a:solidFill>
                  <a:schemeClr val="bg1"/>
                </a:solidFill>
                <a:latin typeface="+mn-lt"/>
                <a:cs typeface="Calibri Light"/>
              </a:defRPr>
            </a:lvl1pPr>
          </a:lstStyle>
          <a:p>
            <a:pPr lvl="0"/>
            <a:r>
              <a:rPr lang="en-US"/>
              <a:t>Click To Edit Presentation Title</a:t>
            </a:r>
          </a:p>
        </p:txBody>
      </p:sp>
      <p:sp>
        <p:nvSpPr>
          <p:cNvPr id="19" name="Text Placeholder 18"/>
          <p:cNvSpPr>
            <a:spLocks noGrp="1"/>
          </p:cNvSpPr>
          <p:nvPr>
            <p:ph type="body" sz="quarter" idx="11" hasCustomPrompt="1"/>
          </p:nvPr>
        </p:nvSpPr>
        <p:spPr>
          <a:xfrm>
            <a:off x="802888" y="2408711"/>
            <a:ext cx="7529364" cy="788313"/>
          </a:xfrm>
        </p:spPr>
        <p:txBody>
          <a:bodyPr anchor="t"/>
          <a:lstStyle>
            <a:lvl1pPr marL="0" indent="0" algn="l">
              <a:lnSpc>
                <a:spcPct val="80000"/>
              </a:lnSpc>
              <a:buNone/>
              <a:defRPr sz="2600" b="0" i="0">
                <a:solidFill>
                  <a:srgbClr val="00BCBC"/>
                </a:solidFill>
                <a:latin typeface="+mn-lt"/>
                <a:cs typeface="Calibri Light"/>
              </a:defRPr>
            </a:lvl1pPr>
          </a:lstStyle>
          <a:p>
            <a:pPr lvl="0"/>
            <a:r>
              <a:rPr lang="es-ES_tradnl"/>
              <a:t>Click To </a:t>
            </a:r>
            <a:r>
              <a:rPr lang="es-ES_tradnl" err="1"/>
              <a:t>Edit</a:t>
            </a:r>
            <a:r>
              <a:rPr lang="es-ES_tradnl"/>
              <a:t> </a:t>
            </a:r>
            <a:r>
              <a:rPr lang="es-ES_tradnl" err="1"/>
              <a:t>Subtitle</a:t>
            </a:r>
            <a:endParaRPr lang="es-ES_tradnl"/>
          </a:p>
        </p:txBody>
      </p:sp>
      <p:pic>
        <p:nvPicPr>
          <p:cNvPr id="10" name="Picture 9"/>
          <p:cNvPicPr>
            <a:picLocks noChangeAspect="1"/>
          </p:cNvPicPr>
          <p:nvPr userDrawn="1"/>
        </p:nvPicPr>
        <p:blipFill>
          <a:blip r:embed="rId3"/>
          <a:stretch>
            <a:fillRect/>
          </a:stretch>
        </p:blipFill>
        <p:spPr>
          <a:xfrm>
            <a:off x="892412" y="499874"/>
            <a:ext cx="2790972" cy="532950"/>
          </a:xfrm>
          <a:prstGeom prst="rect">
            <a:avLst/>
          </a:prstGeom>
        </p:spPr>
      </p:pic>
      <p:pic>
        <p:nvPicPr>
          <p:cNvPr id="3" name="Picture 2">
            <a:extLst>
              <a:ext uri="{FF2B5EF4-FFF2-40B4-BE49-F238E27FC236}">
                <a16:creationId xmlns:a16="http://schemas.microsoft.com/office/drawing/2014/main" id="{45BDAD62-F80F-0911-464B-EC49629EBCD4}"/>
              </a:ext>
            </a:extLst>
          </p:cNvPr>
          <p:cNvPicPr>
            <a:picLocks noChangeAspect="1"/>
          </p:cNvPicPr>
          <p:nvPr userDrawn="1"/>
        </p:nvPicPr>
        <p:blipFill>
          <a:blip r:embed="rId4"/>
          <a:stretch>
            <a:fillRect/>
          </a:stretch>
        </p:blipFill>
        <p:spPr>
          <a:xfrm>
            <a:off x="5557162" y="654924"/>
            <a:ext cx="3180964" cy="266873"/>
          </a:xfrm>
          <a:prstGeom prst="rect">
            <a:avLst/>
          </a:prstGeom>
        </p:spPr>
      </p:pic>
      <p:sp>
        <p:nvSpPr>
          <p:cNvPr id="7" name="Footer Placeholder 4">
            <a:extLst>
              <a:ext uri="{FF2B5EF4-FFF2-40B4-BE49-F238E27FC236}">
                <a16:creationId xmlns:a16="http://schemas.microsoft.com/office/drawing/2014/main" id="{C8FC1277-7AEC-E17F-775E-38D2530A74C3}"/>
              </a:ext>
            </a:extLst>
          </p:cNvPr>
          <p:cNvSpPr txBox="1">
            <a:spLocks/>
          </p:cNvSpPr>
          <p:nvPr userDrawn="1"/>
        </p:nvSpPr>
        <p:spPr bwMode="auto">
          <a:xfrm>
            <a:off x="5556824" y="4930089"/>
            <a:ext cx="3543087" cy="178036"/>
          </a:xfrm>
          <a:prstGeom prst="rect">
            <a:avLst/>
          </a:prstGeom>
          <a:noFill/>
          <a:ln w="9525">
            <a:noFill/>
            <a:miter lim="800000"/>
            <a:headEnd/>
            <a:tailEnd/>
          </a:ln>
        </p:spPr>
        <p:txBody>
          <a:bodyPr anchor="ctr">
            <a:prstTxWarp prst="textNoShape">
              <a:avLst/>
            </a:prstTxWarp>
          </a:bodyPr>
          <a:lstStyle/>
          <a:p>
            <a:pPr algn="r">
              <a:spcBef>
                <a:spcPct val="20000"/>
              </a:spcBef>
              <a:buClr>
                <a:schemeClr val="tx1"/>
              </a:buClr>
              <a:buSzPct val="60000"/>
              <a:defRPr/>
            </a:pPr>
            <a:r>
              <a:rPr lang="en-US" sz="500" noProof="0">
                <a:solidFill>
                  <a:srgbClr val="00BCBC"/>
                </a:solidFill>
                <a:latin typeface="Century Gothic"/>
                <a:cs typeface="Century Gothic"/>
              </a:rPr>
              <a:t>Copyright © 2025 DataCore Software Corp. – All Rights Reserved.</a:t>
            </a:r>
          </a:p>
        </p:txBody>
      </p:sp>
      <p:sp>
        <p:nvSpPr>
          <p:cNvPr id="9" name="Text Placeholder 18">
            <a:extLst>
              <a:ext uri="{FF2B5EF4-FFF2-40B4-BE49-F238E27FC236}">
                <a16:creationId xmlns:a16="http://schemas.microsoft.com/office/drawing/2014/main" id="{2DB267AA-7A3D-5D0E-347C-ACE51B2FD6F0}"/>
              </a:ext>
            </a:extLst>
          </p:cNvPr>
          <p:cNvSpPr>
            <a:spLocks noGrp="1"/>
          </p:cNvSpPr>
          <p:nvPr>
            <p:ph type="body" sz="quarter" idx="12" hasCustomPrompt="1"/>
          </p:nvPr>
        </p:nvSpPr>
        <p:spPr>
          <a:xfrm>
            <a:off x="802888" y="3213383"/>
            <a:ext cx="7529364" cy="788313"/>
          </a:xfrm>
        </p:spPr>
        <p:txBody>
          <a:bodyPr anchor="t"/>
          <a:lstStyle>
            <a:lvl1pPr marL="0" indent="0" algn="l">
              <a:lnSpc>
                <a:spcPct val="80000"/>
              </a:lnSpc>
              <a:buNone/>
              <a:defRPr sz="1800" b="0" i="0">
                <a:solidFill>
                  <a:srgbClr val="F4BA00"/>
                </a:solidFill>
                <a:latin typeface="+mn-lt"/>
                <a:cs typeface="Calibri Light"/>
              </a:defRPr>
            </a:lvl1pPr>
          </a:lstStyle>
          <a:p>
            <a:pPr lvl="0"/>
            <a:r>
              <a:rPr lang="es-ES_tradnl"/>
              <a:t>Click To </a:t>
            </a:r>
            <a:r>
              <a:rPr lang="es-ES_tradnl" err="1"/>
              <a:t>Edit</a:t>
            </a:r>
            <a:r>
              <a:rPr lang="es-ES_tradnl"/>
              <a:t> </a:t>
            </a:r>
            <a:r>
              <a:rPr lang="es-ES_tradnl" err="1"/>
              <a:t>Presenter</a:t>
            </a:r>
            <a:r>
              <a:rPr lang="es-ES_tradnl"/>
              <a:t> </a:t>
            </a:r>
            <a:r>
              <a:rPr lang="es-ES_tradnl" err="1"/>
              <a:t>Name</a:t>
            </a:r>
            <a:r>
              <a:rPr lang="es-ES_tradnl"/>
              <a:t> / Date</a:t>
            </a:r>
          </a:p>
        </p:txBody>
      </p:sp>
      <p:cxnSp>
        <p:nvCxnSpPr>
          <p:cNvPr id="12" name="Straight Connector 11">
            <a:extLst>
              <a:ext uri="{FF2B5EF4-FFF2-40B4-BE49-F238E27FC236}">
                <a16:creationId xmlns:a16="http://schemas.microsoft.com/office/drawing/2014/main" id="{F8B2209B-5567-D9FC-8790-9D58128152A4}"/>
              </a:ext>
            </a:extLst>
          </p:cNvPr>
          <p:cNvCxnSpPr/>
          <p:nvPr userDrawn="1"/>
        </p:nvCxnSpPr>
        <p:spPr>
          <a:xfrm flipH="1">
            <a:off x="5556824" y="1019333"/>
            <a:ext cx="3587176" cy="0"/>
          </a:xfrm>
          <a:prstGeom prst="line">
            <a:avLst/>
          </a:prstGeom>
          <a:ln w="19050" cap="rnd">
            <a:solidFill>
              <a:srgbClr val="F4BA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7986"/>
            <a:ext cx="8210550" cy="3685153"/>
          </a:xfrm>
          <a:prstGeom prst="rect">
            <a:avLst/>
          </a:prstGeom>
        </p:spPr>
        <p:txBody>
          <a:bodyPr/>
          <a:lstStyle>
            <a:lvl1pPr>
              <a:defRPr sz="2800"/>
            </a:lvl1pPr>
            <a:lvl2pPr marL="742950" indent="-285750">
              <a:buSzPct val="100000"/>
              <a:buFont typeface="Arial"/>
              <a:buChar char="•"/>
              <a:defRPr sz="2000"/>
            </a:lvl2pPr>
            <a:lvl3pPr marL="1200150" indent="-285750">
              <a:buSzPct val="100000"/>
              <a:buFont typeface="Arial"/>
              <a:buChar char="•"/>
              <a:defRPr sz="2000"/>
            </a:lvl3pPr>
            <a:lvl4pPr marL="1657350" indent="-285750">
              <a:buSzPct val="100000"/>
              <a:buFont typeface="Arial"/>
              <a:buChar char="•"/>
              <a:defRPr sz="2000"/>
            </a:lvl4pPr>
            <a:lvl5pPr marL="2114550" indent="-285750">
              <a:buSzPct val="100000"/>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4"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F3C1E344-3251-4491-87FD-9E7FE3066F47}" type="slidenum">
              <a:rPr lang="en-US"/>
              <a:pPr>
                <a:defRPr/>
              </a:pPr>
              <a:t>‹N›</a:t>
            </a:fld>
            <a:endParaRPr lang="en-US"/>
          </a:p>
        </p:txBody>
      </p:sp>
      <p:sp>
        <p:nvSpPr>
          <p:cNvPr id="5"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361123150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15336-4609-6BC8-BC8F-4FBC108CDB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Title Placeholder 1">
            <a:extLst>
              <a:ext uri="{FF2B5EF4-FFF2-40B4-BE49-F238E27FC236}">
                <a16:creationId xmlns:a16="http://schemas.microsoft.com/office/drawing/2014/main" id="{C66724ED-9AB3-441F-1D80-615CC8B632E8}"/>
              </a:ext>
            </a:extLst>
          </p:cNvPr>
          <p:cNvSpPr>
            <a:spLocks noGrp="1"/>
          </p:cNvSpPr>
          <p:nvPr>
            <p:ph type="title" hasCustomPrompt="1"/>
          </p:nvPr>
        </p:nvSpPr>
        <p:spPr bwMode="auto">
          <a:xfrm>
            <a:off x="1454010" y="1205538"/>
            <a:ext cx="6235981" cy="234576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3500">
                <a:solidFill>
                  <a:schemeClr val="bg1"/>
                </a:solidFill>
              </a:defRPr>
            </a:lvl1pPr>
          </a:lstStyle>
          <a:p>
            <a:pPr lvl="0"/>
            <a:r>
              <a:rPr lang="en-US"/>
              <a:t>Click To Edit Transition Title</a:t>
            </a:r>
          </a:p>
        </p:txBody>
      </p:sp>
      <p:pic>
        <p:nvPicPr>
          <p:cNvPr id="9" name="Imagen 1">
            <a:extLst>
              <a:ext uri="{FF2B5EF4-FFF2-40B4-BE49-F238E27FC236}">
                <a16:creationId xmlns:a16="http://schemas.microsoft.com/office/drawing/2014/main" id="{C187A128-8206-D58C-6931-A15D095D93EB}"/>
              </a:ext>
            </a:extLst>
          </p:cNvPr>
          <p:cNvPicPr>
            <a:picLocks noChangeAspect="1"/>
          </p:cNvPicPr>
          <p:nvPr userDrawn="1"/>
        </p:nvPicPr>
        <p:blipFill>
          <a:blip r:embed="rId3"/>
          <a:stretch>
            <a:fillRect/>
          </a:stretch>
        </p:blipFill>
        <p:spPr>
          <a:xfrm>
            <a:off x="4301479" y="1211643"/>
            <a:ext cx="528342" cy="599314"/>
          </a:xfrm>
          <a:prstGeom prst="rect">
            <a:avLst/>
          </a:prstGeom>
        </p:spPr>
      </p:pic>
      <p:sp>
        <p:nvSpPr>
          <p:cNvPr id="5" name="Rectangle 11">
            <a:extLst>
              <a:ext uri="{FF2B5EF4-FFF2-40B4-BE49-F238E27FC236}">
                <a16:creationId xmlns:a16="http://schemas.microsoft.com/office/drawing/2014/main" id="{BE107BF9-180A-BBFE-2925-F3DED5BA96A0}"/>
              </a:ext>
            </a:extLst>
          </p:cNvPr>
          <p:cNvSpPr txBox="1">
            <a:spLocks noChangeArrowheads="1"/>
          </p:cNvSpPr>
          <p:nvPr userDrawn="1"/>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700" kern="1200">
                <a:solidFill>
                  <a:srgbClr val="FFFFFF"/>
                </a:solidFill>
                <a:latin typeface="Century Gothic"/>
                <a:ea typeface="ＭＳ Ｐゴシック" pitchFamily="-72" charset="-128"/>
                <a:cs typeface="Century Gothic"/>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a:lstStyle>
          <a:p>
            <a:pPr>
              <a:defRPr/>
            </a:pPr>
            <a:fld id="{992F9679-0466-4B45-903C-6A8B75B5D3DF}" type="slidenum">
              <a:rPr lang="en-US" smtClean="0">
                <a:solidFill>
                  <a:srgbClr val="002D3F"/>
                </a:solidFill>
              </a:rPr>
              <a:pPr>
                <a:defRPr/>
              </a:pPr>
              <a:t>‹N›</a:t>
            </a:fld>
            <a:endParaRPr lang="en-US">
              <a:solidFill>
                <a:srgbClr val="002D3F"/>
              </a:solidFill>
            </a:endParaRPr>
          </a:p>
        </p:txBody>
      </p:sp>
    </p:spTree>
    <p:extLst>
      <p:ext uri="{BB962C8B-B14F-4D97-AF65-F5344CB8AC3E}">
        <p14:creationId xmlns:p14="http://schemas.microsoft.com/office/powerpoint/2010/main" val="67747403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Full P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a:t>Click To Edit Master Title Style</a:t>
            </a:r>
          </a:p>
        </p:txBody>
      </p:sp>
      <p:sp>
        <p:nvSpPr>
          <p:cNvPr id="8" name="Rectangle 11">
            <a:extLst>
              <a:ext uri="{FF2B5EF4-FFF2-40B4-BE49-F238E27FC236}">
                <a16:creationId xmlns:a16="http://schemas.microsoft.com/office/drawing/2014/main" id="{98BA94D3-D446-2F39-815D-F17CE22ABFEE}"/>
              </a:ext>
            </a:extLst>
          </p:cNvPr>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a:p>
        </p:txBody>
      </p:sp>
      <p:sp>
        <p:nvSpPr>
          <p:cNvPr id="4" name="Content Placeholder 3">
            <a:extLst>
              <a:ext uri="{FF2B5EF4-FFF2-40B4-BE49-F238E27FC236}">
                <a16:creationId xmlns:a16="http://schemas.microsoft.com/office/drawing/2014/main" id="{FABE6DF7-3CBB-5058-2F9E-12B5682A2029}"/>
              </a:ext>
            </a:extLst>
          </p:cNvPr>
          <p:cNvSpPr>
            <a:spLocks noGrp="1"/>
          </p:cNvSpPr>
          <p:nvPr>
            <p:ph sz="quarter" idx="10"/>
          </p:nvPr>
        </p:nvSpPr>
        <p:spPr>
          <a:xfrm>
            <a:off x="457200" y="1173163"/>
            <a:ext cx="8229600"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Blank with Title">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98BA94D3-D446-2F39-815D-F17CE22ABFEE}"/>
              </a:ext>
            </a:extLst>
          </p:cNvPr>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a:p>
        </p:txBody>
      </p:sp>
      <p:sp>
        <p:nvSpPr>
          <p:cNvPr id="2" name="Title Placeholder 1">
            <a:extLst>
              <a:ext uri="{FF2B5EF4-FFF2-40B4-BE49-F238E27FC236}">
                <a16:creationId xmlns:a16="http://schemas.microsoft.com/office/drawing/2014/main" id="{1D079D43-0B96-D57B-4922-B559C4007FAA}"/>
              </a:ext>
            </a:extLst>
          </p:cNvPr>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144121607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lank with Title 2">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98BA94D3-D446-2F39-815D-F17CE22ABFEE}"/>
              </a:ext>
            </a:extLst>
          </p:cNvPr>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a:p>
        </p:txBody>
      </p:sp>
      <p:sp>
        <p:nvSpPr>
          <p:cNvPr id="2" name="Rectangle 1">
            <a:extLst>
              <a:ext uri="{FF2B5EF4-FFF2-40B4-BE49-F238E27FC236}">
                <a16:creationId xmlns:a16="http://schemas.microsoft.com/office/drawing/2014/main" id="{21E17D59-AE44-037D-1CA6-6C94BAB8BF3A}"/>
              </a:ext>
            </a:extLst>
          </p:cNvPr>
          <p:cNvSpPr/>
          <p:nvPr userDrawn="1"/>
        </p:nvSpPr>
        <p:spPr>
          <a:xfrm>
            <a:off x="7701776" y="3148826"/>
            <a:ext cx="1442224"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16EC7D3A-3270-FABF-AC3A-B38B2D3F273C}"/>
              </a:ext>
            </a:extLst>
          </p:cNvPr>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297710538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8E299869-C96F-4682-A069-BB3A4514FBA6}" type="slidenum">
              <a:rPr lang="en-US"/>
              <a:pPr>
                <a:defRPr/>
              </a:pPr>
              <a:t>‹N›</a:t>
            </a:fld>
            <a:endParaRPr lang="en-US"/>
          </a:p>
        </p:txBody>
      </p:sp>
      <p:sp>
        <p:nvSpPr>
          <p:cNvPr id="6" name="Content Placeholder 2"/>
          <p:cNvSpPr>
            <a:spLocks noGrp="1"/>
          </p:cNvSpPr>
          <p:nvPr>
            <p:ph sz="half" idx="1"/>
          </p:nvPr>
        </p:nvSpPr>
        <p:spPr>
          <a:xfrm>
            <a:off x="467283" y="1104597"/>
            <a:ext cx="4038600" cy="3751296"/>
          </a:xfrm>
          <a:prstGeom prst="rect">
            <a:avLst/>
          </a:prstGeo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8283" y="1104597"/>
            <a:ext cx="4038600" cy="3751296"/>
          </a:xfrm>
          <a:prstGeom prst="rect">
            <a:avLst/>
          </a:prstGeo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E89E366B-0C6F-C6F8-D091-A5D628B099F2}"/>
              </a:ext>
            </a:extLst>
          </p:cNvPr>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Columns with line">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8E299869-C96F-4682-A069-BB3A4514FBA6}" type="slidenum">
              <a:rPr lang="en-US"/>
              <a:pPr>
                <a:defRPr/>
              </a:pPr>
              <a:t>‹N›</a:t>
            </a:fld>
            <a:endParaRPr lang="en-US"/>
          </a:p>
        </p:txBody>
      </p:sp>
      <p:sp>
        <p:nvSpPr>
          <p:cNvPr id="6" name="Content Placeholder 2"/>
          <p:cNvSpPr>
            <a:spLocks noGrp="1"/>
          </p:cNvSpPr>
          <p:nvPr>
            <p:ph sz="half" idx="1"/>
          </p:nvPr>
        </p:nvSpPr>
        <p:spPr>
          <a:xfrm>
            <a:off x="467283" y="1256371"/>
            <a:ext cx="4038600" cy="3526767"/>
          </a:xfrm>
          <a:prstGeom prst="rect">
            <a:avLst/>
          </a:prstGeom>
        </p:spPr>
        <p:txBody>
          <a:bodyPr/>
          <a:lstStyle>
            <a:lvl1pPr>
              <a:defRPr sz="2000" b="1"/>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a:cxnSpLocks/>
          </p:cNvCxnSpPr>
          <p:nvPr userDrawn="1"/>
        </p:nvCxnSpPr>
        <p:spPr>
          <a:xfrm>
            <a:off x="4585625" y="1256371"/>
            <a:ext cx="0" cy="3526767"/>
          </a:xfrm>
          <a:prstGeom prst="line">
            <a:avLst/>
          </a:prstGeom>
          <a:ln>
            <a:solidFill>
              <a:srgbClr val="F4BA00"/>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a:t>Click To Edit Master Title Style</a:t>
            </a:r>
          </a:p>
        </p:txBody>
      </p:sp>
      <p:sp>
        <p:nvSpPr>
          <p:cNvPr id="2" name="Content Placeholder 2">
            <a:extLst>
              <a:ext uri="{FF2B5EF4-FFF2-40B4-BE49-F238E27FC236}">
                <a16:creationId xmlns:a16="http://schemas.microsoft.com/office/drawing/2014/main" id="{0F72A613-35F6-8146-6C13-5383F4162987}"/>
              </a:ext>
            </a:extLst>
          </p:cNvPr>
          <p:cNvSpPr>
            <a:spLocks noGrp="1"/>
          </p:cNvSpPr>
          <p:nvPr>
            <p:ph sz="half" idx="12"/>
          </p:nvPr>
        </p:nvSpPr>
        <p:spPr>
          <a:xfrm>
            <a:off x="4652708" y="1256371"/>
            <a:ext cx="4038600" cy="3526767"/>
          </a:xfrm>
          <a:prstGeom prst="rect">
            <a:avLst/>
          </a:prstGeom>
        </p:spPr>
        <p:txBody>
          <a:bodyPr/>
          <a:lstStyle>
            <a:lvl1pPr>
              <a:defRPr sz="2000" b="1"/>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51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3 Columns with line">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8E299869-C96F-4682-A069-BB3A4514FBA6}" type="slidenum">
              <a:rPr lang="en-US"/>
              <a:pPr>
                <a:defRPr/>
              </a:pPr>
              <a:t>‹N›</a:t>
            </a:fld>
            <a:endParaRPr lang="en-US"/>
          </a:p>
        </p:txBody>
      </p:sp>
      <p:cxnSp>
        <p:nvCxnSpPr>
          <p:cNvPr id="17" name="Straight Connector 16"/>
          <p:cNvCxnSpPr>
            <a:cxnSpLocks/>
          </p:cNvCxnSpPr>
          <p:nvPr userDrawn="1"/>
        </p:nvCxnSpPr>
        <p:spPr>
          <a:xfrm>
            <a:off x="3177124" y="1300976"/>
            <a:ext cx="0" cy="3482162"/>
          </a:xfrm>
          <a:prstGeom prst="line">
            <a:avLst/>
          </a:prstGeom>
          <a:ln>
            <a:solidFill>
              <a:srgbClr val="F4BA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userDrawn="1"/>
        </p:nvCxnSpPr>
        <p:spPr>
          <a:xfrm>
            <a:off x="5961484" y="1300976"/>
            <a:ext cx="0" cy="3482162"/>
          </a:xfrm>
          <a:prstGeom prst="line">
            <a:avLst/>
          </a:prstGeom>
          <a:ln>
            <a:solidFill>
              <a:srgbClr val="F4BA00"/>
            </a:solidFill>
          </a:ln>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a:t>Click To Edit Master Title Style</a:t>
            </a:r>
          </a:p>
        </p:txBody>
      </p:sp>
      <p:sp>
        <p:nvSpPr>
          <p:cNvPr id="2" name="Content Placeholder 2">
            <a:extLst>
              <a:ext uri="{FF2B5EF4-FFF2-40B4-BE49-F238E27FC236}">
                <a16:creationId xmlns:a16="http://schemas.microsoft.com/office/drawing/2014/main" id="{17A07FD3-E6FC-5382-5DBC-1A39BFA54C51}"/>
              </a:ext>
            </a:extLst>
          </p:cNvPr>
          <p:cNvSpPr>
            <a:spLocks noGrp="1"/>
          </p:cNvSpPr>
          <p:nvPr>
            <p:ph sz="half" idx="1"/>
          </p:nvPr>
        </p:nvSpPr>
        <p:spPr>
          <a:xfrm>
            <a:off x="467283" y="1300977"/>
            <a:ext cx="2633472" cy="3482162"/>
          </a:xfrm>
          <a:prstGeom prst="rect">
            <a:avLst/>
          </a:prstGeom>
        </p:spPr>
        <p:txBody>
          <a:bodyPr/>
          <a:lstStyle>
            <a:lvl1pPr>
              <a:defRPr sz="1600" b="1"/>
            </a:lvl1pPr>
            <a:lvl2pPr marL="457200">
              <a:defRPr sz="1200"/>
            </a:lvl2pPr>
            <a:lvl3pPr marL="685800">
              <a:defRPr sz="1200"/>
            </a:lvl3pPr>
            <a:lvl4pPr marL="914400">
              <a:defRPr sz="1200"/>
            </a:lvl4pPr>
            <a:lvl5pPr marL="1143000">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B4680540-17B0-0051-F292-9B19044F159A}"/>
              </a:ext>
            </a:extLst>
          </p:cNvPr>
          <p:cNvSpPr>
            <a:spLocks noGrp="1"/>
          </p:cNvSpPr>
          <p:nvPr>
            <p:ph sz="half" idx="14"/>
          </p:nvPr>
        </p:nvSpPr>
        <p:spPr>
          <a:xfrm>
            <a:off x="6065195" y="1300977"/>
            <a:ext cx="2633472" cy="3482162"/>
          </a:xfrm>
          <a:prstGeom prst="rect">
            <a:avLst/>
          </a:prstGeom>
        </p:spPr>
        <p:txBody>
          <a:bodyPr/>
          <a:lstStyle>
            <a:lvl1pPr>
              <a:defRPr sz="1600" b="1"/>
            </a:lvl1pPr>
            <a:lvl2pPr marL="457200">
              <a:defRPr sz="1200"/>
            </a:lvl2pPr>
            <a:lvl3pPr marL="685800">
              <a:defRPr sz="1200"/>
            </a:lvl3pPr>
            <a:lvl4pPr marL="914400">
              <a:defRPr sz="1200"/>
            </a:lvl4pPr>
            <a:lvl5pPr marL="1143000">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8A44174-814E-4ED9-ABE8-A8C87671CEA0}"/>
              </a:ext>
            </a:extLst>
          </p:cNvPr>
          <p:cNvSpPr>
            <a:spLocks noGrp="1"/>
          </p:cNvSpPr>
          <p:nvPr>
            <p:ph sz="half" idx="15"/>
          </p:nvPr>
        </p:nvSpPr>
        <p:spPr>
          <a:xfrm>
            <a:off x="3255088" y="1300977"/>
            <a:ext cx="2633472" cy="3482162"/>
          </a:xfrm>
          <a:prstGeom prst="rect">
            <a:avLst/>
          </a:prstGeom>
        </p:spPr>
        <p:txBody>
          <a:bodyPr/>
          <a:lstStyle>
            <a:lvl1pPr>
              <a:defRPr sz="1600" b="1"/>
            </a:lvl1pPr>
            <a:lvl2pPr marL="457200">
              <a:defRPr sz="1200"/>
            </a:lvl2pPr>
            <a:lvl3pPr marL="685800">
              <a:defRPr sz="1200"/>
            </a:lvl3pPr>
            <a:lvl4pPr marL="914400">
              <a:defRPr sz="1200"/>
            </a:lvl4pPr>
            <a:lvl5pPr marL="1143000">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4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6AED01-AEFD-55B3-7E1D-8D774811F9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2"/>
          <a:stretch/>
        </p:blipFill>
        <p:spPr>
          <a:xfrm>
            <a:off x="0" y="0"/>
            <a:ext cx="9144000" cy="5143500"/>
          </a:xfrm>
          <a:prstGeom prst="rect">
            <a:avLst/>
          </a:prstGeom>
          <a:ln>
            <a:noFill/>
          </a:ln>
        </p:spPr>
      </p:pic>
      <p:pic>
        <p:nvPicPr>
          <p:cNvPr id="12" name="Picture 11"/>
          <p:cNvPicPr>
            <a:picLocks noChangeAspect="1"/>
          </p:cNvPicPr>
          <p:nvPr userDrawn="1"/>
        </p:nvPicPr>
        <p:blipFill>
          <a:blip r:embed="rId3"/>
          <a:stretch>
            <a:fillRect/>
          </a:stretch>
        </p:blipFill>
        <p:spPr>
          <a:xfrm>
            <a:off x="3176514" y="737103"/>
            <a:ext cx="2790972" cy="532950"/>
          </a:xfrm>
          <a:prstGeom prst="rect">
            <a:avLst/>
          </a:prstGeom>
        </p:spPr>
      </p:pic>
      <p:sp>
        <p:nvSpPr>
          <p:cNvPr id="9" name="Title 2"/>
          <p:cNvSpPr>
            <a:spLocks noGrp="1"/>
          </p:cNvSpPr>
          <p:nvPr>
            <p:ph type="title" hasCustomPrompt="1"/>
          </p:nvPr>
        </p:nvSpPr>
        <p:spPr>
          <a:xfrm>
            <a:off x="1824681" y="1684965"/>
            <a:ext cx="5494638" cy="1021556"/>
          </a:xfrm>
        </p:spPr>
        <p:txBody>
          <a:bodyPr/>
          <a:lstStyle>
            <a:lvl1pPr algn="ctr">
              <a:defRPr b="1" i="0">
                <a:solidFill>
                  <a:schemeClr val="bg1"/>
                </a:solidFill>
                <a:latin typeface="Calibri"/>
                <a:cs typeface="Calibri"/>
              </a:defRPr>
            </a:lvl1pPr>
          </a:lstStyle>
          <a:p>
            <a:r>
              <a:rPr lang="en-US" sz="3600"/>
              <a:t>THANK YOU!</a:t>
            </a:r>
            <a:endParaRPr lang="en-US"/>
          </a:p>
        </p:txBody>
      </p:sp>
      <p:sp>
        <p:nvSpPr>
          <p:cNvPr id="3" name="Footer Placeholder 4">
            <a:extLst>
              <a:ext uri="{FF2B5EF4-FFF2-40B4-BE49-F238E27FC236}">
                <a16:creationId xmlns:a16="http://schemas.microsoft.com/office/drawing/2014/main" id="{692AE518-7E65-675A-51E1-C19DC2DEEB40}"/>
              </a:ext>
            </a:extLst>
          </p:cNvPr>
          <p:cNvSpPr txBox="1">
            <a:spLocks/>
          </p:cNvSpPr>
          <p:nvPr userDrawn="1"/>
        </p:nvSpPr>
        <p:spPr bwMode="auto">
          <a:xfrm>
            <a:off x="5556824" y="4930089"/>
            <a:ext cx="3543087" cy="178036"/>
          </a:xfrm>
          <a:prstGeom prst="rect">
            <a:avLst/>
          </a:prstGeom>
          <a:noFill/>
          <a:ln w="9525">
            <a:noFill/>
            <a:miter lim="800000"/>
            <a:headEnd/>
            <a:tailEnd/>
          </a:ln>
        </p:spPr>
        <p:txBody>
          <a:bodyPr anchor="ctr">
            <a:prstTxWarp prst="textNoShape">
              <a:avLst/>
            </a:prstTxWarp>
          </a:bodyPr>
          <a:lstStyle/>
          <a:p>
            <a:pPr algn="r">
              <a:spcBef>
                <a:spcPct val="20000"/>
              </a:spcBef>
              <a:buClr>
                <a:schemeClr val="tx1"/>
              </a:buClr>
              <a:buSzPct val="60000"/>
              <a:defRPr/>
            </a:pPr>
            <a:r>
              <a:rPr lang="en-US" sz="500" noProof="0">
                <a:solidFill>
                  <a:srgbClr val="00BCBC"/>
                </a:solidFill>
                <a:latin typeface="Century Gothic"/>
                <a:cs typeface="Century Gothic"/>
              </a:rPr>
              <a:t>Copyright © 2025 DataCore Software Corp. – All Rights Reserved.</a:t>
            </a:r>
          </a:p>
        </p:txBody>
      </p:sp>
      <p:sp>
        <p:nvSpPr>
          <p:cNvPr id="4" name="Text Placeholder 8">
            <a:extLst>
              <a:ext uri="{FF2B5EF4-FFF2-40B4-BE49-F238E27FC236}">
                <a16:creationId xmlns:a16="http://schemas.microsoft.com/office/drawing/2014/main" id="{6840D0BF-35B5-223E-3227-4A33AB962476}"/>
              </a:ext>
            </a:extLst>
          </p:cNvPr>
          <p:cNvSpPr>
            <a:spLocks noGrp="1"/>
          </p:cNvSpPr>
          <p:nvPr>
            <p:ph type="body" sz="quarter" idx="11" hasCustomPrompt="1"/>
          </p:nvPr>
        </p:nvSpPr>
        <p:spPr>
          <a:xfrm>
            <a:off x="3462531" y="3005793"/>
            <a:ext cx="2218939" cy="604700"/>
          </a:xfrm>
        </p:spPr>
        <p:txBody>
          <a:bodyPr anchor="ctr"/>
          <a:lstStyle>
            <a:lvl1pPr marL="0" indent="0" algn="ctr">
              <a:buNone/>
              <a:defRPr sz="1400">
                <a:solidFill>
                  <a:srgbClr val="00BCBC"/>
                </a:solidFill>
                <a:latin typeface="+mn-lt"/>
              </a:defRPr>
            </a:lvl1pPr>
          </a:lstStyle>
          <a:p>
            <a:pPr lvl="0"/>
            <a:r>
              <a:rPr lang="en-US" err="1"/>
              <a:t>info@datacore.com</a:t>
            </a:r>
            <a:br>
              <a:rPr lang="en-US"/>
            </a:br>
            <a:r>
              <a:rPr lang="en-US" err="1"/>
              <a:t>www.datacore.com</a:t>
            </a:r>
            <a:endParaRPr lang="en-US"/>
          </a:p>
        </p:txBody>
      </p:sp>
    </p:spTree>
    <p:extLst>
      <p:ext uri="{BB962C8B-B14F-4D97-AF65-F5344CB8AC3E}">
        <p14:creationId xmlns:p14="http://schemas.microsoft.com/office/powerpoint/2010/main" val="318982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12A0E1-C9FB-0815-6492-DD9351E813F9}"/>
              </a:ext>
            </a:extLst>
          </p:cNvPr>
          <p:cNvPicPr>
            <a:picLocks noChangeAspect="1"/>
          </p:cNvPicPr>
          <p:nvPr userDrawn="1"/>
        </p:nvPicPr>
        <p:blipFill rotWithShape="1">
          <a:blip r:embed="rId12"/>
          <a:srcRect l="17351" t="16928" r="74606" b="68395"/>
          <a:stretch/>
        </p:blipFill>
        <p:spPr>
          <a:xfrm>
            <a:off x="0" y="0"/>
            <a:ext cx="1036320" cy="1094960"/>
          </a:xfrm>
          <a:prstGeom prst="rect">
            <a:avLst/>
          </a:prstGeom>
        </p:spPr>
      </p:pic>
      <p:pic>
        <p:nvPicPr>
          <p:cNvPr id="5" name="Picture 4">
            <a:extLst>
              <a:ext uri="{FF2B5EF4-FFF2-40B4-BE49-F238E27FC236}">
                <a16:creationId xmlns:a16="http://schemas.microsoft.com/office/drawing/2014/main" id="{7E88EEB4-FE2E-2577-67A0-2FE7D66094B0}"/>
              </a:ext>
            </a:extLst>
          </p:cNvPr>
          <p:cNvPicPr>
            <a:picLocks noChangeAspect="1"/>
          </p:cNvPicPr>
          <p:nvPr userDrawn="1"/>
        </p:nvPicPr>
        <p:blipFill rotWithShape="1">
          <a:blip r:embed="rId12"/>
          <a:srcRect l="70286" t="51215" r="12484" b="15420"/>
          <a:stretch/>
        </p:blipFill>
        <p:spPr>
          <a:xfrm>
            <a:off x="7685092" y="3507597"/>
            <a:ext cx="1458908" cy="1635903"/>
          </a:xfrm>
          <a:prstGeom prst="rect">
            <a:avLst/>
          </a:prstGeom>
        </p:spPr>
      </p:pic>
      <p:sp>
        <p:nvSpPr>
          <p:cNvPr id="9" name="Rectángulo 1"/>
          <p:cNvSpPr/>
          <p:nvPr userDrawn="1"/>
        </p:nvSpPr>
        <p:spPr>
          <a:xfrm>
            <a:off x="0" y="4891420"/>
            <a:ext cx="9144000" cy="25207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29"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a:t>Click To Edit Master Title Style</a:t>
            </a:r>
          </a:p>
        </p:txBody>
      </p:sp>
      <p:sp>
        <p:nvSpPr>
          <p:cNvPr id="2" name="Text Placeholder 8"/>
          <p:cNvSpPr>
            <a:spLocks noGrp="1"/>
          </p:cNvSpPr>
          <p:nvPr>
            <p:ph type="body" idx="1"/>
          </p:nvPr>
        </p:nvSpPr>
        <p:spPr bwMode="auto">
          <a:xfrm>
            <a:off x="459946" y="1189463"/>
            <a:ext cx="8230973" cy="36087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4"/>
          <p:cNvSpPr txBox="1">
            <a:spLocks/>
          </p:cNvSpPr>
          <p:nvPr userDrawn="1"/>
        </p:nvSpPr>
        <p:spPr bwMode="auto">
          <a:xfrm>
            <a:off x="112368" y="4930089"/>
            <a:ext cx="3543087" cy="178036"/>
          </a:xfrm>
          <a:prstGeom prst="rect">
            <a:avLst/>
          </a:prstGeom>
          <a:noFill/>
          <a:ln w="9525">
            <a:noFill/>
            <a:miter lim="800000"/>
            <a:headEnd/>
            <a:tailEnd/>
          </a:ln>
        </p:spPr>
        <p:txBody>
          <a:bodyPr anchor="ctr">
            <a:prstTxWarp prst="textNoShape">
              <a:avLst/>
            </a:prstTxWarp>
          </a:bodyPr>
          <a:lstStyle/>
          <a:p>
            <a:pPr>
              <a:spcBef>
                <a:spcPct val="20000"/>
              </a:spcBef>
              <a:buClr>
                <a:schemeClr val="tx1"/>
              </a:buClr>
              <a:buSzPct val="60000"/>
              <a:defRPr/>
            </a:pPr>
            <a:r>
              <a:rPr lang="en-US" sz="500" noProof="0">
                <a:solidFill>
                  <a:srgbClr val="00BCBC"/>
                </a:solidFill>
                <a:latin typeface="Century Gothic"/>
                <a:cs typeface="Century Gothic"/>
              </a:rPr>
              <a:t>Copyright © 2025 DataCore Software Corp. – All Rights Reserved.</a:t>
            </a:r>
          </a:p>
        </p:txBody>
      </p:sp>
      <p:sp>
        <p:nvSpPr>
          <p:cNvPr id="11" name="Rectangle 11"/>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a:p>
        </p:txBody>
      </p:sp>
      <p:pic>
        <p:nvPicPr>
          <p:cNvPr id="14" name="Picture 13"/>
          <p:cNvPicPr>
            <a:picLocks noChangeAspect="1"/>
          </p:cNvPicPr>
          <p:nvPr userDrawn="1"/>
        </p:nvPicPr>
        <p:blipFill>
          <a:blip r:embed="rId13"/>
          <a:stretch>
            <a:fillRect/>
          </a:stretch>
        </p:blipFill>
        <p:spPr>
          <a:xfrm>
            <a:off x="7978575" y="4951489"/>
            <a:ext cx="674095" cy="128722"/>
          </a:xfrm>
          <a:prstGeom prst="rect">
            <a:avLst/>
          </a:prstGeom>
        </p:spPr>
      </p:pic>
      <p:pic>
        <p:nvPicPr>
          <p:cNvPr id="3" name="Picture 2">
            <a:extLst>
              <a:ext uri="{FF2B5EF4-FFF2-40B4-BE49-F238E27FC236}">
                <a16:creationId xmlns:a16="http://schemas.microsoft.com/office/drawing/2014/main" id="{8551FB21-4DC5-1257-4098-23F89DB30928}"/>
              </a:ext>
            </a:extLst>
          </p:cNvPr>
          <p:cNvPicPr>
            <a:picLocks noChangeAspect="1"/>
          </p:cNvPicPr>
          <p:nvPr userDrawn="1"/>
        </p:nvPicPr>
        <p:blipFill rotWithShape="1">
          <a:blip r:embed="rId14"/>
          <a:srcRect t="63786"/>
          <a:stretch/>
        </p:blipFill>
        <p:spPr>
          <a:xfrm>
            <a:off x="3286822" y="4891420"/>
            <a:ext cx="2570356" cy="229778"/>
          </a:xfrm>
          <a:prstGeom prst="rect">
            <a:avLst/>
          </a:prstGeom>
        </p:spPr>
      </p:pic>
      <p:sp>
        <p:nvSpPr>
          <p:cNvPr id="6" name="Rectangle 5">
            <a:extLst>
              <a:ext uri="{FF2B5EF4-FFF2-40B4-BE49-F238E27FC236}">
                <a16:creationId xmlns:a16="http://schemas.microsoft.com/office/drawing/2014/main" id="{F057EEE5-6E32-A9D7-BDE5-D69584D4E677}"/>
              </a:ext>
            </a:extLst>
          </p:cNvPr>
          <p:cNvSpPr/>
          <p:nvPr userDrawn="1"/>
        </p:nvSpPr>
        <p:spPr>
          <a:xfrm>
            <a:off x="4004747" y="4971739"/>
            <a:ext cx="1169419" cy="9144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FD6B58-3AFC-A66D-BADE-00F9F626C1DB}"/>
              </a:ext>
            </a:extLst>
          </p:cNvPr>
          <p:cNvPicPr>
            <a:picLocks noChangeAspect="1"/>
          </p:cNvPicPr>
          <p:nvPr userDrawn="1"/>
        </p:nvPicPr>
        <p:blipFill>
          <a:blip r:embed="rId15"/>
          <a:stretch>
            <a:fillRect/>
          </a:stretch>
        </p:blipFill>
        <p:spPr>
          <a:xfrm>
            <a:off x="4027049" y="4971739"/>
            <a:ext cx="1089903" cy="91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6" r:id="rId4"/>
    <p:sldLayoutId id="2147483670" r:id="rId5"/>
    <p:sldLayoutId id="2147483650" r:id="rId6"/>
    <p:sldLayoutId id="2147483664" r:id="rId7"/>
    <p:sldLayoutId id="2147483665" r:id="rId8"/>
    <p:sldLayoutId id="2147483668" r:id="rId9"/>
    <p:sldLayoutId id="2147483671" r:id="rId10"/>
  </p:sldLayoutIdLst>
  <p:transition spd="med">
    <p:fade/>
  </p:transition>
  <p:hf hdr="0" dt="0"/>
  <p:txStyles>
    <p:titleStyle>
      <a:lvl1pPr algn="ctr" rtl="0" eaLnBrk="1" fontAlgn="base" hangingPunct="1">
        <a:lnSpc>
          <a:spcPct val="100000"/>
        </a:lnSpc>
        <a:spcBef>
          <a:spcPct val="0"/>
        </a:spcBef>
        <a:spcAft>
          <a:spcPct val="0"/>
        </a:spcAft>
        <a:defRPr lang="en-US" sz="3400" b="0" i="0" kern="1200" dirty="0">
          <a:solidFill>
            <a:srgbClr val="00BCBC"/>
          </a:solidFill>
          <a:latin typeface="Calibri"/>
          <a:ea typeface="ＭＳ Ｐゴシック" pitchFamily="-72" charset="-128"/>
          <a:cs typeface="Calibri"/>
        </a:defRPr>
      </a:lvl1pPr>
      <a:lvl2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2pPr>
      <a:lvl3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3pPr>
      <a:lvl4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4pPr>
      <a:lvl5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3000">
          <a:solidFill>
            <a:schemeClr val="bg1"/>
          </a:solidFill>
          <a:latin typeface="Arial" charset="0"/>
        </a:defRPr>
      </a:lvl6pPr>
      <a:lvl7pPr marL="914400" algn="l" rtl="0" eaLnBrk="1" fontAlgn="base" hangingPunct="1">
        <a:spcBef>
          <a:spcPct val="0"/>
        </a:spcBef>
        <a:spcAft>
          <a:spcPct val="0"/>
        </a:spcAft>
        <a:defRPr sz="3000">
          <a:solidFill>
            <a:schemeClr val="bg1"/>
          </a:solidFill>
          <a:latin typeface="Arial" charset="0"/>
        </a:defRPr>
      </a:lvl7pPr>
      <a:lvl8pPr marL="1371600" algn="l" rtl="0" eaLnBrk="1" fontAlgn="base" hangingPunct="1">
        <a:spcBef>
          <a:spcPct val="0"/>
        </a:spcBef>
        <a:spcAft>
          <a:spcPct val="0"/>
        </a:spcAft>
        <a:defRPr sz="3000">
          <a:solidFill>
            <a:schemeClr val="bg1"/>
          </a:solidFill>
          <a:latin typeface="Arial" charset="0"/>
        </a:defRPr>
      </a:lvl8pPr>
      <a:lvl9pPr marL="1828800" algn="l" rtl="0" eaLnBrk="1" fontAlgn="base" hangingPunct="1">
        <a:spcBef>
          <a:spcPct val="0"/>
        </a:spcBef>
        <a:spcAft>
          <a:spcPct val="0"/>
        </a:spcAft>
        <a:defRPr sz="3000">
          <a:solidFill>
            <a:schemeClr val="bg1"/>
          </a:solidFill>
          <a:latin typeface="Arial" charset="0"/>
        </a:defRPr>
      </a:lvl9pPr>
    </p:titleStyle>
    <p:bodyStyle>
      <a:lvl1pPr marL="274320" indent="-274320" algn="l" rtl="0" eaLnBrk="1" fontAlgn="base" hangingPunct="1">
        <a:spcBef>
          <a:spcPts val="400"/>
        </a:spcBef>
        <a:spcAft>
          <a:spcPct val="0"/>
        </a:spcAft>
        <a:buClr>
          <a:srgbClr val="00BCBC"/>
        </a:buClr>
        <a:buSzPct val="100000"/>
        <a:buFont typeface="Arial"/>
        <a:buChar char="•"/>
        <a:defRPr sz="2800" b="0" kern="1200">
          <a:solidFill>
            <a:srgbClr val="002D3F"/>
          </a:solidFill>
          <a:latin typeface="Calibri"/>
          <a:ea typeface="ＭＳ Ｐゴシック" pitchFamily="-72" charset="-128"/>
          <a:cs typeface="Calibri"/>
        </a:defRPr>
      </a:lvl1pPr>
      <a:lvl2pPr marL="742950" indent="-285750" algn="l" rtl="0" eaLnBrk="1" fontAlgn="base" hangingPunct="1">
        <a:spcBef>
          <a:spcPct val="20000"/>
        </a:spcBef>
        <a:spcAft>
          <a:spcPct val="0"/>
        </a:spcAft>
        <a:buClr>
          <a:srgbClr val="00BCBC"/>
        </a:buClr>
        <a:buSzPct val="100000"/>
        <a:buFont typeface="System Font Regular"/>
        <a:buChar char="–"/>
        <a:defRPr sz="2000" b="0" kern="1200">
          <a:solidFill>
            <a:srgbClr val="002D3F"/>
          </a:solidFill>
          <a:latin typeface="Calibri"/>
          <a:ea typeface="ＭＳ Ｐゴシック" pitchFamily="-72" charset="-128"/>
          <a:cs typeface="Calibri"/>
        </a:defRPr>
      </a:lvl2pPr>
      <a:lvl3pPr marL="1143000" indent="-228600" algn="l" rtl="0" eaLnBrk="1" fontAlgn="base" hangingPunct="1">
        <a:spcBef>
          <a:spcPct val="20000"/>
        </a:spcBef>
        <a:spcAft>
          <a:spcPct val="0"/>
        </a:spcAft>
        <a:buClr>
          <a:srgbClr val="00BCBC"/>
        </a:buClr>
        <a:buSzPct val="80000"/>
        <a:buFont typeface="Wingdings" pitchFamily="2" charset="2"/>
        <a:buChar char="§"/>
        <a:defRPr sz="2000" b="0" kern="1200">
          <a:solidFill>
            <a:srgbClr val="002D3F"/>
          </a:solidFill>
          <a:latin typeface="Calibri"/>
          <a:ea typeface="ＭＳ Ｐゴシック" pitchFamily="-72" charset="-128"/>
          <a:cs typeface="Calibri"/>
        </a:defRPr>
      </a:lvl3pPr>
      <a:lvl4pPr marL="1600200" indent="-228600" algn="l" rtl="0" eaLnBrk="1" fontAlgn="base" hangingPunct="1">
        <a:spcBef>
          <a:spcPct val="20000"/>
        </a:spcBef>
        <a:spcAft>
          <a:spcPct val="0"/>
        </a:spcAft>
        <a:buClr>
          <a:srgbClr val="00BCBC"/>
        </a:buClr>
        <a:buSzPct val="80000"/>
        <a:buFont typeface="Courier New" panose="02070309020205020404" pitchFamily="49" charset="0"/>
        <a:buChar char="o"/>
        <a:defRPr sz="2000" b="0" kern="1200">
          <a:solidFill>
            <a:srgbClr val="002D3F"/>
          </a:solidFill>
          <a:latin typeface="Calibri"/>
          <a:ea typeface="ＭＳ Ｐゴシック" pitchFamily="-72" charset="-128"/>
          <a:cs typeface="Calibri"/>
        </a:defRPr>
      </a:lvl4pPr>
      <a:lvl5pPr marL="2057400" indent="-228600" algn="l" rtl="0" eaLnBrk="1" fontAlgn="base" hangingPunct="1">
        <a:spcBef>
          <a:spcPct val="20000"/>
        </a:spcBef>
        <a:spcAft>
          <a:spcPct val="0"/>
        </a:spcAft>
        <a:buClr>
          <a:srgbClr val="00BCBC"/>
        </a:buClr>
        <a:buFont typeface="System Font Regular"/>
        <a:buChar char="–"/>
        <a:defRPr sz="2000" b="0" kern="1200">
          <a:solidFill>
            <a:srgbClr val="002D3F"/>
          </a:solidFill>
          <a:latin typeface="Calibri"/>
          <a:ea typeface="ＭＳ Ｐゴシック" pitchFamily="-72"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41.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7.emf"/><Relationship Id="rId5" Type="http://schemas.openxmlformats.org/officeDocument/2006/relationships/image" Target="../media/image46.sv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sv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62D86-9159-911C-DF8F-C7E16B516BAF}"/>
              </a:ext>
            </a:extLst>
          </p:cNvPr>
          <p:cNvSpPr>
            <a:spLocks noGrp="1"/>
          </p:cNvSpPr>
          <p:nvPr>
            <p:ph type="title"/>
          </p:nvPr>
        </p:nvSpPr>
        <p:spPr>
          <a:xfrm>
            <a:off x="802889" y="1319835"/>
            <a:ext cx="7529363" cy="1021556"/>
          </a:xfrm>
        </p:spPr>
        <p:txBody>
          <a:bodyPr/>
          <a:lstStyle/>
          <a:p>
            <a:r>
              <a:rPr lang="en-US" sz="4000"/>
              <a:t>Introducing</a:t>
            </a:r>
          </a:p>
        </p:txBody>
      </p:sp>
      <p:sp>
        <p:nvSpPr>
          <p:cNvPr id="4" name="Text Placeholder 3">
            <a:extLst>
              <a:ext uri="{FF2B5EF4-FFF2-40B4-BE49-F238E27FC236}">
                <a16:creationId xmlns:a16="http://schemas.microsoft.com/office/drawing/2014/main" id="{408B5DD8-4B45-4F6F-1756-616E1AE57F11}"/>
              </a:ext>
            </a:extLst>
          </p:cNvPr>
          <p:cNvSpPr>
            <a:spLocks noGrp="1"/>
          </p:cNvSpPr>
          <p:nvPr>
            <p:ph type="body" sz="quarter" idx="11"/>
          </p:nvPr>
        </p:nvSpPr>
        <p:spPr>
          <a:xfrm>
            <a:off x="802888" y="2320223"/>
            <a:ext cx="4575357" cy="788313"/>
          </a:xfrm>
        </p:spPr>
        <p:txBody>
          <a:bodyPr/>
          <a:lstStyle/>
          <a:p>
            <a:pPr>
              <a:lnSpc>
                <a:spcPts val="3000"/>
              </a:lnSpc>
            </a:pPr>
            <a:r>
              <a:rPr lang="en-US"/>
              <a:t>Persistent Storage for Kubernetes Environments</a:t>
            </a:r>
          </a:p>
        </p:txBody>
      </p:sp>
      <p:sp>
        <p:nvSpPr>
          <p:cNvPr id="5" name="Text Placeholder 4">
            <a:extLst>
              <a:ext uri="{FF2B5EF4-FFF2-40B4-BE49-F238E27FC236}">
                <a16:creationId xmlns:a16="http://schemas.microsoft.com/office/drawing/2014/main" id="{17B84610-735D-60F4-C8FD-7E130B9DCF6C}"/>
              </a:ext>
            </a:extLst>
          </p:cNvPr>
          <p:cNvSpPr>
            <a:spLocks noGrp="1"/>
          </p:cNvSpPr>
          <p:nvPr>
            <p:ph type="body" sz="quarter" idx="12"/>
          </p:nvPr>
        </p:nvSpPr>
        <p:spPr>
          <a:xfrm>
            <a:off x="802888" y="3681823"/>
            <a:ext cx="7529364" cy="314957"/>
          </a:xfrm>
        </p:spPr>
        <p:txBody>
          <a:bodyPr/>
          <a:lstStyle/>
          <a:p>
            <a:r>
              <a:rPr lang="en-US" dirty="0">
                <a:latin typeface="+mj-lt"/>
              </a:rPr>
              <a:t>Roberto Zaninello – Senior Solution Architect – Datacore Italia</a:t>
            </a:r>
          </a:p>
        </p:txBody>
      </p:sp>
      <p:pic>
        <p:nvPicPr>
          <p:cNvPr id="2" name="Grafik 6">
            <a:extLst>
              <a:ext uri="{FF2B5EF4-FFF2-40B4-BE49-F238E27FC236}">
                <a16:creationId xmlns:a16="http://schemas.microsoft.com/office/drawing/2014/main" id="{7CF9D884-961F-93CB-2D63-3FF018107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267" y="1651500"/>
            <a:ext cx="1567534" cy="676754"/>
          </a:xfrm>
          <a:prstGeom prst="rect">
            <a:avLst/>
          </a:prstGeom>
        </p:spPr>
      </p:pic>
      <p:pic>
        <p:nvPicPr>
          <p:cNvPr id="7" name="Graphic 6">
            <a:extLst>
              <a:ext uri="{FF2B5EF4-FFF2-40B4-BE49-F238E27FC236}">
                <a16:creationId xmlns:a16="http://schemas.microsoft.com/office/drawing/2014/main" id="{8A71B8CE-8930-7421-DF11-C8C7C847B7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14286" y="1589406"/>
            <a:ext cx="2555033" cy="1589450"/>
          </a:xfrm>
          <a:prstGeom prst="rect">
            <a:avLst/>
          </a:prstGeom>
        </p:spPr>
      </p:pic>
      <p:pic>
        <p:nvPicPr>
          <p:cNvPr id="8" name="Immagine 7">
            <a:extLst>
              <a:ext uri="{FF2B5EF4-FFF2-40B4-BE49-F238E27FC236}">
                <a16:creationId xmlns:a16="http://schemas.microsoft.com/office/drawing/2014/main" id="{7499597C-ADDE-198D-4234-66D789567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295" y="3397993"/>
            <a:ext cx="1913978" cy="1126620"/>
          </a:xfrm>
          <a:prstGeom prst="rect">
            <a:avLst/>
          </a:prstGeom>
        </p:spPr>
      </p:pic>
    </p:spTree>
    <p:extLst>
      <p:ext uri="{BB962C8B-B14F-4D97-AF65-F5344CB8AC3E}">
        <p14:creationId xmlns:p14="http://schemas.microsoft.com/office/powerpoint/2010/main" val="342376288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ECC3-911D-AF90-071C-87A41EDE7EC7}"/>
              </a:ext>
            </a:extLst>
          </p:cNvPr>
          <p:cNvSpPr>
            <a:spLocks noGrp="1"/>
          </p:cNvSpPr>
          <p:nvPr>
            <p:ph type="title"/>
          </p:nvPr>
        </p:nvSpPr>
        <p:spPr/>
        <p:txBody>
          <a:bodyPr/>
          <a:lstStyle/>
          <a:p>
            <a:r>
              <a:rPr lang="en-US"/>
              <a:t>The Need for Persistent Storage in Kubernetes</a:t>
            </a:r>
          </a:p>
        </p:txBody>
      </p:sp>
      <p:sp>
        <p:nvSpPr>
          <p:cNvPr id="3" name="Slide Number Placeholder 2">
            <a:extLst>
              <a:ext uri="{FF2B5EF4-FFF2-40B4-BE49-F238E27FC236}">
                <a16:creationId xmlns:a16="http://schemas.microsoft.com/office/drawing/2014/main" id="{7385E10B-68FA-FD4B-5368-5214293D22A3}"/>
              </a:ext>
            </a:extLst>
          </p:cNvPr>
          <p:cNvSpPr>
            <a:spLocks noGrp="1"/>
          </p:cNvSpPr>
          <p:nvPr>
            <p:ph type="sldNum" sz="quarter" idx="4"/>
          </p:nvPr>
        </p:nvSpPr>
        <p:spPr/>
        <p:txBody>
          <a:bodyPr/>
          <a:lstStyle/>
          <a:p>
            <a:pPr>
              <a:defRPr/>
            </a:pPr>
            <a:fld id="{992F9679-0466-4B45-903C-6A8B75B5D3DF}" type="slidenum">
              <a:rPr lang="en-US" smtClean="0"/>
              <a:pPr>
                <a:defRPr/>
              </a:pPr>
              <a:t>10</a:t>
            </a:fld>
            <a:endParaRPr lang="en-US"/>
          </a:p>
        </p:txBody>
      </p:sp>
      <p:sp>
        <p:nvSpPr>
          <p:cNvPr id="4" name="Content Placeholder 3">
            <a:extLst>
              <a:ext uri="{FF2B5EF4-FFF2-40B4-BE49-F238E27FC236}">
                <a16:creationId xmlns:a16="http://schemas.microsoft.com/office/drawing/2014/main" id="{A0EAEA91-2BC4-4C5E-799F-82E06FD7A0EC}"/>
              </a:ext>
            </a:extLst>
          </p:cNvPr>
          <p:cNvSpPr>
            <a:spLocks noGrp="1"/>
          </p:cNvSpPr>
          <p:nvPr>
            <p:ph sz="quarter" idx="10"/>
          </p:nvPr>
        </p:nvSpPr>
        <p:spPr/>
        <p:txBody>
          <a:bodyPr/>
          <a:lstStyle/>
          <a:p>
            <a:r>
              <a:rPr lang="en-US" sz="2200" b="1" dirty="0"/>
              <a:t>Stateless</a:t>
            </a:r>
            <a:r>
              <a:rPr lang="en-US" sz="2200" dirty="0"/>
              <a:t> apps have traditionally been more popular in Kubernetes environments</a:t>
            </a:r>
          </a:p>
          <a:p>
            <a:pPr>
              <a:spcBef>
                <a:spcPts val="2400"/>
              </a:spcBef>
            </a:pPr>
            <a:r>
              <a:rPr lang="en-US" sz="2200" dirty="0"/>
              <a:t>But stateful workloads (such as databases, AI/ML, and analytics engines, message queues, etc.) are rapidly increasing in adoption and importance</a:t>
            </a:r>
          </a:p>
          <a:p>
            <a:pPr>
              <a:spcBef>
                <a:spcPts val="2400"/>
              </a:spcBef>
            </a:pPr>
            <a:r>
              <a:rPr lang="en-US" sz="2200" dirty="0"/>
              <a:t>Kubernetes storage must evolve to support these needs stateful by being cloud-native, scalable, resilient, and developer-friendly</a:t>
            </a:r>
          </a:p>
        </p:txBody>
      </p:sp>
    </p:spTree>
    <p:extLst>
      <p:ext uri="{BB962C8B-B14F-4D97-AF65-F5344CB8AC3E}">
        <p14:creationId xmlns:p14="http://schemas.microsoft.com/office/powerpoint/2010/main" val="417221247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C9E0-CD91-1D3C-F889-74EC6E99858D}"/>
              </a:ext>
            </a:extLst>
          </p:cNvPr>
          <p:cNvSpPr>
            <a:spLocks noGrp="1"/>
          </p:cNvSpPr>
          <p:nvPr>
            <p:ph type="title"/>
          </p:nvPr>
        </p:nvSpPr>
        <p:spPr/>
        <p:txBody>
          <a:bodyPr/>
          <a:lstStyle/>
          <a:p>
            <a:r>
              <a:rPr lang="en-US" sz="3200"/>
              <a:t>Challenges of Running Stateful Workloads in K8s</a:t>
            </a:r>
          </a:p>
        </p:txBody>
      </p:sp>
      <p:sp>
        <p:nvSpPr>
          <p:cNvPr id="3" name="Slide Number Placeholder 2">
            <a:extLst>
              <a:ext uri="{FF2B5EF4-FFF2-40B4-BE49-F238E27FC236}">
                <a16:creationId xmlns:a16="http://schemas.microsoft.com/office/drawing/2014/main" id="{59014E2C-7ABD-F0EF-3890-0D2C6141E99C}"/>
              </a:ext>
            </a:extLst>
          </p:cNvPr>
          <p:cNvSpPr>
            <a:spLocks noGrp="1"/>
          </p:cNvSpPr>
          <p:nvPr>
            <p:ph type="sldNum" sz="quarter" idx="4"/>
          </p:nvPr>
        </p:nvSpPr>
        <p:spPr/>
        <p:txBody>
          <a:bodyPr/>
          <a:lstStyle/>
          <a:p>
            <a:pPr>
              <a:defRPr/>
            </a:pPr>
            <a:fld id="{992F9679-0466-4B45-903C-6A8B75B5D3DF}" type="slidenum">
              <a:rPr lang="en-US" smtClean="0"/>
              <a:pPr>
                <a:defRPr/>
              </a:pPr>
              <a:t>11</a:t>
            </a:fld>
            <a:endParaRPr lang="en-US"/>
          </a:p>
        </p:txBody>
      </p:sp>
      <p:sp>
        <p:nvSpPr>
          <p:cNvPr id="4" name="Content Placeholder 3">
            <a:extLst>
              <a:ext uri="{FF2B5EF4-FFF2-40B4-BE49-F238E27FC236}">
                <a16:creationId xmlns:a16="http://schemas.microsoft.com/office/drawing/2014/main" id="{D360031A-A535-4FC9-302B-36E7A5A312CA}"/>
              </a:ext>
            </a:extLst>
          </p:cNvPr>
          <p:cNvSpPr>
            <a:spLocks noGrp="1"/>
          </p:cNvSpPr>
          <p:nvPr>
            <p:ph sz="quarter" idx="10"/>
          </p:nvPr>
        </p:nvSpPr>
        <p:spPr>
          <a:xfrm>
            <a:off x="457200" y="1024881"/>
            <a:ext cx="8229600" cy="2721210"/>
          </a:xfrm>
        </p:spPr>
        <p:txBody>
          <a:bodyPr/>
          <a:lstStyle/>
          <a:p>
            <a:pPr>
              <a:spcBef>
                <a:spcPts val="800"/>
              </a:spcBef>
            </a:pPr>
            <a:r>
              <a:rPr lang="en-US" sz="2000"/>
              <a:t>Native Kubernetes volumes lack enterprise-grade capabilities</a:t>
            </a:r>
          </a:p>
          <a:p>
            <a:pPr>
              <a:spcBef>
                <a:spcPts val="800"/>
              </a:spcBef>
            </a:pPr>
            <a:r>
              <a:rPr lang="en-US" sz="2000"/>
              <a:t>Developers face challenges with provisioning, scaling, and ensuring data durability</a:t>
            </a:r>
          </a:p>
          <a:p>
            <a:pPr>
              <a:spcBef>
                <a:spcPts val="800"/>
              </a:spcBef>
            </a:pPr>
            <a:r>
              <a:rPr lang="en-US" sz="2000"/>
              <a:t>Traditional storage systems lack the agility and flexibility Kubernetes requires</a:t>
            </a:r>
          </a:p>
          <a:p>
            <a:pPr>
              <a:spcBef>
                <a:spcPts val="800"/>
              </a:spcBef>
            </a:pPr>
            <a:r>
              <a:rPr lang="en-US" sz="2000" b="1"/>
              <a:t>Containers are ephemeral </a:t>
            </a:r>
            <a:r>
              <a:rPr lang="en-US" sz="2000"/>
              <a:t>by design: they can’t retain state</a:t>
            </a:r>
          </a:p>
          <a:p>
            <a:pPr>
              <a:spcBef>
                <a:spcPts val="800"/>
              </a:spcBef>
            </a:pPr>
            <a:r>
              <a:rPr lang="en-US" sz="2000"/>
              <a:t>Most real-world applications are stateful</a:t>
            </a:r>
          </a:p>
        </p:txBody>
      </p:sp>
      <p:grpSp>
        <p:nvGrpSpPr>
          <p:cNvPr id="5" name="Group 4">
            <a:extLst>
              <a:ext uri="{FF2B5EF4-FFF2-40B4-BE49-F238E27FC236}">
                <a16:creationId xmlns:a16="http://schemas.microsoft.com/office/drawing/2014/main" id="{82451427-8F89-0A4F-5FC8-A7023C41F6AA}"/>
              </a:ext>
            </a:extLst>
          </p:cNvPr>
          <p:cNvGrpSpPr/>
          <p:nvPr/>
        </p:nvGrpSpPr>
        <p:grpSpPr>
          <a:xfrm>
            <a:off x="1863212" y="3830169"/>
            <a:ext cx="5417575" cy="833903"/>
            <a:chOff x="1122618" y="3699996"/>
            <a:chExt cx="5417575" cy="833903"/>
          </a:xfrm>
        </p:grpSpPr>
        <p:sp>
          <p:nvSpPr>
            <p:cNvPr id="6" name="Rectangle 5">
              <a:extLst>
                <a:ext uri="{FF2B5EF4-FFF2-40B4-BE49-F238E27FC236}">
                  <a16:creationId xmlns:a16="http://schemas.microsoft.com/office/drawing/2014/main" id="{2EEBCAAB-EA51-4622-63D0-CA83E214A43C}"/>
                </a:ext>
              </a:extLst>
            </p:cNvPr>
            <p:cNvSpPr/>
            <p:nvPr/>
          </p:nvSpPr>
          <p:spPr>
            <a:xfrm>
              <a:off x="1122618" y="3699996"/>
              <a:ext cx="5417575" cy="833903"/>
            </a:xfrm>
            <a:prstGeom prst="rect">
              <a:avLst/>
            </a:prstGeom>
            <a:solidFill>
              <a:srgbClr val="EAF3F6"/>
            </a:solid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a:extLst>
                <a:ext uri="{FF2B5EF4-FFF2-40B4-BE49-F238E27FC236}">
                  <a16:creationId xmlns:a16="http://schemas.microsoft.com/office/drawing/2014/main" id="{CF17B008-28E1-F4F8-60A9-E700D6C3CCA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89848" y="3805506"/>
              <a:ext cx="589854" cy="589854"/>
            </a:xfrm>
            <a:prstGeom prst="rect">
              <a:avLst/>
            </a:prstGeom>
          </p:spPr>
        </p:pic>
        <p:sp>
          <p:nvSpPr>
            <p:cNvPr id="8" name="TextBox 7">
              <a:extLst>
                <a:ext uri="{FF2B5EF4-FFF2-40B4-BE49-F238E27FC236}">
                  <a16:creationId xmlns:a16="http://schemas.microsoft.com/office/drawing/2014/main" id="{FDDE209F-A2C9-E916-EE0B-678BD01F3CF2}"/>
                </a:ext>
              </a:extLst>
            </p:cNvPr>
            <p:cNvSpPr txBox="1"/>
            <p:nvPr/>
          </p:nvSpPr>
          <p:spPr>
            <a:xfrm>
              <a:off x="1944557" y="3805506"/>
              <a:ext cx="4595636" cy="713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eaLnBrk="1" hangingPunct="1">
                <a:spcBef>
                  <a:spcPts val="1200"/>
                </a:spcBef>
                <a:buClr>
                  <a:srgbClr val="00BCBC"/>
                </a:buClr>
                <a:buSzPct val="100000"/>
                <a:buFont typeface="Arial"/>
                <a:buChar char="•"/>
                <a:defRPr sz="1750" b="1">
                  <a:solidFill>
                    <a:srgbClr val="002D3F"/>
                  </a:solidFill>
                  <a:latin typeface="Calibri"/>
                  <a:cs typeface="Calibri"/>
                </a:defRPr>
              </a:lvl1pPr>
              <a:lvl2pPr marL="569913" lvl="1" indent="-231775" eaLnBrk="1" hangingPunct="1">
                <a:spcBef>
                  <a:spcPts val="400"/>
                </a:spcBef>
                <a:buClr>
                  <a:srgbClr val="00BCBC"/>
                </a:buClr>
                <a:buSzPct val="100000"/>
                <a:buFont typeface="System Font Regular"/>
                <a:buChar char="–"/>
                <a:defRPr sz="1300" b="0">
                  <a:solidFill>
                    <a:srgbClr val="002D3F"/>
                  </a:solidFill>
                  <a:latin typeface="Calibri"/>
                  <a:cs typeface="Calibri"/>
                </a:defRPr>
              </a:lvl2pPr>
              <a:lvl3pPr marL="1143000" indent="-228600" eaLnBrk="1" hangingPunct="1">
                <a:spcBef>
                  <a:spcPct val="20000"/>
                </a:spcBef>
                <a:buClr>
                  <a:srgbClr val="00BCBC"/>
                </a:buClr>
                <a:buSzPct val="80000"/>
                <a:buFont typeface="Wingdings" pitchFamily="2" charset="2"/>
                <a:buChar char="§"/>
                <a:defRPr sz="2000" b="0">
                  <a:solidFill>
                    <a:srgbClr val="002D3F"/>
                  </a:solidFill>
                  <a:latin typeface="Calibri"/>
                  <a:cs typeface="Calibri"/>
                </a:defRPr>
              </a:lvl3pPr>
              <a:lvl4pPr marL="1600200" indent="-228600" eaLnBrk="1" hangingPunct="1">
                <a:spcBef>
                  <a:spcPct val="20000"/>
                </a:spcBef>
                <a:buClr>
                  <a:srgbClr val="00BCBC"/>
                </a:buClr>
                <a:buSzPct val="80000"/>
                <a:buFont typeface="Courier New" panose="02070309020205020404" pitchFamily="49" charset="0"/>
                <a:buChar char="o"/>
                <a:defRPr sz="2000" b="0">
                  <a:solidFill>
                    <a:srgbClr val="002D3F"/>
                  </a:solidFill>
                  <a:latin typeface="Calibri"/>
                  <a:cs typeface="Calibri"/>
                </a:defRPr>
              </a:lvl4pPr>
              <a:lvl5pPr marL="2057400" indent="-228600" eaLnBrk="1" hangingPunct="1">
                <a:spcBef>
                  <a:spcPct val="20000"/>
                </a:spcBef>
                <a:buClr>
                  <a:srgbClr val="00BCBC"/>
                </a:buClr>
                <a:buFont typeface="System Font Regular"/>
                <a:buChar char="–"/>
                <a:defRPr sz="2000" b="0">
                  <a:solidFill>
                    <a:srgbClr val="002D3F"/>
                  </a:solidFill>
                  <a:latin typeface="Calibri"/>
                  <a:cs typeface="Calibri"/>
                </a:defRPr>
              </a:lvl5pPr>
              <a:lvl6pPr marL="2514600" indent="-228600" defTabSz="914400">
                <a:spcBef>
                  <a:spcPct val="20000"/>
                </a:spcBef>
                <a:buFont typeface="Arial" pitchFamily="34" charset="0"/>
                <a:buChar char="•"/>
                <a:defRPr sz="2000">
                  <a:latin typeface="+mn-lt"/>
                  <a:ea typeface="+mn-ea"/>
                  <a:cs typeface="+mn-cs"/>
                </a:defRPr>
              </a:lvl6pPr>
              <a:lvl7pPr marL="2971800" indent="-228600" defTabSz="914400">
                <a:spcBef>
                  <a:spcPct val="20000"/>
                </a:spcBef>
                <a:buFont typeface="Arial" pitchFamily="34" charset="0"/>
                <a:buChar char="•"/>
                <a:defRPr sz="2000">
                  <a:latin typeface="+mn-lt"/>
                  <a:ea typeface="+mn-ea"/>
                  <a:cs typeface="+mn-cs"/>
                </a:defRPr>
              </a:lvl7pPr>
              <a:lvl8pPr marL="3429000" indent="-228600" defTabSz="914400">
                <a:spcBef>
                  <a:spcPct val="20000"/>
                </a:spcBef>
                <a:buFont typeface="Arial" pitchFamily="34" charset="0"/>
                <a:buChar char="•"/>
                <a:defRPr sz="2000">
                  <a:latin typeface="+mn-lt"/>
                  <a:ea typeface="+mn-ea"/>
                  <a:cs typeface="+mn-cs"/>
                </a:defRPr>
              </a:lvl8pPr>
              <a:lvl9pPr marL="3886200" indent="-228600" defTabSz="914400">
                <a:spcBef>
                  <a:spcPct val="20000"/>
                </a:spcBef>
                <a:buFont typeface="Arial" pitchFamily="34" charset="0"/>
                <a:buChar char="•"/>
                <a:defRPr sz="2000">
                  <a:latin typeface="+mn-lt"/>
                  <a:ea typeface="+mn-ea"/>
                  <a:cs typeface="+mn-cs"/>
                </a:defRPr>
              </a:lvl9pPr>
            </a:lstStyle>
            <a:p>
              <a:pPr marL="0" indent="0">
                <a:buNone/>
              </a:pPr>
              <a:r>
                <a:rPr lang="en-US" sz="1800" b="0">
                  <a:solidFill>
                    <a:schemeClr val="tx1"/>
                  </a:solidFill>
                </a:rPr>
                <a:t>This creates a need for </a:t>
              </a:r>
              <a:r>
                <a:rPr lang="en-US" sz="1800">
                  <a:solidFill>
                    <a:schemeClr val="tx2"/>
                  </a:solidFill>
                </a:rPr>
                <a:t>PERSISTENT STORAGE </a:t>
              </a:r>
              <a:r>
                <a:rPr lang="en-US" sz="1800" b="0">
                  <a:solidFill>
                    <a:schemeClr val="tx1"/>
                  </a:solidFill>
                </a:rPr>
                <a:t>to support stateful workloads on K8s</a:t>
              </a:r>
            </a:p>
          </p:txBody>
        </p:sp>
      </p:grpSp>
    </p:spTree>
    <p:extLst>
      <p:ext uri="{BB962C8B-B14F-4D97-AF65-F5344CB8AC3E}">
        <p14:creationId xmlns:p14="http://schemas.microsoft.com/office/powerpoint/2010/main" val="414086397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98ACE-5737-A87B-19C4-4BCA539D35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FECCB2-68C6-13B3-CD8B-9C02F59A12F8}"/>
              </a:ext>
            </a:extLst>
          </p:cNvPr>
          <p:cNvSpPr>
            <a:spLocks noGrp="1"/>
          </p:cNvSpPr>
          <p:nvPr>
            <p:ph type="sldNum" sz="quarter" idx="4"/>
          </p:nvPr>
        </p:nvSpPr>
        <p:spPr/>
        <p:txBody>
          <a:bodyPr/>
          <a:lstStyle/>
          <a:p>
            <a:pPr>
              <a:defRPr/>
            </a:pPr>
            <a:fld id="{992F9679-0466-4B45-903C-6A8B75B5D3DF}" type="slidenum">
              <a:rPr lang="en-US" smtClean="0"/>
              <a:pPr>
                <a:defRPr/>
              </a:pPr>
              <a:t>12</a:t>
            </a:fld>
            <a:endParaRPr lang="en-US"/>
          </a:p>
        </p:txBody>
      </p:sp>
      <p:sp>
        <p:nvSpPr>
          <p:cNvPr id="2" name="Title 1">
            <a:extLst>
              <a:ext uri="{FF2B5EF4-FFF2-40B4-BE49-F238E27FC236}">
                <a16:creationId xmlns:a16="http://schemas.microsoft.com/office/drawing/2014/main" id="{95266AB6-1E64-6BAE-31FF-B252E78D3B4D}"/>
              </a:ext>
            </a:extLst>
          </p:cNvPr>
          <p:cNvSpPr>
            <a:spLocks noGrp="1"/>
          </p:cNvSpPr>
          <p:nvPr>
            <p:ph type="title"/>
          </p:nvPr>
        </p:nvSpPr>
        <p:spPr/>
        <p:txBody>
          <a:bodyPr/>
          <a:lstStyle/>
          <a:p>
            <a:r>
              <a:rPr lang="en-US" sz="3200"/>
              <a:t>Examples of K8s Stateful Workloads </a:t>
            </a:r>
            <a:br>
              <a:rPr lang="en-US" sz="3200"/>
            </a:br>
            <a:r>
              <a:rPr lang="en-US" sz="3200"/>
              <a:t>Requiring Persistent Storage</a:t>
            </a:r>
          </a:p>
        </p:txBody>
      </p:sp>
      <p:graphicFrame>
        <p:nvGraphicFramePr>
          <p:cNvPr id="5" name="Table 4">
            <a:extLst>
              <a:ext uri="{FF2B5EF4-FFF2-40B4-BE49-F238E27FC236}">
                <a16:creationId xmlns:a16="http://schemas.microsoft.com/office/drawing/2014/main" id="{C205DDC3-C46C-EFDE-748B-3A831C53320C}"/>
              </a:ext>
            </a:extLst>
          </p:cNvPr>
          <p:cNvGraphicFramePr>
            <a:graphicFrameLocks noGrp="1"/>
          </p:cNvGraphicFramePr>
          <p:nvPr/>
        </p:nvGraphicFramePr>
        <p:xfrm>
          <a:off x="569595" y="1168335"/>
          <a:ext cx="8004810" cy="3651713"/>
        </p:xfrm>
        <a:graphic>
          <a:graphicData uri="http://schemas.openxmlformats.org/drawingml/2006/table">
            <a:tbl>
              <a:tblPr firstRow="1" bandRow="1">
                <a:tableStyleId>{5C22544A-7EE6-4342-B048-85BDC9FD1C3A}</a:tableStyleId>
              </a:tblPr>
              <a:tblGrid>
                <a:gridCol w="1795063">
                  <a:extLst>
                    <a:ext uri="{9D8B030D-6E8A-4147-A177-3AD203B41FA5}">
                      <a16:colId xmlns:a16="http://schemas.microsoft.com/office/drawing/2014/main" val="2493479559"/>
                    </a:ext>
                  </a:extLst>
                </a:gridCol>
                <a:gridCol w="6209747">
                  <a:extLst>
                    <a:ext uri="{9D8B030D-6E8A-4147-A177-3AD203B41FA5}">
                      <a16:colId xmlns:a16="http://schemas.microsoft.com/office/drawing/2014/main" val="4116629849"/>
                    </a:ext>
                  </a:extLst>
                </a:gridCol>
              </a:tblGrid>
              <a:tr h="311105">
                <a:tc gridSpan="2">
                  <a:txBody>
                    <a:bodyPr/>
                    <a:lstStyle/>
                    <a:p>
                      <a:pPr algn="ctr"/>
                      <a:r>
                        <a:rPr lang="en-US" sz="1200">
                          <a:solidFill>
                            <a:schemeClr val="tx1"/>
                          </a:solidFill>
                        </a:rPr>
                        <a:t>Stateful Workloads and Requirement for Persistent Storage</a:t>
                      </a:r>
                    </a:p>
                  </a:txBody>
                  <a:tcPr anchor="ctr">
                    <a:solidFill>
                      <a:schemeClr val="bg2"/>
                    </a:solidFill>
                  </a:tcPr>
                </a:tc>
                <a:tc hMerge="1">
                  <a:txBody>
                    <a:bodyPr/>
                    <a:lstStyle/>
                    <a:p>
                      <a:endParaRPr/>
                    </a:p>
                  </a:txBody>
                  <a:tcPr anchor="ctr">
                    <a:lnL w="38100" cap="flat" cmpd="sng" algn="ctr">
                      <a:solidFill>
                        <a:schemeClr val="bg1"/>
                      </a:solidFill>
                      <a:prstDash val="solid"/>
                      <a:round/>
                      <a:headEnd type="none" w="med" len="med"/>
                      <a:tailEnd type="none" w="med" len="med"/>
                    </a:lnL>
                    <a:solidFill>
                      <a:schemeClr val="bg2"/>
                    </a:solidFill>
                  </a:tcPr>
                </a:tc>
                <a:extLst>
                  <a:ext uri="{0D108BD9-81ED-4DB2-BD59-A6C34878D82A}">
                    <a16:rowId xmlns:a16="http://schemas.microsoft.com/office/drawing/2014/main" val="3792522392"/>
                  </a:ext>
                </a:extLst>
              </a:tr>
              <a:tr h="410568">
                <a:tc>
                  <a:txBody>
                    <a:bodyPr/>
                    <a:lstStyle/>
                    <a:p>
                      <a:r>
                        <a:rPr lang="en-US" sz="1070"/>
                        <a:t>Databases</a:t>
                      </a:r>
                    </a:p>
                  </a:txBody>
                  <a:tcPr anchor="ctr">
                    <a:lnR w="38100" cap="flat" cmpd="sng" algn="ctr">
                      <a:solidFill>
                        <a:schemeClr val="bg1"/>
                      </a:solidFill>
                      <a:prstDash val="solid"/>
                      <a:round/>
                      <a:headEnd type="none" w="med" len="med"/>
                      <a:tailEnd type="none" w="med" len="med"/>
                    </a:lnR>
                  </a:tcPr>
                </a:tc>
                <a:tc>
                  <a:txBody>
                    <a:bodyPr/>
                    <a:lstStyle/>
                    <a:p>
                      <a:pPr marL="174625" indent="-174625">
                        <a:buClr>
                          <a:schemeClr val="tx2"/>
                        </a:buClr>
                        <a:buFont typeface="Arial" panose="020B0604020202020204" pitchFamily="34" charset="0"/>
                        <a:buChar char="•"/>
                      </a:pPr>
                      <a:r>
                        <a:rPr lang="en-US" sz="1070" b="1"/>
                        <a:t>PostgreSQL, MySQL, MongoDB, Cassandra, Redis</a:t>
                      </a:r>
                    </a:p>
                    <a:p>
                      <a:pPr marL="171450" indent="0">
                        <a:buClr>
                          <a:schemeClr val="accent2"/>
                        </a:buClr>
                        <a:buFont typeface="Arial" panose="020B0604020202020204" pitchFamily="34" charset="0"/>
                        <a:buNone/>
                      </a:pPr>
                      <a:r>
                        <a:rPr lang="en-US" sz="1070"/>
                        <a:t>Require durable volumes for data files, transaction logs, backups</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86338539"/>
                  </a:ext>
                </a:extLst>
              </a:tr>
              <a:tr h="410568">
                <a:tc>
                  <a:txBody>
                    <a:bodyPr/>
                    <a:lstStyle/>
                    <a:p>
                      <a:r>
                        <a:rPr lang="en-US" sz="1070"/>
                        <a:t>Message Queues &amp; Streaming</a:t>
                      </a:r>
                    </a:p>
                  </a:txBody>
                  <a:tcPr anchor="ctr">
                    <a:lnR w="38100" cap="flat" cmpd="sng" algn="ctr">
                      <a:solidFill>
                        <a:schemeClr val="bg1"/>
                      </a:solidFill>
                      <a:prstDash val="solid"/>
                      <a:round/>
                      <a:headEnd type="none" w="med" len="med"/>
                      <a:tailEnd type="none" w="med" len="med"/>
                    </a:lnR>
                  </a:tcPr>
                </a:tc>
                <a:tc>
                  <a:txBody>
                    <a:bodyPr/>
                    <a:lstStyle/>
                    <a:p>
                      <a:pPr marL="174625" indent="-174625" algn="l" defTabSz="914400" rtl="0" eaLnBrk="1" latinLnBrk="0" hangingPunct="1">
                        <a:buClr>
                          <a:schemeClr val="tx2"/>
                        </a:buClr>
                        <a:buFont typeface="Arial" panose="020B0604020202020204" pitchFamily="34" charset="0"/>
                        <a:buChar char="•"/>
                      </a:pPr>
                      <a:r>
                        <a:rPr lang="en-US" sz="1070" b="1" kern="1200">
                          <a:solidFill>
                            <a:schemeClr val="dk1"/>
                          </a:solidFill>
                          <a:latin typeface="+mn-lt"/>
                          <a:ea typeface="+mn-ea"/>
                          <a:cs typeface="+mn-cs"/>
                        </a:rPr>
                        <a:t>Kafka, RabbitMQ, NATS</a:t>
                      </a:r>
                    </a:p>
                    <a:p>
                      <a:pPr marL="171450" indent="0" algn="l" defTabSz="914400" rtl="0" eaLnBrk="1" latinLnBrk="0" hangingPunct="1">
                        <a:buClr>
                          <a:schemeClr val="accent2"/>
                        </a:buClr>
                        <a:buFont typeface="Arial" panose="020B0604020202020204" pitchFamily="34" charset="0"/>
                        <a:buNone/>
                      </a:pPr>
                      <a:r>
                        <a:rPr lang="en-US" sz="1070" kern="1200">
                          <a:solidFill>
                            <a:schemeClr val="dk1"/>
                          </a:solidFill>
                          <a:latin typeface="+mn-lt"/>
                          <a:ea typeface="+mn-ea"/>
                          <a:cs typeface="+mn-cs"/>
                        </a:rPr>
                        <a:t>Depend on persistent volumes to store message queues and offset data</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98772371"/>
                  </a:ext>
                </a:extLst>
              </a:tr>
              <a:tr h="410568">
                <a:tc>
                  <a:txBody>
                    <a:bodyPr/>
                    <a:lstStyle/>
                    <a:p>
                      <a:r>
                        <a:rPr lang="en-US" sz="1070"/>
                        <a:t>Analytics &amp; Data Processing Pipelines</a:t>
                      </a:r>
                    </a:p>
                  </a:txBody>
                  <a:tcPr anchor="ctr">
                    <a:lnR w="38100" cap="flat" cmpd="sng" algn="ctr">
                      <a:solidFill>
                        <a:schemeClr val="bg1"/>
                      </a:solidFill>
                      <a:prstDash val="solid"/>
                      <a:round/>
                      <a:headEnd type="none" w="med" len="med"/>
                      <a:tailEnd type="none" w="med" len="med"/>
                    </a:lnR>
                  </a:tcPr>
                </a:tc>
                <a:tc>
                  <a:txBody>
                    <a:bodyPr/>
                    <a:lstStyle/>
                    <a:p>
                      <a:pPr marL="174625" indent="-174625" algn="l" defTabSz="914400" rtl="0" eaLnBrk="1" latinLnBrk="0" hangingPunct="1">
                        <a:buClr>
                          <a:schemeClr val="tx2"/>
                        </a:buClr>
                        <a:buFont typeface="Arial" panose="020B0604020202020204" pitchFamily="34" charset="0"/>
                        <a:buChar char="•"/>
                      </a:pPr>
                      <a:r>
                        <a:rPr lang="en-US" sz="1070" b="1" kern="1200">
                          <a:solidFill>
                            <a:schemeClr val="dk1"/>
                          </a:solidFill>
                          <a:latin typeface="+mn-lt"/>
                          <a:ea typeface="+mn-ea"/>
                          <a:cs typeface="+mn-cs"/>
                        </a:rPr>
                        <a:t>Apache Spark, Hadoop, </a:t>
                      </a:r>
                      <a:r>
                        <a:rPr lang="en-US" sz="1070" b="1" kern="1200" err="1">
                          <a:solidFill>
                            <a:schemeClr val="dk1"/>
                          </a:solidFill>
                          <a:latin typeface="+mn-lt"/>
                          <a:ea typeface="+mn-ea"/>
                          <a:cs typeface="+mn-cs"/>
                        </a:rPr>
                        <a:t>ClickHouse</a:t>
                      </a:r>
                      <a:r>
                        <a:rPr lang="en-US" sz="1070" b="1" kern="1200">
                          <a:solidFill>
                            <a:schemeClr val="dk1"/>
                          </a:solidFill>
                          <a:latin typeface="+mn-lt"/>
                          <a:ea typeface="+mn-ea"/>
                          <a:cs typeface="+mn-cs"/>
                        </a:rPr>
                        <a:t>, Presto</a:t>
                      </a:r>
                    </a:p>
                    <a:p>
                      <a:pPr marL="171450" indent="0" algn="l" defTabSz="914400" rtl="0" eaLnBrk="1" latinLnBrk="0" hangingPunct="1">
                        <a:buClr>
                          <a:schemeClr val="accent2"/>
                        </a:buClr>
                        <a:buFont typeface="Arial" panose="020B0604020202020204" pitchFamily="34" charset="0"/>
                        <a:buNone/>
                      </a:pPr>
                      <a:r>
                        <a:rPr lang="en-US" sz="1070" kern="1200">
                          <a:solidFill>
                            <a:schemeClr val="dk1"/>
                          </a:solidFill>
                          <a:latin typeface="+mn-lt"/>
                          <a:ea typeface="+mn-ea"/>
                          <a:cs typeface="+mn-cs"/>
                        </a:rPr>
                        <a:t>Need fast, scalable volumes to read/write datasets in real time</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3930866"/>
                  </a:ext>
                </a:extLst>
              </a:tr>
              <a:tr h="410568">
                <a:tc>
                  <a:txBody>
                    <a:bodyPr/>
                    <a:lstStyle/>
                    <a:p>
                      <a:r>
                        <a:rPr lang="en-US" sz="1070"/>
                        <a:t>AI/ML Workloads</a:t>
                      </a:r>
                    </a:p>
                  </a:txBody>
                  <a:tcPr anchor="ctr">
                    <a:lnR w="38100" cap="flat" cmpd="sng" algn="ctr">
                      <a:solidFill>
                        <a:schemeClr val="bg1"/>
                      </a:solidFill>
                      <a:prstDash val="solid"/>
                      <a:round/>
                      <a:headEnd type="none" w="med" len="med"/>
                      <a:tailEnd type="none" w="med" len="med"/>
                    </a:lnR>
                  </a:tcPr>
                </a:tc>
                <a:tc>
                  <a:txBody>
                    <a:bodyPr/>
                    <a:lstStyle/>
                    <a:p>
                      <a:pPr marL="174625" indent="-174625" algn="l" defTabSz="914400" rtl="0" eaLnBrk="1" latinLnBrk="0" hangingPunct="1">
                        <a:buClr>
                          <a:schemeClr val="tx2"/>
                        </a:buClr>
                        <a:buFont typeface="Arial" panose="020B0604020202020204" pitchFamily="34" charset="0"/>
                        <a:buChar char="•"/>
                      </a:pPr>
                      <a:r>
                        <a:rPr lang="en-US" sz="1070" b="1" kern="1200">
                          <a:solidFill>
                            <a:schemeClr val="dk1"/>
                          </a:solidFill>
                          <a:latin typeface="+mn-lt"/>
                          <a:ea typeface="+mn-ea"/>
                          <a:cs typeface="+mn-cs"/>
                        </a:rPr>
                        <a:t>TensorFlow, </a:t>
                      </a:r>
                      <a:r>
                        <a:rPr lang="en-US" sz="1070" b="1" kern="1200" err="1">
                          <a:solidFill>
                            <a:schemeClr val="dk1"/>
                          </a:solidFill>
                          <a:latin typeface="+mn-lt"/>
                          <a:ea typeface="+mn-ea"/>
                          <a:cs typeface="+mn-cs"/>
                        </a:rPr>
                        <a:t>PyTorch</a:t>
                      </a:r>
                      <a:r>
                        <a:rPr lang="en-US" sz="1070" b="1" kern="1200">
                          <a:solidFill>
                            <a:schemeClr val="dk1"/>
                          </a:solidFill>
                          <a:latin typeface="+mn-lt"/>
                          <a:ea typeface="+mn-ea"/>
                          <a:cs typeface="+mn-cs"/>
                        </a:rPr>
                        <a:t> pipelines</a:t>
                      </a:r>
                    </a:p>
                    <a:p>
                      <a:pPr marL="171450" indent="0" algn="l" defTabSz="914400" rtl="0" eaLnBrk="1" latinLnBrk="0" hangingPunct="1">
                        <a:buClr>
                          <a:schemeClr val="accent2"/>
                        </a:buClr>
                        <a:buFont typeface="Arial" panose="020B0604020202020204" pitchFamily="34" charset="0"/>
                        <a:buNone/>
                      </a:pPr>
                      <a:r>
                        <a:rPr lang="en-US" sz="1070" kern="1200">
                          <a:solidFill>
                            <a:schemeClr val="dk1"/>
                          </a:solidFill>
                          <a:latin typeface="+mn-lt"/>
                          <a:ea typeface="+mn-ea"/>
                          <a:cs typeface="+mn-cs"/>
                        </a:rPr>
                        <a:t>Use persistent volumes to store models, training data, and checkpoints</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81979756"/>
                  </a:ext>
                </a:extLst>
              </a:tr>
              <a:tr h="410568">
                <a:tc>
                  <a:txBody>
                    <a:bodyPr/>
                    <a:lstStyle/>
                    <a:p>
                      <a:r>
                        <a:rPr lang="fr-FR" sz="1070"/>
                        <a:t>Content Management &amp; File Storage Apps</a:t>
                      </a:r>
                      <a:endParaRPr lang="en-US" sz="1070"/>
                    </a:p>
                  </a:txBody>
                  <a:tcPr anchor="ctr">
                    <a:lnR w="38100" cap="flat" cmpd="sng" algn="ctr">
                      <a:solidFill>
                        <a:schemeClr val="bg1"/>
                      </a:solidFill>
                      <a:prstDash val="solid"/>
                      <a:round/>
                      <a:headEnd type="none" w="med" len="med"/>
                      <a:tailEnd type="none" w="med" len="med"/>
                    </a:lnR>
                  </a:tcPr>
                </a:tc>
                <a:tc>
                  <a:txBody>
                    <a:bodyPr/>
                    <a:lstStyle/>
                    <a:p>
                      <a:pPr marL="174625" indent="-174625" algn="l" defTabSz="914400" rtl="0" eaLnBrk="1" latinLnBrk="0" hangingPunct="1">
                        <a:buClr>
                          <a:schemeClr val="tx2"/>
                        </a:buClr>
                        <a:buFont typeface="Arial" panose="020B0604020202020204" pitchFamily="34" charset="0"/>
                        <a:buChar char="•"/>
                      </a:pPr>
                      <a:r>
                        <a:rPr lang="en-US" sz="1070" b="1" kern="1200">
                          <a:solidFill>
                            <a:schemeClr val="dk1"/>
                          </a:solidFill>
                          <a:latin typeface="+mn-lt"/>
                          <a:ea typeface="+mn-ea"/>
                          <a:cs typeface="+mn-cs"/>
                        </a:rPr>
                        <a:t>WordPress, </a:t>
                      </a:r>
                      <a:r>
                        <a:rPr lang="en-US" sz="1070" b="1" kern="1200" err="1">
                          <a:solidFill>
                            <a:schemeClr val="dk1"/>
                          </a:solidFill>
                          <a:latin typeface="+mn-lt"/>
                          <a:ea typeface="+mn-ea"/>
                          <a:cs typeface="+mn-cs"/>
                        </a:rPr>
                        <a:t>Nextcloud</a:t>
                      </a:r>
                      <a:r>
                        <a:rPr lang="en-US" sz="1070" b="1" kern="1200">
                          <a:solidFill>
                            <a:schemeClr val="dk1"/>
                          </a:solidFill>
                          <a:latin typeface="+mn-lt"/>
                          <a:ea typeface="+mn-ea"/>
                          <a:cs typeface="+mn-cs"/>
                        </a:rPr>
                        <a:t>, OwnCloud</a:t>
                      </a:r>
                    </a:p>
                    <a:p>
                      <a:pPr marL="171450" indent="0" algn="l" defTabSz="914400" rtl="0" eaLnBrk="1" latinLnBrk="0" hangingPunct="1">
                        <a:buClr>
                          <a:schemeClr val="accent2"/>
                        </a:buClr>
                        <a:buFont typeface="Arial" panose="020B0604020202020204" pitchFamily="34" charset="0"/>
                        <a:buNone/>
                      </a:pPr>
                      <a:r>
                        <a:rPr lang="en-US" sz="1070" kern="1200">
                          <a:solidFill>
                            <a:schemeClr val="dk1"/>
                          </a:solidFill>
                          <a:latin typeface="+mn-lt"/>
                          <a:ea typeface="+mn-ea"/>
                          <a:cs typeface="+mn-cs"/>
                        </a:rPr>
                        <a:t>Rely on persistent storage for file uploads, configuration, and user data</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2103176"/>
                  </a:ext>
                </a:extLst>
              </a:tr>
              <a:tr h="410568">
                <a:tc>
                  <a:txBody>
                    <a:bodyPr/>
                    <a:lstStyle/>
                    <a:p>
                      <a:r>
                        <a:rPr lang="en-US" sz="1070"/>
                        <a:t>Logging &amp; Observability Stacks</a:t>
                      </a:r>
                    </a:p>
                  </a:txBody>
                  <a:tcPr anchor="ctr">
                    <a:lnR w="38100" cap="flat" cmpd="sng" algn="ctr">
                      <a:solidFill>
                        <a:schemeClr val="bg1"/>
                      </a:solidFill>
                      <a:prstDash val="solid"/>
                      <a:round/>
                      <a:headEnd type="none" w="med" len="med"/>
                      <a:tailEnd type="none" w="med" len="med"/>
                    </a:lnR>
                  </a:tcPr>
                </a:tc>
                <a:tc>
                  <a:txBody>
                    <a:bodyPr/>
                    <a:lstStyle/>
                    <a:p>
                      <a:pPr marL="174625" indent="-174625" algn="l" defTabSz="914400" rtl="0" eaLnBrk="1" latinLnBrk="0" hangingPunct="1">
                        <a:buClr>
                          <a:schemeClr val="tx2"/>
                        </a:buClr>
                        <a:buFont typeface="Arial" panose="020B0604020202020204" pitchFamily="34" charset="0"/>
                        <a:buChar char="•"/>
                      </a:pPr>
                      <a:r>
                        <a:rPr lang="en-US" sz="1070" b="1" kern="1200">
                          <a:solidFill>
                            <a:schemeClr val="dk1"/>
                          </a:solidFill>
                          <a:latin typeface="+mn-lt"/>
                          <a:ea typeface="+mn-ea"/>
                          <a:cs typeface="+mn-cs"/>
                        </a:rPr>
                        <a:t>Elasticsearch, Loki, </a:t>
                      </a:r>
                      <a:r>
                        <a:rPr lang="en-US" sz="1070" b="1" kern="1200" err="1">
                          <a:solidFill>
                            <a:schemeClr val="dk1"/>
                          </a:solidFill>
                          <a:latin typeface="+mn-lt"/>
                          <a:ea typeface="+mn-ea"/>
                          <a:cs typeface="+mn-cs"/>
                        </a:rPr>
                        <a:t>Fluentd</a:t>
                      </a:r>
                      <a:r>
                        <a:rPr lang="en-US" sz="1070" b="1" kern="1200">
                          <a:solidFill>
                            <a:schemeClr val="dk1"/>
                          </a:solidFill>
                          <a:latin typeface="+mn-lt"/>
                          <a:ea typeface="+mn-ea"/>
                          <a:cs typeface="+mn-cs"/>
                        </a:rPr>
                        <a:t> with persistent queues</a:t>
                      </a:r>
                    </a:p>
                    <a:p>
                      <a:pPr marL="171450" indent="0" algn="l" defTabSz="914400" rtl="0" eaLnBrk="1" latinLnBrk="0" hangingPunct="1">
                        <a:buClr>
                          <a:schemeClr val="tx2"/>
                        </a:buClr>
                        <a:buFont typeface="Arial" panose="020B0604020202020204" pitchFamily="34" charset="0"/>
                        <a:buNone/>
                      </a:pPr>
                      <a:r>
                        <a:rPr lang="en-US" sz="1070" kern="1200">
                          <a:solidFill>
                            <a:schemeClr val="dk1"/>
                          </a:solidFill>
                          <a:latin typeface="+mn-lt"/>
                          <a:ea typeface="+mn-ea"/>
                          <a:cs typeface="+mn-cs"/>
                        </a:rPr>
                        <a:t>Require durable storage for logs, metrics, and traces across cluster nodes and over time</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04961016"/>
                  </a:ext>
                </a:extLst>
              </a:tr>
              <a:tr h="400875">
                <a:tc>
                  <a:txBody>
                    <a:bodyPr/>
                    <a:lstStyle/>
                    <a:p>
                      <a:r>
                        <a:rPr lang="en-US" sz="1070"/>
                        <a:t>Backup &amp; Disaster Recovery (BDR) Workloads</a:t>
                      </a:r>
                    </a:p>
                  </a:txBody>
                  <a:tcPr anchor="ctr">
                    <a:lnR w="38100" cap="flat" cmpd="sng" algn="ctr">
                      <a:solidFill>
                        <a:schemeClr val="bg1"/>
                      </a:solidFill>
                      <a:prstDash val="solid"/>
                      <a:round/>
                      <a:headEnd type="none" w="med" len="med"/>
                      <a:tailEnd type="none" w="med" len="med"/>
                    </a:lnR>
                  </a:tcPr>
                </a:tc>
                <a:tc>
                  <a:txBody>
                    <a:bodyPr/>
                    <a:lstStyle/>
                    <a:p>
                      <a:pPr marL="174625" indent="-174625" algn="l" defTabSz="914400" rtl="0" eaLnBrk="1" latinLnBrk="0" hangingPunct="1">
                        <a:buClr>
                          <a:schemeClr val="tx2"/>
                        </a:buClr>
                        <a:buFont typeface="Arial" panose="020B0604020202020204" pitchFamily="34" charset="0"/>
                        <a:buChar char="•"/>
                      </a:pPr>
                      <a:r>
                        <a:rPr lang="en-US" sz="1070" b="1" kern="1200">
                          <a:solidFill>
                            <a:schemeClr val="dk1"/>
                          </a:solidFill>
                          <a:latin typeface="+mn-lt"/>
                          <a:ea typeface="+mn-ea"/>
                          <a:cs typeface="+mn-cs"/>
                        </a:rPr>
                        <a:t>Kasten K10, </a:t>
                      </a:r>
                      <a:r>
                        <a:rPr lang="en-US" sz="1070" b="1" kern="1200" err="1">
                          <a:solidFill>
                            <a:schemeClr val="dk1"/>
                          </a:solidFill>
                          <a:latin typeface="+mn-lt"/>
                          <a:ea typeface="+mn-ea"/>
                          <a:cs typeface="+mn-cs"/>
                        </a:rPr>
                        <a:t>Velero</a:t>
                      </a:r>
                      <a:r>
                        <a:rPr lang="en-US" sz="1070" b="1" kern="1200">
                          <a:solidFill>
                            <a:schemeClr val="dk1"/>
                          </a:solidFill>
                          <a:latin typeface="+mn-lt"/>
                          <a:ea typeface="+mn-ea"/>
                          <a:cs typeface="+mn-cs"/>
                        </a:rPr>
                        <a:t>, </a:t>
                      </a:r>
                      <a:r>
                        <a:rPr lang="en-US" sz="1070" b="1" kern="1200" err="1">
                          <a:solidFill>
                            <a:schemeClr val="dk1"/>
                          </a:solidFill>
                          <a:latin typeface="+mn-lt"/>
                          <a:ea typeface="+mn-ea"/>
                          <a:cs typeface="+mn-cs"/>
                        </a:rPr>
                        <a:t>Restic</a:t>
                      </a:r>
                      <a:r>
                        <a:rPr lang="en-US" sz="1070" b="1" kern="1200">
                          <a:solidFill>
                            <a:schemeClr val="dk1"/>
                          </a:solidFill>
                          <a:latin typeface="+mn-lt"/>
                          <a:ea typeface="+mn-ea"/>
                          <a:cs typeface="+mn-cs"/>
                        </a:rPr>
                        <a:t>, Stash</a:t>
                      </a:r>
                    </a:p>
                    <a:p>
                      <a:pPr marL="171450" indent="0" algn="l" defTabSz="914400" rtl="0" eaLnBrk="1" latinLnBrk="0" hangingPunct="1">
                        <a:buClr>
                          <a:schemeClr val="tx2"/>
                        </a:buClr>
                        <a:buFont typeface="Arial" panose="020B0604020202020204" pitchFamily="34" charset="0"/>
                        <a:buNone/>
                      </a:pPr>
                      <a:r>
                        <a:rPr lang="en-US" sz="1070" kern="1200">
                          <a:solidFill>
                            <a:schemeClr val="dk1"/>
                          </a:solidFill>
                          <a:latin typeface="+mn-lt"/>
                          <a:ea typeface="+mn-ea"/>
                          <a:cs typeface="+mn-cs"/>
                        </a:rPr>
                        <a:t>Need persistent volumes to store snapshots and backups of cluster data and applications</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90588586"/>
                  </a:ext>
                </a:extLst>
              </a:tr>
              <a:tr h="410568">
                <a:tc>
                  <a:txBody>
                    <a:bodyPr/>
                    <a:lstStyle/>
                    <a:p>
                      <a:r>
                        <a:rPr lang="en-US" sz="1070"/>
                        <a:t>Dev/Test Environments with Stateful Apps</a:t>
                      </a:r>
                    </a:p>
                  </a:txBody>
                  <a:tcPr anchor="ctr">
                    <a:lnR w="38100" cap="flat" cmpd="sng" algn="ctr">
                      <a:solidFill>
                        <a:schemeClr val="bg1"/>
                      </a:solidFill>
                      <a:prstDash val="solid"/>
                      <a:round/>
                      <a:headEnd type="none" w="med" len="med"/>
                      <a:tailEnd type="none" w="med" len="med"/>
                    </a:lnR>
                  </a:tcPr>
                </a:tc>
                <a:tc>
                  <a:txBody>
                    <a:bodyPr/>
                    <a:lstStyle/>
                    <a:p>
                      <a:pPr marL="174625" indent="-174625" algn="l" defTabSz="914400" rtl="0" eaLnBrk="1" latinLnBrk="0" hangingPunct="1">
                        <a:buClr>
                          <a:schemeClr val="tx2"/>
                        </a:buClr>
                        <a:buFont typeface="Arial" panose="020B0604020202020204" pitchFamily="34" charset="0"/>
                        <a:buChar char="•"/>
                      </a:pPr>
                      <a:r>
                        <a:rPr lang="en-US" sz="1070" b="1" kern="1200">
                          <a:solidFill>
                            <a:schemeClr val="dk1"/>
                          </a:solidFill>
                          <a:latin typeface="+mn-lt"/>
                          <a:ea typeface="+mn-ea"/>
                          <a:cs typeface="+mn-cs"/>
                        </a:rPr>
                        <a:t>Dev/DevOps workloads </a:t>
                      </a:r>
                      <a:r>
                        <a:rPr lang="en-US" sz="1070" b="0" kern="1200">
                          <a:solidFill>
                            <a:schemeClr val="dk1"/>
                          </a:solidFill>
                          <a:latin typeface="+mn-lt"/>
                          <a:ea typeface="+mn-ea"/>
                          <a:cs typeface="+mn-cs"/>
                        </a:rPr>
                        <a:t>needing data persistence across pod restarts or CI/CD cycles</a:t>
                      </a:r>
                    </a:p>
                    <a:p>
                      <a:pPr marL="174625" indent="-174625" algn="l" defTabSz="914400" rtl="0" eaLnBrk="1" latinLnBrk="0" hangingPunct="1">
                        <a:buClr>
                          <a:schemeClr val="tx2"/>
                        </a:buClr>
                        <a:buFont typeface="Arial" panose="020B0604020202020204" pitchFamily="34" charset="0"/>
                        <a:buChar char="•"/>
                      </a:pPr>
                      <a:r>
                        <a:rPr lang="en-US" sz="1070" b="1" kern="1200" err="1">
                          <a:solidFill>
                            <a:schemeClr val="dk1"/>
                          </a:solidFill>
                          <a:latin typeface="+mn-lt"/>
                          <a:ea typeface="+mn-ea"/>
                          <a:cs typeface="+mn-cs"/>
                        </a:rPr>
                        <a:t>KubeVirt</a:t>
                      </a:r>
                      <a:r>
                        <a:rPr lang="en-US" sz="1070" b="1" kern="1200">
                          <a:solidFill>
                            <a:schemeClr val="dk1"/>
                          </a:solidFill>
                          <a:latin typeface="+mn-lt"/>
                          <a:ea typeface="+mn-ea"/>
                          <a:cs typeface="+mn-cs"/>
                        </a:rPr>
                        <a:t> virtual machines </a:t>
                      </a:r>
                      <a:r>
                        <a:rPr lang="en-US" sz="1070" b="0" kern="1200">
                          <a:solidFill>
                            <a:schemeClr val="dk1"/>
                          </a:solidFill>
                          <a:latin typeface="+mn-lt"/>
                          <a:ea typeface="+mn-ea"/>
                          <a:cs typeface="+mn-cs"/>
                        </a:rPr>
                        <a:t>running on K8s containers needing persistent storage</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12776538"/>
                  </a:ext>
                </a:extLst>
              </a:tr>
            </a:tbl>
          </a:graphicData>
        </a:graphic>
      </p:graphicFrame>
      <p:pic>
        <p:nvPicPr>
          <p:cNvPr id="12" name="Graphic 11">
            <a:extLst>
              <a:ext uri="{FF2B5EF4-FFF2-40B4-BE49-F238E27FC236}">
                <a16:creationId xmlns:a16="http://schemas.microsoft.com/office/drawing/2014/main" id="{7F18729C-AC0A-A8CC-70F1-0C86B90B87B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59140" y="146779"/>
            <a:ext cx="640080" cy="640080"/>
          </a:xfrm>
          <a:prstGeom prst="rect">
            <a:avLst/>
          </a:prstGeom>
        </p:spPr>
      </p:pic>
    </p:spTree>
    <p:extLst>
      <p:ext uri="{BB962C8B-B14F-4D97-AF65-F5344CB8AC3E}">
        <p14:creationId xmlns:p14="http://schemas.microsoft.com/office/powerpoint/2010/main" val="28099709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7065EF-B8AA-36C4-09BD-AAD7798C8BED}"/>
              </a:ext>
            </a:extLst>
          </p:cNvPr>
          <p:cNvSpPr>
            <a:spLocks noGrp="1"/>
          </p:cNvSpPr>
          <p:nvPr>
            <p:ph type="sldNum" sz="quarter" idx="4"/>
          </p:nvPr>
        </p:nvSpPr>
        <p:spPr/>
        <p:txBody>
          <a:bodyPr/>
          <a:lstStyle/>
          <a:p>
            <a:pPr>
              <a:defRPr/>
            </a:pPr>
            <a:fld id="{992F9679-0466-4B45-903C-6A8B75B5D3DF}" type="slidenum">
              <a:rPr lang="en-US" smtClean="0"/>
              <a:pPr>
                <a:defRPr/>
              </a:pPr>
              <a:t>13</a:t>
            </a:fld>
            <a:endParaRPr lang="en-US"/>
          </a:p>
        </p:txBody>
      </p:sp>
      <p:sp>
        <p:nvSpPr>
          <p:cNvPr id="3" name="Title 2">
            <a:extLst>
              <a:ext uri="{FF2B5EF4-FFF2-40B4-BE49-F238E27FC236}">
                <a16:creationId xmlns:a16="http://schemas.microsoft.com/office/drawing/2014/main" id="{931C67EA-B60F-F02E-0605-AE321836A170}"/>
              </a:ext>
            </a:extLst>
          </p:cNvPr>
          <p:cNvSpPr>
            <a:spLocks noGrp="1"/>
          </p:cNvSpPr>
          <p:nvPr>
            <p:ph type="title"/>
          </p:nvPr>
        </p:nvSpPr>
        <p:spPr/>
        <p:txBody>
          <a:bodyPr/>
          <a:lstStyle/>
          <a:p>
            <a:r>
              <a:rPr lang="en-US"/>
              <a:t>Two Approaches to K8s Persistent Storage</a:t>
            </a:r>
          </a:p>
        </p:txBody>
      </p:sp>
      <p:graphicFrame>
        <p:nvGraphicFramePr>
          <p:cNvPr id="4" name="Table 3">
            <a:extLst>
              <a:ext uri="{FF2B5EF4-FFF2-40B4-BE49-F238E27FC236}">
                <a16:creationId xmlns:a16="http://schemas.microsoft.com/office/drawing/2014/main" id="{FDA307F7-CAC5-6AD0-7240-F00FEB7D93F6}"/>
              </a:ext>
            </a:extLst>
          </p:cNvPr>
          <p:cNvGraphicFramePr>
            <a:graphicFrameLocks noGrp="1"/>
          </p:cNvGraphicFramePr>
          <p:nvPr/>
        </p:nvGraphicFramePr>
        <p:xfrm>
          <a:off x="530494" y="1119806"/>
          <a:ext cx="8083012" cy="3468416"/>
        </p:xfrm>
        <a:graphic>
          <a:graphicData uri="http://schemas.openxmlformats.org/drawingml/2006/table">
            <a:tbl>
              <a:tblPr firstRow="1" bandRow="1">
                <a:tableStyleId>{0660B408-B3CF-4A94-85FC-2B1E0A45F4A2}</a:tableStyleId>
              </a:tblPr>
              <a:tblGrid>
                <a:gridCol w="1519480">
                  <a:extLst>
                    <a:ext uri="{9D8B030D-6E8A-4147-A177-3AD203B41FA5}">
                      <a16:colId xmlns:a16="http://schemas.microsoft.com/office/drawing/2014/main" val="2867703562"/>
                    </a:ext>
                  </a:extLst>
                </a:gridCol>
                <a:gridCol w="3275308">
                  <a:extLst>
                    <a:ext uri="{9D8B030D-6E8A-4147-A177-3AD203B41FA5}">
                      <a16:colId xmlns:a16="http://schemas.microsoft.com/office/drawing/2014/main" val="3389663278"/>
                    </a:ext>
                  </a:extLst>
                </a:gridCol>
                <a:gridCol w="3288224">
                  <a:extLst>
                    <a:ext uri="{9D8B030D-6E8A-4147-A177-3AD203B41FA5}">
                      <a16:colId xmlns:a16="http://schemas.microsoft.com/office/drawing/2014/main" val="2966996083"/>
                    </a:ext>
                  </a:extLst>
                </a:gridCol>
              </a:tblGrid>
              <a:tr h="608636">
                <a:tc>
                  <a:txBody>
                    <a:bodyPr/>
                    <a:lstStyle/>
                    <a:p>
                      <a:endParaRPr lang="en-IN" sz="1200">
                        <a:solidFill>
                          <a:schemeClr val="bg1"/>
                        </a:solidFill>
                      </a:endParaRPr>
                    </a:p>
                  </a:txBody>
                  <a:tcPr anchor="ctr">
                    <a:lnR w="28575"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IN" sz="1600" b="1">
                          <a:solidFill>
                            <a:schemeClr val="bg1"/>
                          </a:solidFill>
                        </a:rPr>
                        <a:t>External Storage (e.g., SAN)</a:t>
                      </a:r>
                    </a:p>
                    <a:p>
                      <a:r>
                        <a:rPr lang="en-IN" sz="1600" b="1">
                          <a:solidFill>
                            <a:schemeClr val="bg1"/>
                          </a:solidFill>
                        </a:rPr>
                        <a:t>with CSI Plugin</a:t>
                      </a:r>
                      <a:endParaRPr lang="en-IN" sz="160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IN" sz="1600" b="1">
                          <a:solidFill>
                            <a:schemeClr val="bg1"/>
                          </a:solidFill>
                        </a:rPr>
                        <a:t>Container-Native Storage</a:t>
                      </a:r>
                      <a:endParaRPr lang="en-IN" sz="1600">
                        <a:solidFill>
                          <a:schemeClr val="bg1"/>
                        </a:solidFill>
                      </a:endParaRPr>
                    </a:p>
                  </a:txBody>
                  <a:tcPr anchor="ctr">
                    <a:lnL w="28575" cap="flat" cmpd="sng" algn="ctr">
                      <a:solidFill>
                        <a:schemeClr val="bg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8519941"/>
                  </a:ext>
                </a:extLst>
              </a:tr>
              <a:tr h="476630">
                <a:tc>
                  <a:txBody>
                    <a:bodyPr/>
                    <a:lstStyle/>
                    <a:p>
                      <a:r>
                        <a:rPr lang="en-IN" sz="1200" b="1"/>
                        <a:t>Where it runs</a:t>
                      </a:r>
                      <a:endParaRPr lang="en-IN" sz="1200"/>
                    </a:p>
                  </a:txBody>
                  <a:tcPr anchor="ctr">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227013" indent="-227013" algn="l" defTabSz="914400" rtl="0" eaLnBrk="1" latinLnBrk="0" hangingPunct="1">
                        <a:buClr>
                          <a:schemeClr val="accent2"/>
                        </a:buClr>
                        <a:buSzPct val="96000"/>
                        <a:buFont typeface="Wingdings" panose="05000000000000000000" pitchFamily="2" charset="2"/>
                        <a:buChar char="ý"/>
                      </a:pPr>
                      <a:r>
                        <a:rPr lang="en-US" sz="1200" b="0" kern="1200">
                          <a:solidFill>
                            <a:schemeClr val="dk1"/>
                          </a:solidFill>
                          <a:latin typeface="+mn-lt"/>
                          <a:ea typeface="+mn-ea"/>
                          <a:cs typeface="+mn-cs"/>
                        </a:rPr>
                        <a:t>Outside the cluster (dedicated storage array)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227013" indent="-227013">
                        <a:buClr>
                          <a:schemeClr val="tx2"/>
                        </a:buClr>
                        <a:buFont typeface="Wingdings" panose="05000000000000000000" pitchFamily="2" charset="2"/>
                        <a:buChar char="þ"/>
                      </a:pPr>
                      <a:r>
                        <a:rPr lang="en-US" sz="1200" b="1"/>
                        <a:t>Inside the cluster (runs as containers)</a:t>
                      </a:r>
                    </a:p>
                  </a:txBody>
                  <a:tcPr anchor="ctr">
                    <a:lnL w="285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64564991"/>
                  </a:ext>
                </a:extLst>
              </a:tr>
              <a:tr h="476630">
                <a:tc>
                  <a:txBody>
                    <a:bodyPr/>
                    <a:lstStyle/>
                    <a:p>
                      <a:r>
                        <a:rPr lang="en-IN" sz="1200" b="1"/>
                        <a:t>Latency / locality</a:t>
                      </a:r>
                      <a:endParaRPr lang="en-IN" sz="1200"/>
                    </a:p>
                  </a:txBody>
                  <a:tcPr anchor="ctr">
                    <a:lnR w="28575" cap="flat" cmpd="sng" algn="ctr">
                      <a:solidFill>
                        <a:schemeClr val="bg1"/>
                      </a:solidFill>
                      <a:prstDash val="solid"/>
                      <a:round/>
                      <a:headEnd type="none" w="med" len="med"/>
                      <a:tailEnd type="none" w="med" len="med"/>
                    </a:lnR>
                  </a:tcPr>
                </a:tc>
                <a:tc>
                  <a:txBody>
                    <a:bodyPr/>
                    <a:lstStyle/>
                    <a:p>
                      <a:pPr marL="226695" indent="-226695" algn="l" rtl="0" eaLnBrk="1" latinLnBrk="0" hangingPunct="1">
                        <a:buClr>
                          <a:schemeClr val="accent2"/>
                        </a:buClr>
                        <a:buSzPct val="96000"/>
                        <a:buFont typeface="Wingdings" panose="05000000000000000000" pitchFamily="2" charset="2"/>
                        <a:buChar char="ý"/>
                      </a:pPr>
                      <a:r>
                        <a:rPr lang="en-US" sz="1200" b="0" kern="1200">
                          <a:solidFill>
                            <a:schemeClr val="dk1"/>
                          </a:solidFill>
                          <a:latin typeface="+mn-lt"/>
                          <a:ea typeface="+mn-ea"/>
                          <a:cs typeface="+mn-cs"/>
                        </a:rPr>
                        <a:t>Over the network (iSCSI, FC, NFS, </a:t>
                      </a:r>
                      <a:r>
                        <a:rPr lang="en-US" sz="1200" b="0" kern="1200" err="1">
                          <a:solidFill>
                            <a:schemeClr val="dk1"/>
                          </a:solidFill>
                          <a:latin typeface="+mn-lt"/>
                          <a:ea typeface="+mn-ea"/>
                          <a:cs typeface="+mn-cs"/>
                        </a:rPr>
                        <a:t>NVMe-oF</a:t>
                      </a:r>
                      <a:r>
                        <a:rPr lang="en-US" sz="1200" b="0" kern="1200">
                          <a:solidFill>
                            <a:schemeClr val="dk1"/>
                          </a:solidFill>
                          <a:latin typeface="+mn-lt"/>
                          <a:ea typeface="+mn-ea"/>
                          <a:cs typeface="+mn-cs"/>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tx2"/>
                        </a:buClr>
                        <a:buFont typeface="Wingdings" panose="05000000000000000000" pitchFamily="2" charset="2"/>
                        <a:buChar char="þ"/>
                      </a:pPr>
                      <a:r>
                        <a:rPr lang="en-US" sz="1200" b="1" kern="1200">
                          <a:solidFill>
                            <a:schemeClr val="dk1"/>
                          </a:solidFill>
                          <a:latin typeface="+mn-lt"/>
                          <a:ea typeface="+mn-ea"/>
                          <a:cs typeface="+mn-cs"/>
                        </a:rPr>
                        <a:t>Local or node-attached – closer to the app</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47368809"/>
                  </a:ext>
                </a:extLst>
              </a:tr>
              <a:tr h="476630">
                <a:tc>
                  <a:txBody>
                    <a:bodyPr/>
                    <a:lstStyle/>
                    <a:p>
                      <a:r>
                        <a:rPr lang="en-IN" sz="1200" b="1"/>
                        <a:t>Provisioning</a:t>
                      </a:r>
                      <a:endParaRPr lang="en-IN" sz="1200"/>
                    </a:p>
                  </a:txBody>
                  <a:tcPr anchor="ctr">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accent2"/>
                        </a:buClr>
                        <a:buSzPct val="96000"/>
                        <a:buFont typeface="Wingdings" panose="05000000000000000000" pitchFamily="2" charset="2"/>
                        <a:buChar char="ý"/>
                      </a:pPr>
                      <a:r>
                        <a:rPr lang="en-US" sz="1200" b="0" kern="1200">
                          <a:solidFill>
                            <a:schemeClr val="dk1"/>
                          </a:solidFill>
                          <a:latin typeface="+mn-lt"/>
                          <a:ea typeface="+mn-ea"/>
                          <a:cs typeface="+mn-cs"/>
                        </a:rPr>
                        <a:t>Via CSI plugin, but backed by external tools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tx2"/>
                        </a:buClr>
                        <a:buFont typeface="Wingdings" panose="05000000000000000000" pitchFamily="2" charset="2"/>
                        <a:buChar char="þ"/>
                      </a:pPr>
                      <a:r>
                        <a:rPr lang="en-US" sz="1200" b="1" kern="1200" dirty="0">
                          <a:solidFill>
                            <a:schemeClr val="dk1"/>
                          </a:solidFill>
                          <a:latin typeface="+mn-lt"/>
                          <a:ea typeface="+mn-ea"/>
                          <a:cs typeface="+mn-cs"/>
                        </a:rPr>
                        <a:t>Via CSI API, provisioned directly by K8s</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27285376"/>
                  </a:ext>
                </a:extLst>
              </a:tr>
              <a:tr h="476630">
                <a:tc>
                  <a:txBody>
                    <a:bodyPr/>
                    <a:lstStyle/>
                    <a:p>
                      <a:r>
                        <a:rPr lang="en-IN" sz="1200" b="1"/>
                        <a:t>Scalability</a:t>
                      </a:r>
                      <a:endParaRPr lang="en-IN" sz="1200"/>
                    </a:p>
                  </a:txBody>
                  <a:tcPr anchor="ctr">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accent2"/>
                        </a:buClr>
                        <a:buSzPct val="96000"/>
                        <a:buFont typeface="Wingdings" panose="05000000000000000000" pitchFamily="2" charset="2"/>
                        <a:buChar char="ý"/>
                      </a:pPr>
                      <a:r>
                        <a:rPr lang="en-US" sz="1200" b="0" kern="1200">
                          <a:solidFill>
                            <a:schemeClr val="dk1"/>
                          </a:solidFill>
                          <a:latin typeface="+mn-lt"/>
                          <a:ea typeface="+mn-ea"/>
                          <a:cs typeface="+mn-cs"/>
                        </a:rPr>
                        <a:t>Storage doesn't scale easily with cluster growth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tx2"/>
                        </a:buClr>
                        <a:buFont typeface="Wingdings" panose="05000000000000000000" pitchFamily="2" charset="2"/>
                        <a:buChar char="þ"/>
                      </a:pPr>
                      <a:r>
                        <a:rPr lang="en-IN" sz="1200" b="1" kern="1200">
                          <a:solidFill>
                            <a:schemeClr val="dk1"/>
                          </a:solidFill>
                          <a:latin typeface="+mn-lt"/>
                          <a:ea typeface="+mn-ea"/>
                          <a:cs typeface="+mn-cs"/>
                        </a:rPr>
                        <a:t>Scales as nodes/pods scale (horizontal)</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8020748"/>
                  </a:ext>
                </a:extLst>
              </a:tr>
              <a:tr h="476630">
                <a:tc>
                  <a:txBody>
                    <a:bodyPr/>
                    <a:lstStyle/>
                    <a:p>
                      <a:r>
                        <a:rPr lang="en-IN" sz="1200" b="1"/>
                        <a:t>App awareness</a:t>
                      </a:r>
                      <a:endParaRPr lang="en-IN" sz="1200"/>
                    </a:p>
                  </a:txBody>
                  <a:tcPr anchor="ctr">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accent2"/>
                        </a:buClr>
                        <a:buSzPct val="96000"/>
                        <a:buFont typeface="Wingdings" panose="05000000000000000000" pitchFamily="2" charset="2"/>
                        <a:buChar char="ý"/>
                      </a:pPr>
                      <a:r>
                        <a:rPr lang="en-US" sz="1200" b="0" kern="1200" dirty="0">
                          <a:solidFill>
                            <a:schemeClr val="dk1"/>
                          </a:solidFill>
                          <a:latin typeface="+mn-lt"/>
                          <a:ea typeface="+mn-ea"/>
                          <a:cs typeface="+mn-cs"/>
                        </a:rPr>
                        <a:t>Blind to K8s pods or workloads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tx2"/>
                        </a:buClr>
                        <a:buFont typeface="Wingdings" panose="05000000000000000000" pitchFamily="2" charset="2"/>
                        <a:buChar char="þ"/>
                      </a:pPr>
                      <a:r>
                        <a:rPr lang="en-US" sz="1200" b="1" kern="1200">
                          <a:solidFill>
                            <a:schemeClr val="dk1"/>
                          </a:solidFill>
                          <a:latin typeface="+mn-lt"/>
                          <a:ea typeface="+mn-ea"/>
                          <a:cs typeface="+mn-cs"/>
                        </a:rPr>
                        <a:t>Native to K8s – storage follows the app</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758516469"/>
                  </a:ext>
                </a:extLst>
              </a:tr>
              <a:tr h="476630">
                <a:tc>
                  <a:txBody>
                    <a:bodyPr/>
                    <a:lstStyle/>
                    <a:p>
                      <a:r>
                        <a:rPr lang="en-IN" sz="1200" b="1"/>
                        <a:t>Ops model</a:t>
                      </a:r>
                      <a:endParaRPr lang="en-IN" sz="1200"/>
                    </a:p>
                  </a:txBody>
                  <a:tcPr anchor="ctr">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accent2"/>
                        </a:buClr>
                        <a:buSzPct val="96000"/>
                        <a:buFont typeface="Wingdings" panose="05000000000000000000" pitchFamily="2" charset="2"/>
                        <a:buChar char="ý"/>
                      </a:pPr>
                      <a:r>
                        <a:rPr lang="en-IN" sz="1200" b="0" kern="1200" dirty="0">
                          <a:solidFill>
                            <a:schemeClr val="dk1"/>
                          </a:solidFill>
                          <a:latin typeface="+mn-lt"/>
                          <a:ea typeface="+mn-ea"/>
                          <a:cs typeface="+mn-cs"/>
                        </a:rPr>
                        <a:t>Storage admin manages separately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227013" indent="-227013" algn="l" defTabSz="914400" rtl="0" eaLnBrk="1" latinLnBrk="0" hangingPunct="1">
                        <a:buClr>
                          <a:schemeClr val="tx2"/>
                        </a:buClr>
                        <a:buFont typeface="Wingdings" panose="05000000000000000000" pitchFamily="2" charset="2"/>
                        <a:buChar char="þ"/>
                      </a:pPr>
                      <a:r>
                        <a:rPr lang="en-IN" sz="1200" b="1" kern="1200" dirty="0">
                          <a:solidFill>
                            <a:schemeClr val="dk1"/>
                          </a:solidFill>
                          <a:latin typeface="+mn-lt"/>
                          <a:ea typeface="+mn-ea"/>
                          <a:cs typeface="+mn-cs"/>
                        </a:rPr>
                        <a:t>DevOps/K8s team manages via K8s API</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2713321"/>
                  </a:ext>
                </a:extLst>
              </a:tr>
            </a:tbl>
          </a:graphicData>
        </a:graphic>
      </p:graphicFrame>
    </p:spTree>
    <p:extLst>
      <p:ext uri="{BB962C8B-B14F-4D97-AF65-F5344CB8AC3E}">
        <p14:creationId xmlns:p14="http://schemas.microsoft.com/office/powerpoint/2010/main" val="178421022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A1EBE-2511-A4D6-9D74-5EFD5A226C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EA0DA6-9BA9-EB4C-C0D9-83F3983E424B}"/>
              </a:ext>
            </a:extLst>
          </p:cNvPr>
          <p:cNvSpPr>
            <a:spLocks noGrp="1"/>
          </p:cNvSpPr>
          <p:nvPr>
            <p:ph type="title"/>
          </p:nvPr>
        </p:nvSpPr>
        <p:spPr>
          <a:xfrm>
            <a:off x="1454010" y="1205538"/>
            <a:ext cx="6235981" cy="2989338"/>
          </a:xfrm>
        </p:spPr>
        <p:txBody>
          <a:bodyPr/>
          <a:lstStyle/>
          <a:p>
            <a:r>
              <a:rPr lang="en-US">
                <a:ea typeface="ＭＳ Ｐゴシック"/>
              </a:rPr>
              <a:t>Empowering Stateful Data</a:t>
            </a:r>
            <a:br>
              <a:rPr lang="en-US">
                <a:ea typeface="ＭＳ Ｐゴシック"/>
              </a:rPr>
            </a:br>
            <a:r>
              <a:rPr lang="en-US">
                <a:ea typeface="ＭＳ Ｐゴシック"/>
              </a:rPr>
              <a:t>on Kubernetes</a:t>
            </a:r>
          </a:p>
        </p:txBody>
      </p:sp>
      <p:sp>
        <p:nvSpPr>
          <p:cNvPr id="3" name="Slide Number Placeholder 2">
            <a:extLst>
              <a:ext uri="{FF2B5EF4-FFF2-40B4-BE49-F238E27FC236}">
                <a16:creationId xmlns:a16="http://schemas.microsoft.com/office/drawing/2014/main" id="{B5A9953B-1911-3364-0C80-FEF3DFBF9240}"/>
              </a:ext>
            </a:extLst>
          </p:cNvPr>
          <p:cNvSpPr>
            <a:spLocks noGrp="1"/>
          </p:cNvSpPr>
          <p:nvPr>
            <p:ph type="sldNum" sz="quarter" idx="4294967295"/>
          </p:nvPr>
        </p:nvSpPr>
        <p:spPr>
          <a:xfrm>
            <a:off x="7239000" y="4929188"/>
            <a:ext cx="1905000" cy="160337"/>
          </a:xfrm>
        </p:spPr>
        <p:txBody>
          <a:bodyPr/>
          <a:lstStyle/>
          <a:p>
            <a:pPr>
              <a:defRPr/>
            </a:pPr>
            <a:fld id="{992F9679-0466-4B45-903C-6A8B75B5D3DF}" type="slidenum">
              <a:rPr lang="en-US" smtClean="0"/>
              <a:pPr>
                <a:defRPr/>
              </a:pPr>
              <a:t>14</a:t>
            </a:fld>
            <a:endParaRPr lang="en-US"/>
          </a:p>
        </p:txBody>
      </p:sp>
      <p:pic>
        <p:nvPicPr>
          <p:cNvPr id="2" name="Graphic 1">
            <a:extLst>
              <a:ext uri="{FF2B5EF4-FFF2-40B4-BE49-F238E27FC236}">
                <a16:creationId xmlns:a16="http://schemas.microsoft.com/office/drawing/2014/main" id="{89D92E5A-27F7-D3BF-8B24-200840CB70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82477" y="2196151"/>
            <a:ext cx="1979046" cy="854521"/>
          </a:xfrm>
          <a:prstGeom prst="rect">
            <a:avLst/>
          </a:prstGeom>
        </p:spPr>
      </p:pic>
    </p:spTree>
    <p:extLst>
      <p:ext uri="{BB962C8B-B14F-4D97-AF65-F5344CB8AC3E}">
        <p14:creationId xmlns:p14="http://schemas.microsoft.com/office/powerpoint/2010/main" val="60486325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3E8B-271E-8936-A04A-EAC8EF4A0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8B585-C82A-EBB0-D64D-22FF6CDC0412}"/>
              </a:ext>
            </a:extLst>
          </p:cNvPr>
          <p:cNvSpPr>
            <a:spLocks noGrp="1"/>
          </p:cNvSpPr>
          <p:nvPr>
            <p:ph type="title"/>
          </p:nvPr>
        </p:nvSpPr>
        <p:spPr/>
        <p:txBody>
          <a:bodyPr/>
          <a:lstStyle/>
          <a:p>
            <a:r>
              <a:rPr lang="en-US"/>
              <a:t>Introducing Puls8</a:t>
            </a:r>
          </a:p>
        </p:txBody>
      </p:sp>
      <p:sp>
        <p:nvSpPr>
          <p:cNvPr id="3" name="Slide Number Placeholder 2">
            <a:extLst>
              <a:ext uri="{FF2B5EF4-FFF2-40B4-BE49-F238E27FC236}">
                <a16:creationId xmlns:a16="http://schemas.microsoft.com/office/drawing/2014/main" id="{F36F829B-3475-326E-140F-7A29E0965719}"/>
              </a:ext>
            </a:extLst>
          </p:cNvPr>
          <p:cNvSpPr>
            <a:spLocks noGrp="1"/>
          </p:cNvSpPr>
          <p:nvPr>
            <p:ph type="sldNum" sz="quarter" idx="4"/>
          </p:nvPr>
        </p:nvSpPr>
        <p:spPr/>
        <p:txBody>
          <a:bodyPr/>
          <a:lstStyle/>
          <a:p>
            <a:pPr>
              <a:defRPr/>
            </a:pPr>
            <a:fld id="{992F9679-0466-4B45-903C-6A8B75B5D3DF}" type="slidenum">
              <a:rPr lang="en-US" smtClean="0"/>
              <a:pPr>
                <a:defRPr/>
              </a:pPr>
              <a:t>15</a:t>
            </a:fld>
            <a:endParaRPr lang="en-US"/>
          </a:p>
        </p:txBody>
      </p:sp>
      <p:grpSp>
        <p:nvGrpSpPr>
          <p:cNvPr id="101" name="Group 100">
            <a:extLst>
              <a:ext uri="{FF2B5EF4-FFF2-40B4-BE49-F238E27FC236}">
                <a16:creationId xmlns:a16="http://schemas.microsoft.com/office/drawing/2014/main" id="{7A28150E-C7FF-6578-B6AE-F113AE5B5CD4}"/>
              </a:ext>
            </a:extLst>
          </p:cNvPr>
          <p:cNvGrpSpPr/>
          <p:nvPr/>
        </p:nvGrpSpPr>
        <p:grpSpPr>
          <a:xfrm>
            <a:off x="938289" y="1399772"/>
            <a:ext cx="2072897" cy="2783885"/>
            <a:chOff x="985846" y="1463682"/>
            <a:chExt cx="2072897" cy="2783885"/>
          </a:xfrm>
        </p:grpSpPr>
        <p:sp>
          <p:nvSpPr>
            <p:cNvPr id="76" name="Rectangle: Rounded Corners 75">
              <a:extLst>
                <a:ext uri="{FF2B5EF4-FFF2-40B4-BE49-F238E27FC236}">
                  <a16:creationId xmlns:a16="http://schemas.microsoft.com/office/drawing/2014/main" id="{62DAB149-7F60-E2BD-2DC5-5F813E4A1230}"/>
                </a:ext>
              </a:extLst>
            </p:cNvPr>
            <p:cNvSpPr/>
            <p:nvPr/>
          </p:nvSpPr>
          <p:spPr>
            <a:xfrm>
              <a:off x="985846" y="1463682"/>
              <a:ext cx="2072897" cy="2783885"/>
            </a:xfrm>
            <a:prstGeom prst="roundRect">
              <a:avLst>
                <a:gd name="adj" fmla="val 942"/>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ectangle: Rounded Corners 76">
              <a:extLst>
                <a:ext uri="{FF2B5EF4-FFF2-40B4-BE49-F238E27FC236}">
                  <a16:creationId xmlns:a16="http://schemas.microsoft.com/office/drawing/2014/main" id="{98CAA2B7-397E-80F7-8253-9D208A0ADCE3}"/>
                </a:ext>
              </a:extLst>
            </p:cNvPr>
            <p:cNvSpPr/>
            <p:nvPr/>
          </p:nvSpPr>
          <p:spPr>
            <a:xfrm>
              <a:off x="985846" y="1463682"/>
              <a:ext cx="2072897" cy="741079"/>
            </a:xfrm>
            <a:prstGeom prst="roundRect">
              <a:avLst>
                <a:gd name="adj" fmla="val 24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Rectangle: Rounded Corners 77">
              <a:extLst>
                <a:ext uri="{FF2B5EF4-FFF2-40B4-BE49-F238E27FC236}">
                  <a16:creationId xmlns:a16="http://schemas.microsoft.com/office/drawing/2014/main" id="{A73CB80E-4D65-3CE3-8F66-F93A1D7F0DF3}"/>
                </a:ext>
              </a:extLst>
            </p:cNvPr>
            <p:cNvSpPr/>
            <p:nvPr/>
          </p:nvSpPr>
          <p:spPr>
            <a:xfrm>
              <a:off x="1228129" y="1654629"/>
              <a:ext cx="1588328" cy="2386056"/>
            </a:xfrm>
            <a:prstGeom prst="roundRect">
              <a:avLst>
                <a:gd name="adj" fmla="val 24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TextBox 80">
              <a:extLst>
                <a:ext uri="{FF2B5EF4-FFF2-40B4-BE49-F238E27FC236}">
                  <a16:creationId xmlns:a16="http://schemas.microsoft.com/office/drawing/2014/main" id="{8AF20756-E5B2-B2AB-F0A1-192114ECDCFB}"/>
                </a:ext>
              </a:extLst>
            </p:cNvPr>
            <p:cNvSpPr txBox="1"/>
            <p:nvPr/>
          </p:nvSpPr>
          <p:spPr>
            <a:xfrm>
              <a:off x="1363519" y="2534924"/>
              <a:ext cx="1317551" cy="1323439"/>
            </a:xfrm>
            <a:prstGeom prst="rect">
              <a:avLst/>
            </a:prstGeom>
            <a:noFill/>
          </p:spPr>
          <p:txBody>
            <a:bodyPr wrap="square" lIns="0" rIns="0" rtlCol="0" anchor="ctr">
              <a:spAutoFit/>
            </a:bodyPr>
            <a:lstStyle>
              <a:defPPr>
                <a:defRPr lang="en-US"/>
              </a:defPPr>
              <a:lvl1pPr algn="ctr">
                <a:defRPr sz="1800" b="1">
                  <a:latin typeface="+mn-lt"/>
                </a:defRPr>
              </a:lvl1pPr>
            </a:lstStyle>
            <a:p>
              <a:r>
                <a:rPr lang="en-US" sz="1550"/>
                <a:t>Purpose-built persistent storage for Kubernetes environments</a:t>
              </a:r>
            </a:p>
          </p:txBody>
        </p:sp>
        <p:cxnSp>
          <p:nvCxnSpPr>
            <p:cNvPr id="99" name="Straight Connector 98">
              <a:extLst>
                <a:ext uri="{FF2B5EF4-FFF2-40B4-BE49-F238E27FC236}">
                  <a16:creationId xmlns:a16="http://schemas.microsoft.com/office/drawing/2014/main" id="{1163FC92-BCA6-0E58-692E-49BEF6A0D64C}"/>
                </a:ext>
              </a:extLst>
            </p:cNvPr>
            <p:cNvCxnSpPr>
              <a:cxnSpLocks/>
            </p:cNvCxnSpPr>
            <p:nvPr/>
          </p:nvCxnSpPr>
          <p:spPr>
            <a:xfrm>
              <a:off x="1363519" y="2391931"/>
              <a:ext cx="131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Graphic 99">
              <a:extLst>
                <a:ext uri="{FF2B5EF4-FFF2-40B4-BE49-F238E27FC236}">
                  <a16:creationId xmlns:a16="http://schemas.microsoft.com/office/drawing/2014/main" id="{53128F5E-7DD8-E399-8093-AF0C029F6F9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70834" y="1778307"/>
              <a:ext cx="502920" cy="502920"/>
            </a:xfrm>
            <a:prstGeom prst="rect">
              <a:avLst/>
            </a:prstGeom>
          </p:spPr>
        </p:pic>
      </p:grpSp>
      <p:grpSp>
        <p:nvGrpSpPr>
          <p:cNvPr id="119" name="Group 118">
            <a:extLst>
              <a:ext uri="{FF2B5EF4-FFF2-40B4-BE49-F238E27FC236}">
                <a16:creationId xmlns:a16="http://schemas.microsoft.com/office/drawing/2014/main" id="{6BFC2017-77CE-3B5A-7706-D9349C20286A}"/>
              </a:ext>
            </a:extLst>
          </p:cNvPr>
          <p:cNvGrpSpPr/>
          <p:nvPr/>
        </p:nvGrpSpPr>
        <p:grpSpPr>
          <a:xfrm>
            <a:off x="3535552" y="1399772"/>
            <a:ext cx="2072897" cy="2783885"/>
            <a:chOff x="3535552" y="1399772"/>
            <a:chExt cx="2072897" cy="2783885"/>
          </a:xfrm>
        </p:grpSpPr>
        <p:grpSp>
          <p:nvGrpSpPr>
            <p:cNvPr id="102" name="Group 101">
              <a:extLst>
                <a:ext uri="{FF2B5EF4-FFF2-40B4-BE49-F238E27FC236}">
                  <a16:creationId xmlns:a16="http://schemas.microsoft.com/office/drawing/2014/main" id="{2C79C1B7-3A68-6F79-2E6A-1184B4323A88}"/>
                </a:ext>
              </a:extLst>
            </p:cNvPr>
            <p:cNvGrpSpPr/>
            <p:nvPr/>
          </p:nvGrpSpPr>
          <p:grpSpPr>
            <a:xfrm>
              <a:off x="3535552" y="1399772"/>
              <a:ext cx="2072897" cy="2783885"/>
              <a:chOff x="985846" y="1463682"/>
              <a:chExt cx="2072897" cy="2783885"/>
            </a:xfrm>
          </p:grpSpPr>
          <p:sp>
            <p:nvSpPr>
              <p:cNvPr id="103" name="Rectangle: Rounded Corners 102">
                <a:extLst>
                  <a:ext uri="{FF2B5EF4-FFF2-40B4-BE49-F238E27FC236}">
                    <a16:creationId xmlns:a16="http://schemas.microsoft.com/office/drawing/2014/main" id="{152718C7-80CB-8BA4-1E44-527BE50434D0}"/>
                  </a:ext>
                </a:extLst>
              </p:cNvPr>
              <p:cNvSpPr/>
              <p:nvPr/>
            </p:nvSpPr>
            <p:spPr>
              <a:xfrm>
                <a:off x="985846" y="1463682"/>
                <a:ext cx="2072897" cy="2783885"/>
              </a:xfrm>
              <a:prstGeom prst="roundRect">
                <a:avLst>
                  <a:gd name="adj" fmla="val 942"/>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Rectangle: Rounded Corners 103">
                <a:extLst>
                  <a:ext uri="{FF2B5EF4-FFF2-40B4-BE49-F238E27FC236}">
                    <a16:creationId xmlns:a16="http://schemas.microsoft.com/office/drawing/2014/main" id="{DB23F5D7-BD4C-7E8C-4886-B23F00BB1000}"/>
                  </a:ext>
                </a:extLst>
              </p:cNvPr>
              <p:cNvSpPr/>
              <p:nvPr/>
            </p:nvSpPr>
            <p:spPr>
              <a:xfrm>
                <a:off x="985846" y="1463682"/>
                <a:ext cx="2072897" cy="741079"/>
              </a:xfrm>
              <a:prstGeom prst="roundRect">
                <a:avLst>
                  <a:gd name="adj" fmla="val 24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Rectangle: Rounded Corners 104">
                <a:extLst>
                  <a:ext uri="{FF2B5EF4-FFF2-40B4-BE49-F238E27FC236}">
                    <a16:creationId xmlns:a16="http://schemas.microsoft.com/office/drawing/2014/main" id="{95397DDD-8655-EA89-46F3-B15EE846EC9B}"/>
                  </a:ext>
                </a:extLst>
              </p:cNvPr>
              <p:cNvSpPr/>
              <p:nvPr/>
            </p:nvSpPr>
            <p:spPr>
              <a:xfrm>
                <a:off x="1228129" y="1654629"/>
                <a:ext cx="1588328" cy="2386056"/>
              </a:xfrm>
              <a:prstGeom prst="roundRect">
                <a:avLst>
                  <a:gd name="adj" fmla="val 24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TextBox 105">
                <a:extLst>
                  <a:ext uri="{FF2B5EF4-FFF2-40B4-BE49-F238E27FC236}">
                    <a16:creationId xmlns:a16="http://schemas.microsoft.com/office/drawing/2014/main" id="{75C74E32-34CB-4BEC-CC10-8898AE7AE089}"/>
                  </a:ext>
                </a:extLst>
              </p:cNvPr>
              <p:cNvSpPr txBox="1"/>
              <p:nvPr/>
            </p:nvSpPr>
            <p:spPr>
              <a:xfrm>
                <a:off x="1329114" y="2411814"/>
                <a:ext cx="1386361" cy="1569660"/>
              </a:xfrm>
              <a:prstGeom prst="rect">
                <a:avLst/>
              </a:prstGeom>
              <a:noFill/>
              <a:ln>
                <a:noFill/>
              </a:ln>
            </p:spPr>
            <p:txBody>
              <a:bodyPr wrap="square" lIns="0" rIns="0" rtlCol="0" anchor="ctr">
                <a:spAutoFit/>
              </a:bodyPr>
              <a:lstStyle>
                <a:defPPr>
                  <a:defRPr lang="en-US"/>
                </a:defPPr>
                <a:lvl1pPr algn="ctr">
                  <a:defRPr sz="1800" b="1">
                    <a:latin typeface="+mn-lt"/>
                  </a:defRPr>
                </a:lvl1pPr>
              </a:lstStyle>
              <a:p>
                <a:r>
                  <a:rPr lang="en-US" sz="1550"/>
                  <a:t>Built on enterprise-grade storage technology with cloud-native simplicity</a:t>
                </a:r>
              </a:p>
            </p:txBody>
          </p:sp>
          <p:cxnSp>
            <p:nvCxnSpPr>
              <p:cNvPr id="107" name="Straight Connector 106">
                <a:extLst>
                  <a:ext uri="{FF2B5EF4-FFF2-40B4-BE49-F238E27FC236}">
                    <a16:creationId xmlns:a16="http://schemas.microsoft.com/office/drawing/2014/main" id="{77AC1F90-03AE-6B51-EFAA-E619E7127C63}"/>
                  </a:ext>
                </a:extLst>
              </p:cNvPr>
              <p:cNvCxnSpPr>
                <a:cxnSpLocks/>
              </p:cNvCxnSpPr>
              <p:nvPr/>
            </p:nvCxnSpPr>
            <p:spPr>
              <a:xfrm>
                <a:off x="1363519" y="2391931"/>
                <a:ext cx="131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8" name="Graphic 117">
              <a:extLst>
                <a:ext uri="{FF2B5EF4-FFF2-40B4-BE49-F238E27FC236}">
                  <a16:creationId xmlns:a16="http://schemas.microsoft.com/office/drawing/2014/main" id="{87900BDB-DAC9-B7EE-1E46-55084B77C9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20540" y="1714397"/>
              <a:ext cx="502920" cy="502920"/>
            </a:xfrm>
            <a:prstGeom prst="rect">
              <a:avLst/>
            </a:prstGeom>
          </p:spPr>
        </p:pic>
      </p:grpSp>
      <p:grpSp>
        <p:nvGrpSpPr>
          <p:cNvPr id="4" name="Group 3">
            <a:extLst>
              <a:ext uri="{FF2B5EF4-FFF2-40B4-BE49-F238E27FC236}">
                <a16:creationId xmlns:a16="http://schemas.microsoft.com/office/drawing/2014/main" id="{87F43B31-C508-E580-A0BA-183FA7025AAD}"/>
              </a:ext>
            </a:extLst>
          </p:cNvPr>
          <p:cNvGrpSpPr/>
          <p:nvPr/>
        </p:nvGrpSpPr>
        <p:grpSpPr>
          <a:xfrm>
            <a:off x="6132815" y="1399772"/>
            <a:ext cx="2072897" cy="2783885"/>
            <a:chOff x="6132815" y="1399772"/>
            <a:chExt cx="2072897" cy="2783885"/>
          </a:xfrm>
        </p:grpSpPr>
        <p:grpSp>
          <p:nvGrpSpPr>
            <p:cNvPr id="5" name="Group 4">
              <a:extLst>
                <a:ext uri="{FF2B5EF4-FFF2-40B4-BE49-F238E27FC236}">
                  <a16:creationId xmlns:a16="http://schemas.microsoft.com/office/drawing/2014/main" id="{5A4AA79F-D786-3898-E451-1719FD6C3429}"/>
                </a:ext>
              </a:extLst>
            </p:cNvPr>
            <p:cNvGrpSpPr/>
            <p:nvPr/>
          </p:nvGrpSpPr>
          <p:grpSpPr>
            <a:xfrm>
              <a:off x="6132815" y="1399772"/>
              <a:ext cx="2072897" cy="2783885"/>
              <a:chOff x="985846" y="1463682"/>
              <a:chExt cx="2072897" cy="2783885"/>
            </a:xfrm>
          </p:grpSpPr>
          <p:sp>
            <p:nvSpPr>
              <p:cNvPr id="7" name="Rectangle: Rounded Corners 6">
                <a:extLst>
                  <a:ext uri="{FF2B5EF4-FFF2-40B4-BE49-F238E27FC236}">
                    <a16:creationId xmlns:a16="http://schemas.microsoft.com/office/drawing/2014/main" id="{8134812E-3053-2088-80D7-714C8F4F0D10}"/>
                  </a:ext>
                </a:extLst>
              </p:cNvPr>
              <p:cNvSpPr/>
              <p:nvPr/>
            </p:nvSpPr>
            <p:spPr>
              <a:xfrm>
                <a:off x="985846" y="1463682"/>
                <a:ext cx="2072897" cy="2783885"/>
              </a:xfrm>
              <a:prstGeom prst="roundRect">
                <a:avLst>
                  <a:gd name="adj" fmla="val 942"/>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Rounded Corners 7">
                <a:extLst>
                  <a:ext uri="{FF2B5EF4-FFF2-40B4-BE49-F238E27FC236}">
                    <a16:creationId xmlns:a16="http://schemas.microsoft.com/office/drawing/2014/main" id="{C8609B57-3BF9-2ED1-6458-77100F215495}"/>
                  </a:ext>
                </a:extLst>
              </p:cNvPr>
              <p:cNvSpPr/>
              <p:nvPr/>
            </p:nvSpPr>
            <p:spPr>
              <a:xfrm>
                <a:off x="985846" y="1463682"/>
                <a:ext cx="2072897" cy="741079"/>
              </a:xfrm>
              <a:prstGeom prst="roundRect">
                <a:avLst>
                  <a:gd name="adj" fmla="val 249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ectangle: Rounded Corners 8">
                <a:extLst>
                  <a:ext uri="{FF2B5EF4-FFF2-40B4-BE49-F238E27FC236}">
                    <a16:creationId xmlns:a16="http://schemas.microsoft.com/office/drawing/2014/main" id="{AC57ECB3-AEE9-DF27-54F2-DED938A45A02}"/>
                  </a:ext>
                </a:extLst>
              </p:cNvPr>
              <p:cNvSpPr/>
              <p:nvPr/>
            </p:nvSpPr>
            <p:spPr>
              <a:xfrm>
                <a:off x="1228129" y="1654629"/>
                <a:ext cx="1588328" cy="2386056"/>
              </a:xfrm>
              <a:prstGeom prst="roundRect">
                <a:avLst>
                  <a:gd name="adj" fmla="val 24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E41FBB89-9B03-237A-A073-DC581C9AE6F2}"/>
                  </a:ext>
                </a:extLst>
              </p:cNvPr>
              <p:cNvSpPr txBox="1"/>
              <p:nvPr/>
            </p:nvSpPr>
            <p:spPr>
              <a:xfrm>
                <a:off x="1317175" y="2435778"/>
                <a:ext cx="1410239" cy="1523494"/>
              </a:xfrm>
              <a:prstGeom prst="rect">
                <a:avLst/>
              </a:prstGeom>
              <a:noFill/>
              <a:ln>
                <a:noFill/>
              </a:ln>
            </p:spPr>
            <p:txBody>
              <a:bodyPr wrap="square" lIns="0" rIns="0" rtlCol="0" anchor="ctr">
                <a:spAutoFit/>
              </a:bodyPr>
              <a:lstStyle>
                <a:defPPr>
                  <a:defRPr lang="en-US"/>
                </a:defPPr>
                <a:lvl1pPr algn="ctr">
                  <a:defRPr sz="1800" b="1">
                    <a:latin typeface="+mn-lt"/>
                  </a:defRPr>
                </a:lvl1pPr>
              </a:lstStyle>
              <a:p>
                <a:r>
                  <a:rPr lang="en-US" sz="1550"/>
                  <a:t>Container-native architecture that delivers performance, availability, and automation</a:t>
                </a:r>
              </a:p>
            </p:txBody>
          </p:sp>
          <p:cxnSp>
            <p:nvCxnSpPr>
              <p:cNvPr id="11" name="Straight Connector 10">
                <a:extLst>
                  <a:ext uri="{FF2B5EF4-FFF2-40B4-BE49-F238E27FC236}">
                    <a16:creationId xmlns:a16="http://schemas.microsoft.com/office/drawing/2014/main" id="{A46ACFAE-47EC-B355-7CC4-C860F06A145E}"/>
                  </a:ext>
                </a:extLst>
              </p:cNvPr>
              <p:cNvCxnSpPr>
                <a:cxnSpLocks/>
              </p:cNvCxnSpPr>
              <p:nvPr/>
            </p:nvCxnSpPr>
            <p:spPr>
              <a:xfrm>
                <a:off x="1363519" y="2391931"/>
                <a:ext cx="1317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Graphic 5">
              <a:extLst>
                <a:ext uri="{FF2B5EF4-FFF2-40B4-BE49-F238E27FC236}">
                  <a16:creationId xmlns:a16="http://schemas.microsoft.com/office/drawing/2014/main" id="{CC429D8D-C7DF-DA70-74FB-412622F620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17803" y="1714397"/>
              <a:ext cx="502920" cy="502920"/>
            </a:xfrm>
            <a:prstGeom prst="rect">
              <a:avLst/>
            </a:prstGeom>
          </p:spPr>
        </p:pic>
      </p:grpSp>
    </p:spTree>
    <p:extLst>
      <p:ext uri="{BB962C8B-B14F-4D97-AF65-F5344CB8AC3E}">
        <p14:creationId xmlns:p14="http://schemas.microsoft.com/office/powerpoint/2010/main" val="373516754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1C9A5-48EA-BAC0-18D0-04B2BDF3A7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F09A03-6523-D7B6-EA58-2C1C3FCDF3AA}"/>
              </a:ext>
            </a:extLst>
          </p:cNvPr>
          <p:cNvSpPr>
            <a:spLocks noGrp="1"/>
          </p:cNvSpPr>
          <p:nvPr>
            <p:ph type="title"/>
          </p:nvPr>
        </p:nvSpPr>
        <p:spPr/>
        <p:txBody>
          <a:bodyPr/>
          <a:lstStyle/>
          <a:p>
            <a:r>
              <a:rPr lang="en-US">
                <a:ea typeface="ＭＳ Ｐゴシック"/>
              </a:rPr>
              <a:t>Puls8: </a:t>
            </a:r>
            <a:r>
              <a:rPr lang="en-US"/>
              <a:t>Technical </a:t>
            </a:r>
            <a:r>
              <a:rPr lang="en-US">
                <a:ea typeface="ＭＳ Ｐゴシック"/>
              </a:rPr>
              <a:t>Benefits</a:t>
            </a:r>
          </a:p>
        </p:txBody>
      </p:sp>
      <p:sp>
        <p:nvSpPr>
          <p:cNvPr id="2" name="Slide Number Placeholder 1">
            <a:extLst>
              <a:ext uri="{FF2B5EF4-FFF2-40B4-BE49-F238E27FC236}">
                <a16:creationId xmlns:a16="http://schemas.microsoft.com/office/drawing/2014/main" id="{D08E899F-DEA3-F5A1-5318-22E29D0B2874}"/>
              </a:ext>
            </a:extLst>
          </p:cNvPr>
          <p:cNvSpPr>
            <a:spLocks noGrp="1"/>
          </p:cNvSpPr>
          <p:nvPr>
            <p:ph type="sldNum" sz="quarter" idx="4"/>
          </p:nvPr>
        </p:nvSpPr>
        <p:spPr/>
        <p:txBody>
          <a:bodyPr/>
          <a:lstStyle/>
          <a:p>
            <a:pPr>
              <a:defRPr/>
            </a:pPr>
            <a:fld id="{F3C1E344-3251-4491-87FD-9E7FE3066F47}" type="slidenum">
              <a:rPr lang="en-US" smtClean="0"/>
              <a:pPr>
                <a:defRPr/>
              </a:pPr>
              <a:t>16</a:t>
            </a:fld>
            <a:endParaRPr lang="en-US"/>
          </a:p>
        </p:txBody>
      </p:sp>
      <p:sp>
        <p:nvSpPr>
          <p:cNvPr id="4" name="Content Placeholder 1">
            <a:extLst>
              <a:ext uri="{FF2B5EF4-FFF2-40B4-BE49-F238E27FC236}">
                <a16:creationId xmlns:a16="http://schemas.microsoft.com/office/drawing/2014/main" id="{F4388A47-7164-EAC6-D52B-AACA1C7CE0EC}"/>
              </a:ext>
            </a:extLst>
          </p:cNvPr>
          <p:cNvSpPr txBox="1">
            <a:spLocks/>
          </p:cNvSpPr>
          <p:nvPr/>
        </p:nvSpPr>
        <p:spPr>
          <a:xfrm>
            <a:off x="1639683" y="1157476"/>
            <a:ext cx="6896091" cy="3591890"/>
          </a:xfrm>
          <a:prstGeom prst="rect">
            <a:avLst/>
          </a:prstGeom>
        </p:spPr>
        <p:txBody>
          <a:bodyPr/>
          <a:lstStyle>
            <a:lvl1pPr marL="457200" indent="-457200" algn="l" rtl="0" eaLnBrk="1" fontAlgn="base" hangingPunct="1">
              <a:spcBef>
                <a:spcPct val="20000"/>
              </a:spcBef>
              <a:spcAft>
                <a:spcPct val="0"/>
              </a:spcAft>
              <a:buClr>
                <a:srgbClr val="00BCBC"/>
              </a:buClr>
              <a:buSzPct val="100000"/>
              <a:buFont typeface="Arial"/>
              <a:buChar char="•"/>
              <a:defRPr sz="2800" b="0" kern="1200">
                <a:solidFill>
                  <a:srgbClr val="002D3F"/>
                </a:solidFill>
                <a:latin typeface="Calibri"/>
                <a:ea typeface="ＭＳ Ｐゴシック" pitchFamily="-72" charset="-128"/>
                <a:cs typeface="Calibri"/>
              </a:defRPr>
            </a:lvl1pPr>
            <a:lvl2pPr marL="742950" indent="-285750" algn="l" rtl="0" eaLnBrk="1" fontAlgn="base" hangingPunct="1">
              <a:spcBef>
                <a:spcPct val="20000"/>
              </a:spcBef>
              <a:spcAft>
                <a:spcPct val="0"/>
              </a:spcAft>
              <a:buClr>
                <a:srgbClr val="00BCBC"/>
              </a:buClr>
              <a:buSzPct val="100000"/>
              <a:buFont typeface="Arial" charset="0"/>
              <a:buChar char="•"/>
              <a:defRPr sz="2000" b="0" kern="1200">
                <a:solidFill>
                  <a:srgbClr val="002D3F"/>
                </a:solidFill>
                <a:latin typeface="Calibri"/>
                <a:ea typeface="ＭＳ Ｐゴシック" pitchFamily="-72" charset="-128"/>
                <a:cs typeface="Calibri"/>
              </a:defRPr>
            </a:lvl2pPr>
            <a:lvl3pPr marL="1143000" indent="-228600" algn="l" rtl="0" eaLnBrk="1" fontAlgn="base" hangingPunct="1">
              <a:spcBef>
                <a:spcPct val="20000"/>
              </a:spcBef>
              <a:spcAft>
                <a:spcPct val="0"/>
              </a:spcAft>
              <a:buClr>
                <a:srgbClr val="00BCBC"/>
              </a:buClr>
              <a:buFont typeface="Arial"/>
              <a:buChar char="•"/>
              <a:defRPr sz="2000" b="0" kern="1200">
                <a:solidFill>
                  <a:srgbClr val="002D3F"/>
                </a:solidFill>
                <a:latin typeface="Calibri"/>
                <a:ea typeface="ＭＳ Ｐゴシック" pitchFamily="-72" charset="-128"/>
                <a:cs typeface="Calibri"/>
              </a:defRPr>
            </a:lvl3pPr>
            <a:lvl4pPr marL="1600200" indent="-228600" algn="l" rtl="0" eaLnBrk="1" fontAlgn="base" hangingPunct="1">
              <a:spcBef>
                <a:spcPct val="20000"/>
              </a:spcBef>
              <a:spcAft>
                <a:spcPct val="0"/>
              </a:spcAft>
              <a:buClr>
                <a:srgbClr val="00BCBC"/>
              </a:buClr>
              <a:buFont typeface="Arial"/>
              <a:buChar char="•"/>
              <a:defRPr sz="2000" b="0" kern="1200">
                <a:solidFill>
                  <a:srgbClr val="002D3F"/>
                </a:solidFill>
                <a:latin typeface="Calibri"/>
                <a:ea typeface="ＭＳ Ｐゴシック" pitchFamily="-72" charset="-128"/>
                <a:cs typeface="Calibri"/>
              </a:defRPr>
            </a:lvl4pPr>
            <a:lvl5pPr marL="2057400" indent="-228600" algn="l" rtl="0" eaLnBrk="1" fontAlgn="base" hangingPunct="1">
              <a:spcBef>
                <a:spcPct val="20000"/>
              </a:spcBef>
              <a:spcAft>
                <a:spcPct val="0"/>
              </a:spcAft>
              <a:buClr>
                <a:srgbClr val="00BCBC"/>
              </a:buClr>
              <a:buFont typeface="Arial"/>
              <a:buChar char="•"/>
              <a:defRPr sz="2000" b="0" kern="1200">
                <a:solidFill>
                  <a:srgbClr val="002D3F"/>
                </a:solidFill>
                <a:latin typeface="Calibri"/>
                <a:ea typeface="ＭＳ Ｐゴシック" pitchFamily="-72"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200" b="1"/>
              <a:t>Accelerate responsiveness </a:t>
            </a:r>
            <a:r>
              <a:rPr lang="en-US" sz="2200"/>
              <a:t>of stateful workloads on NVMe</a:t>
            </a:r>
          </a:p>
          <a:p>
            <a:pPr marL="0" indent="0">
              <a:spcBef>
                <a:spcPts val="2400"/>
              </a:spcBef>
              <a:buNone/>
            </a:pPr>
            <a:r>
              <a:rPr lang="en-US" sz="2200" b="1"/>
              <a:t>Replace complex storage management </a:t>
            </a:r>
            <a:r>
              <a:rPr lang="en-US" sz="2200"/>
              <a:t>with native K8s</a:t>
            </a:r>
          </a:p>
          <a:p>
            <a:pPr marL="0" indent="0">
              <a:spcBef>
                <a:spcPts val="2400"/>
              </a:spcBef>
              <a:buNone/>
            </a:pPr>
            <a:r>
              <a:rPr lang="en-US" sz="2200" b="1"/>
              <a:t>Gain observability </a:t>
            </a:r>
            <a:r>
              <a:rPr lang="en-US" sz="2200"/>
              <a:t>to K8s storage behavior</a:t>
            </a:r>
          </a:p>
          <a:p>
            <a:pPr marL="0" indent="0">
              <a:spcBef>
                <a:spcPts val="2400"/>
              </a:spcBef>
              <a:buNone/>
            </a:pPr>
            <a:r>
              <a:rPr lang="en-US" sz="2200" b="1"/>
              <a:t>Ensure portability </a:t>
            </a:r>
            <a:r>
              <a:rPr lang="en-US" sz="2200"/>
              <a:t>of storage services without OS dependencies</a:t>
            </a:r>
          </a:p>
          <a:p>
            <a:pPr marL="0" indent="0">
              <a:spcBef>
                <a:spcPts val="2400"/>
              </a:spcBef>
              <a:buNone/>
            </a:pPr>
            <a:r>
              <a:rPr lang="en-US" sz="2200" b="1"/>
              <a:t>Enhance data resilience </a:t>
            </a:r>
            <a:r>
              <a:rPr lang="en-US" sz="2200"/>
              <a:t>through replication</a:t>
            </a:r>
          </a:p>
        </p:txBody>
      </p:sp>
      <p:cxnSp>
        <p:nvCxnSpPr>
          <p:cNvPr id="9" name="Straight Connector 8">
            <a:extLst>
              <a:ext uri="{FF2B5EF4-FFF2-40B4-BE49-F238E27FC236}">
                <a16:creationId xmlns:a16="http://schemas.microsoft.com/office/drawing/2014/main" id="{42D85C70-AD73-6D81-33AA-AE49C9F8DDAB}"/>
              </a:ext>
            </a:extLst>
          </p:cNvPr>
          <p:cNvCxnSpPr>
            <a:cxnSpLocks/>
          </p:cNvCxnSpPr>
          <p:nvPr/>
        </p:nvCxnSpPr>
        <p:spPr>
          <a:xfrm>
            <a:off x="1469607" y="1157476"/>
            <a:ext cx="0" cy="339233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9D39903-7809-4D76-3D96-6381A4083B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7869" y="2428583"/>
            <a:ext cx="464979" cy="464979"/>
          </a:xfrm>
          <a:prstGeom prst="rect">
            <a:avLst/>
          </a:prstGeom>
        </p:spPr>
      </p:pic>
      <p:pic>
        <p:nvPicPr>
          <p:cNvPr id="19" name="Graphic 18">
            <a:extLst>
              <a:ext uri="{FF2B5EF4-FFF2-40B4-BE49-F238E27FC236}">
                <a16:creationId xmlns:a16="http://schemas.microsoft.com/office/drawing/2014/main" id="{713A7832-EE5E-69C0-186B-35EDA3A49D2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7870" y="1800775"/>
            <a:ext cx="464979" cy="464979"/>
          </a:xfrm>
          <a:prstGeom prst="rect">
            <a:avLst/>
          </a:prstGeom>
        </p:spPr>
      </p:pic>
      <p:pic>
        <p:nvPicPr>
          <p:cNvPr id="21" name="Graphic 20">
            <a:extLst>
              <a:ext uri="{FF2B5EF4-FFF2-40B4-BE49-F238E27FC236}">
                <a16:creationId xmlns:a16="http://schemas.microsoft.com/office/drawing/2014/main" id="{7D234CBC-0375-1786-EA54-C7166073057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7870" y="1172967"/>
            <a:ext cx="464979" cy="464979"/>
          </a:xfrm>
          <a:prstGeom prst="rect">
            <a:avLst/>
          </a:prstGeom>
        </p:spPr>
      </p:pic>
      <p:pic>
        <p:nvPicPr>
          <p:cNvPr id="23" name="Graphic 22">
            <a:extLst>
              <a:ext uri="{FF2B5EF4-FFF2-40B4-BE49-F238E27FC236}">
                <a16:creationId xmlns:a16="http://schemas.microsoft.com/office/drawing/2014/main" id="{C49978D5-CD1E-7D20-5B53-A7970C23CB4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47868" y="4021079"/>
            <a:ext cx="464979" cy="464979"/>
          </a:xfrm>
          <a:prstGeom prst="rect">
            <a:avLst/>
          </a:prstGeom>
        </p:spPr>
      </p:pic>
      <p:pic>
        <p:nvPicPr>
          <p:cNvPr id="25" name="Graphic 24">
            <a:extLst>
              <a:ext uri="{FF2B5EF4-FFF2-40B4-BE49-F238E27FC236}">
                <a16:creationId xmlns:a16="http://schemas.microsoft.com/office/drawing/2014/main" id="{1E309172-192A-CFDF-0B6D-BADC93270AC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47868" y="3075441"/>
            <a:ext cx="464979" cy="464979"/>
          </a:xfrm>
          <a:prstGeom prst="rect">
            <a:avLst/>
          </a:prstGeom>
        </p:spPr>
      </p:pic>
    </p:spTree>
    <p:extLst>
      <p:ext uri="{BB962C8B-B14F-4D97-AF65-F5344CB8AC3E}">
        <p14:creationId xmlns:p14="http://schemas.microsoft.com/office/powerpoint/2010/main" val="91337662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528F-DD5D-E2B7-9D66-543D703795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C4A016-6988-C529-AD89-8788A4B506C1}"/>
              </a:ext>
            </a:extLst>
          </p:cNvPr>
          <p:cNvSpPr>
            <a:spLocks noGrp="1"/>
          </p:cNvSpPr>
          <p:nvPr>
            <p:ph type="title"/>
          </p:nvPr>
        </p:nvSpPr>
        <p:spPr/>
        <p:txBody>
          <a:bodyPr/>
          <a:lstStyle/>
          <a:p>
            <a:r>
              <a:rPr lang="en-US">
                <a:ea typeface="ＭＳ Ｐゴシック"/>
              </a:rPr>
              <a:t>How Puls8 Enables K8s Persistent Storage</a:t>
            </a:r>
            <a:endParaRPr lang="en-US"/>
          </a:p>
        </p:txBody>
      </p:sp>
      <p:sp>
        <p:nvSpPr>
          <p:cNvPr id="2" name="Slide Number Placeholder 1">
            <a:extLst>
              <a:ext uri="{FF2B5EF4-FFF2-40B4-BE49-F238E27FC236}">
                <a16:creationId xmlns:a16="http://schemas.microsoft.com/office/drawing/2014/main" id="{3EB795AD-D81E-12A0-1CDF-8BE2611B0660}"/>
              </a:ext>
            </a:extLst>
          </p:cNvPr>
          <p:cNvSpPr>
            <a:spLocks noGrp="1"/>
          </p:cNvSpPr>
          <p:nvPr>
            <p:ph type="sldNum" sz="quarter" idx="4"/>
          </p:nvPr>
        </p:nvSpPr>
        <p:spPr/>
        <p:txBody>
          <a:bodyPr/>
          <a:lstStyle/>
          <a:p>
            <a:pPr>
              <a:defRPr/>
            </a:pPr>
            <a:fld id="{F3C1E344-3251-4491-87FD-9E7FE3066F47}" type="slidenum">
              <a:rPr lang="en-US" smtClean="0"/>
              <a:pPr>
                <a:defRPr/>
              </a:pPr>
              <a:t>17</a:t>
            </a:fld>
            <a:endParaRPr lang="en-US"/>
          </a:p>
        </p:txBody>
      </p:sp>
      <p:sp>
        <p:nvSpPr>
          <p:cNvPr id="76" name="Rectangle: Rounded Corners 75">
            <a:extLst>
              <a:ext uri="{FF2B5EF4-FFF2-40B4-BE49-F238E27FC236}">
                <a16:creationId xmlns:a16="http://schemas.microsoft.com/office/drawing/2014/main" id="{1359923E-280A-714E-1BB8-B5448AC5DA07}"/>
              </a:ext>
            </a:extLst>
          </p:cNvPr>
          <p:cNvSpPr/>
          <p:nvPr/>
        </p:nvSpPr>
        <p:spPr>
          <a:xfrm>
            <a:off x="395049" y="1241967"/>
            <a:ext cx="4274699" cy="719537"/>
          </a:xfrm>
          <a:prstGeom prst="round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1200"/>
              <a:buFont typeface="Helvetica Neue"/>
              <a:buNone/>
            </a:pPr>
            <a:r>
              <a:rPr lang="en-US" sz="1200" b="1" i="0" strike="noStrike" cap="none">
                <a:solidFill>
                  <a:schemeClr val="tx1"/>
                </a:solidFill>
                <a:ea typeface="Helvetica Neue"/>
                <a:cs typeface="Helvetica Neue"/>
                <a:sym typeface="Helvetica Neue"/>
              </a:rPr>
              <a:t>Stateful Workloads</a:t>
            </a:r>
          </a:p>
          <a:p>
            <a:pPr marL="0" marR="0" lvl="0" indent="0" algn="ctr" rtl="0">
              <a:lnSpc>
                <a:spcPct val="100000"/>
              </a:lnSpc>
              <a:spcBef>
                <a:spcPts val="0"/>
              </a:spcBef>
              <a:spcAft>
                <a:spcPts val="0"/>
              </a:spcAft>
              <a:buClr>
                <a:srgbClr val="FFFFFF"/>
              </a:buClr>
              <a:buSzPts val="1200"/>
              <a:buFont typeface="Helvetica Neue"/>
              <a:buNone/>
            </a:pPr>
            <a:endParaRPr lang="en-US" sz="200">
              <a:solidFill>
                <a:schemeClr val="tx1"/>
              </a:solidFill>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r>
              <a:rPr lang="en-US" sz="900">
                <a:solidFill>
                  <a:schemeClr val="tx1"/>
                </a:solidFill>
                <a:ea typeface="Helvetica Neue"/>
                <a:cs typeface="Helvetica Neue"/>
                <a:sym typeface="Helvetica Neue"/>
              </a:rPr>
              <a:t>MySQL, PostgreSQL, Kafka, Prometheus, MongoDB, Cassandra, ...</a:t>
            </a:r>
          </a:p>
        </p:txBody>
      </p:sp>
      <p:sp>
        <p:nvSpPr>
          <p:cNvPr id="78" name="Rectangle: Rounded Corners 77">
            <a:extLst>
              <a:ext uri="{FF2B5EF4-FFF2-40B4-BE49-F238E27FC236}">
                <a16:creationId xmlns:a16="http://schemas.microsoft.com/office/drawing/2014/main" id="{F40A99C8-9D4F-C042-B144-5794960B41CA}"/>
              </a:ext>
            </a:extLst>
          </p:cNvPr>
          <p:cNvSpPr/>
          <p:nvPr/>
        </p:nvSpPr>
        <p:spPr>
          <a:xfrm>
            <a:off x="389518" y="3728015"/>
            <a:ext cx="4274699" cy="719538"/>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1200"/>
              <a:buFont typeface="Helvetica Neue"/>
              <a:buNone/>
            </a:pPr>
            <a:r>
              <a:rPr lang="en-US" sz="1200" b="1" i="0" strike="noStrike" cap="none">
                <a:solidFill>
                  <a:srgbClr val="002D3F"/>
                </a:solidFill>
                <a:ea typeface="Helvetica Neue"/>
                <a:cs typeface="Helvetica Neue"/>
                <a:sym typeface="Helvetica Neue"/>
              </a:rPr>
              <a:t>Any Platform, Any Storage</a:t>
            </a:r>
          </a:p>
          <a:p>
            <a:pPr marL="0" marR="0" lvl="0" indent="0" algn="ctr" rtl="0">
              <a:lnSpc>
                <a:spcPct val="100000"/>
              </a:lnSpc>
              <a:spcBef>
                <a:spcPts val="0"/>
              </a:spcBef>
              <a:spcAft>
                <a:spcPts val="0"/>
              </a:spcAft>
              <a:buClr>
                <a:srgbClr val="FFFFFF"/>
              </a:buClr>
              <a:buSzPts val="1200"/>
              <a:buFont typeface="Helvetica Neue"/>
              <a:buNone/>
            </a:pPr>
            <a:endParaRPr lang="en-US" sz="200">
              <a:solidFill>
                <a:srgbClr val="002D3F"/>
              </a:solidFill>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r>
              <a:rPr lang="en-US" sz="900">
                <a:solidFill>
                  <a:srgbClr val="002D3F"/>
                </a:solidFill>
                <a:ea typeface="Helvetica Neue"/>
                <a:cs typeface="Helvetica Neue"/>
                <a:sym typeface="Helvetica Neue"/>
              </a:rPr>
              <a:t>On-premises/Cloud, Core/Edge, Bare Metal/Virtual, NVMe/SCSI, SSD/HDD</a:t>
            </a:r>
            <a:endParaRPr lang="en-US" sz="1000">
              <a:solidFill>
                <a:srgbClr val="002D3F"/>
              </a:solidFill>
              <a:ea typeface="Helvetica Neue"/>
              <a:cs typeface="Helvetica Neue"/>
              <a:sym typeface="Helvetica Neue"/>
            </a:endParaRPr>
          </a:p>
        </p:txBody>
      </p:sp>
      <p:sp>
        <p:nvSpPr>
          <p:cNvPr id="79" name="Rectangle: Rounded Corners 78">
            <a:extLst>
              <a:ext uri="{FF2B5EF4-FFF2-40B4-BE49-F238E27FC236}">
                <a16:creationId xmlns:a16="http://schemas.microsoft.com/office/drawing/2014/main" id="{806883F1-C115-0325-313E-F2F076F505B3}"/>
              </a:ext>
            </a:extLst>
          </p:cNvPr>
          <p:cNvSpPr/>
          <p:nvPr/>
        </p:nvSpPr>
        <p:spPr>
          <a:xfrm>
            <a:off x="389518" y="2848256"/>
            <a:ext cx="1660559" cy="809978"/>
          </a:xfrm>
          <a:prstGeom prst="roundRect">
            <a:avLst>
              <a:gd name="adj" fmla="val 12453"/>
            </a:avLst>
          </a:prstGeom>
          <a:solidFill>
            <a:srgbClr val="E1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1200"/>
              <a:buFont typeface="Helvetica Neue"/>
              <a:buNone/>
            </a:pPr>
            <a:r>
              <a:rPr lang="en-US" sz="1200" b="1" i="0" strike="noStrike" cap="none">
                <a:solidFill>
                  <a:srgbClr val="002D3F"/>
                </a:solidFill>
                <a:ea typeface="Helvetica Neue"/>
                <a:cs typeface="Helvetica Neue"/>
                <a:sym typeface="Helvetica Neue"/>
              </a:rPr>
              <a:t>Enterprise Frameworks/Tools</a:t>
            </a:r>
          </a:p>
          <a:p>
            <a:pPr marL="0" marR="0" lvl="0" indent="0" algn="ctr" rtl="0">
              <a:lnSpc>
                <a:spcPct val="100000"/>
              </a:lnSpc>
              <a:spcBef>
                <a:spcPts val="0"/>
              </a:spcBef>
              <a:spcAft>
                <a:spcPts val="0"/>
              </a:spcAft>
              <a:buClr>
                <a:srgbClr val="FFFFFF"/>
              </a:buClr>
              <a:buSzPts val="1200"/>
              <a:buFont typeface="Helvetica Neue"/>
              <a:buNone/>
            </a:pPr>
            <a:endParaRPr lang="en-US" sz="200">
              <a:solidFill>
                <a:srgbClr val="002D3F"/>
              </a:solidFill>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r>
              <a:rPr lang="en-US" sz="900" err="1">
                <a:solidFill>
                  <a:srgbClr val="002D3F"/>
                </a:solidFill>
                <a:ea typeface="Helvetica Neue"/>
                <a:cs typeface="Helvetica Neue"/>
                <a:sym typeface="Helvetica Neue"/>
              </a:rPr>
              <a:t>Velero</a:t>
            </a:r>
            <a:r>
              <a:rPr lang="en-US" sz="900">
                <a:solidFill>
                  <a:srgbClr val="002D3F"/>
                </a:solidFill>
                <a:ea typeface="Helvetica Neue"/>
                <a:cs typeface="Helvetica Neue"/>
                <a:sym typeface="Helvetica Neue"/>
              </a:rPr>
              <a:t>, Prometheus, </a:t>
            </a:r>
          </a:p>
          <a:p>
            <a:pPr marL="0" marR="0" lvl="0" indent="0" algn="ctr" rtl="0">
              <a:lnSpc>
                <a:spcPct val="100000"/>
              </a:lnSpc>
              <a:spcBef>
                <a:spcPts val="0"/>
              </a:spcBef>
              <a:spcAft>
                <a:spcPts val="0"/>
              </a:spcAft>
              <a:buClr>
                <a:srgbClr val="FFFFFF"/>
              </a:buClr>
              <a:buSzPts val="1200"/>
              <a:buFont typeface="Helvetica Neue"/>
              <a:buNone/>
            </a:pPr>
            <a:r>
              <a:rPr lang="en-US" sz="900">
                <a:solidFill>
                  <a:srgbClr val="002D3F"/>
                </a:solidFill>
                <a:ea typeface="Helvetica Neue"/>
                <a:cs typeface="Helvetica Neue"/>
                <a:sym typeface="Helvetica Neue"/>
              </a:rPr>
              <a:t>Grafana, EFK/ELK, …</a:t>
            </a:r>
          </a:p>
        </p:txBody>
      </p:sp>
      <p:sp>
        <p:nvSpPr>
          <p:cNvPr id="31" name="Rectangle: Rounded Corners 30">
            <a:extLst>
              <a:ext uri="{FF2B5EF4-FFF2-40B4-BE49-F238E27FC236}">
                <a16:creationId xmlns:a16="http://schemas.microsoft.com/office/drawing/2014/main" id="{6F31456B-87CE-BC29-1040-A60546F77DC7}"/>
              </a:ext>
            </a:extLst>
          </p:cNvPr>
          <p:cNvSpPr/>
          <p:nvPr/>
        </p:nvSpPr>
        <p:spPr>
          <a:xfrm>
            <a:off x="395049" y="2017215"/>
            <a:ext cx="1660559" cy="784829"/>
          </a:xfrm>
          <a:prstGeom prst="roundRect">
            <a:avLst>
              <a:gd name="adj" fmla="val 12863"/>
            </a:avLst>
          </a:prstGeom>
          <a:solidFill>
            <a:srgbClr val="DE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1200"/>
              <a:buFont typeface="Helvetica Neue"/>
              <a:buNone/>
            </a:pPr>
            <a:r>
              <a:rPr lang="en-US" sz="1200" b="1" i="0" strike="noStrike" cap="none">
                <a:solidFill>
                  <a:srgbClr val="002D3F"/>
                </a:solidFill>
                <a:ea typeface="Helvetica Neue"/>
                <a:cs typeface="Helvetica Neue"/>
                <a:sym typeface="Helvetica Neue"/>
              </a:rPr>
              <a:t>Kubernetes Storage Control Plane</a:t>
            </a:r>
          </a:p>
        </p:txBody>
      </p:sp>
      <p:grpSp>
        <p:nvGrpSpPr>
          <p:cNvPr id="18" name="Group 17">
            <a:extLst>
              <a:ext uri="{FF2B5EF4-FFF2-40B4-BE49-F238E27FC236}">
                <a16:creationId xmlns:a16="http://schemas.microsoft.com/office/drawing/2014/main" id="{AB882D9E-58EF-501C-895D-4FD21307CEEE}"/>
              </a:ext>
            </a:extLst>
          </p:cNvPr>
          <p:cNvGrpSpPr/>
          <p:nvPr/>
        </p:nvGrpSpPr>
        <p:grpSpPr>
          <a:xfrm>
            <a:off x="2040241" y="2454377"/>
            <a:ext cx="2636858" cy="1210207"/>
            <a:chOff x="6092579" y="2152526"/>
            <a:chExt cx="2636858" cy="1408495"/>
          </a:xfrm>
        </p:grpSpPr>
        <p:grpSp>
          <p:nvGrpSpPr>
            <p:cNvPr id="80" name="Group 79">
              <a:extLst>
                <a:ext uri="{FF2B5EF4-FFF2-40B4-BE49-F238E27FC236}">
                  <a16:creationId xmlns:a16="http://schemas.microsoft.com/office/drawing/2014/main" id="{CDCE527D-9E81-FE74-8306-ED49749735AA}"/>
                </a:ext>
              </a:extLst>
            </p:cNvPr>
            <p:cNvGrpSpPr/>
            <p:nvPr/>
          </p:nvGrpSpPr>
          <p:grpSpPr>
            <a:xfrm>
              <a:off x="6092579" y="2152526"/>
              <a:ext cx="2636858" cy="1408495"/>
              <a:chOff x="6100449" y="2465004"/>
              <a:chExt cx="2636858" cy="1408495"/>
            </a:xfrm>
          </p:grpSpPr>
          <p:sp>
            <p:nvSpPr>
              <p:cNvPr id="87" name="Rectangle: Rounded Corners 86">
                <a:extLst>
                  <a:ext uri="{FF2B5EF4-FFF2-40B4-BE49-F238E27FC236}">
                    <a16:creationId xmlns:a16="http://schemas.microsoft.com/office/drawing/2014/main" id="{EBC638E1-322D-A3CD-92BB-68AD273CD7BD}"/>
                  </a:ext>
                </a:extLst>
              </p:cNvPr>
              <p:cNvSpPr/>
              <p:nvPr/>
            </p:nvSpPr>
            <p:spPr>
              <a:xfrm>
                <a:off x="7447299" y="2465004"/>
                <a:ext cx="1247780" cy="1408495"/>
              </a:xfrm>
              <a:prstGeom prst="roundRect">
                <a:avLst>
                  <a:gd name="adj" fmla="val 5746"/>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1200"/>
                  <a:buFont typeface="Helvetica Neue"/>
                  <a:buNone/>
                </a:pPr>
                <a:endParaRPr lang="en-US" sz="1000">
                  <a:solidFill>
                    <a:schemeClr val="bg1"/>
                  </a:solidFill>
                  <a:ea typeface="Helvetica Neue"/>
                  <a:cs typeface="Helvetica Neue"/>
                  <a:sym typeface="Helvetica Neue"/>
                </a:endParaRPr>
              </a:p>
            </p:txBody>
          </p:sp>
          <p:grpSp>
            <p:nvGrpSpPr>
              <p:cNvPr id="88" name="Group 87">
                <a:extLst>
                  <a:ext uri="{FF2B5EF4-FFF2-40B4-BE49-F238E27FC236}">
                    <a16:creationId xmlns:a16="http://schemas.microsoft.com/office/drawing/2014/main" id="{CB83CEA6-667F-1FF2-6AB4-121942CDEA48}"/>
                  </a:ext>
                </a:extLst>
              </p:cNvPr>
              <p:cNvGrpSpPr/>
              <p:nvPr/>
            </p:nvGrpSpPr>
            <p:grpSpPr>
              <a:xfrm>
                <a:off x="6100449" y="2465005"/>
                <a:ext cx="1360316" cy="1408494"/>
                <a:chOff x="6101188" y="2465005"/>
                <a:chExt cx="1201996" cy="1408494"/>
              </a:xfrm>
            </p:grpSpPr>
            <p:sp>
              <p:nvSpPr>
                <p:cNvPr id="96" name="Rectangle: Rounded Corners 95">
                  <a:extLst>
                    <a:ext uri="{FF2B5EF4-FFF2-40B4-BE49-F238E27FC236}">
                      <a16:creationId xmlns:a16="http://schemas.microsoft.com/office/drawing/2014/main" id="{CCC71EEA-A449-5304-351A-B7C7AB30AE84}"/>
                    </a:ext>
                  </a:extLst>
                </p:cNvPr>
                <p:cNvSpPr/>
                <p:nvPr/>
              </p:nvSpPr>
              <p:spPr>
                <a:xfrm>
                  <a:off x="6174985" y="2465005"/>
                  <a:ext cx="1054403" cy="1408494"/>
                </a:xfrm>
                <a:prstGeom prst="roundRect">
                  <a:avLst>
                    <a:gd name="adj" fmla="val 606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1200"/>
                    <a:buFont typeface="Helvetica Neue"/>
                    <a:buNone/>
                  </a:pPr>
                  <a:endParaRPr lang="en-US" sz="800">
                    <a:solidFill>
                      <a:schemeClr val="bg1"/>
                    </a:solidFill>
                    <a:ea typeface="Helvetica Neue"/>
                    <a:cs typeface="Helvetica Neue"/>
                    <a:sym typeface="Helvetica Neue"/>
                  </a:endParaRPr>
                </a:p>
              </p:txBody>
            </p:sp>
            <p:sp>
              <p:nvSpPr>
                <p:cNvPr id="97" name="TextBox 96">
                  <a:extLst>
                    <a:ext uri="{FF2B5EF4-FFF2-40B4-BE49-F238E27FC236}">
                      <a16:creationId xmlns:a16="http://schemas.microsoft.com/office/drawing/2014/main" id="{3D6BE856-B930-3A72-A64E-6629FCF56541}"/>
                    </a:ext>
                  </a:extLst>
                </p:cNvPr>
                <p:cNvSpPr txBox="1"/>
                <p:nvPr/>
              </p:nvSpPr>
              <p:spPr>
                <a:xfrm>
                  <a:off x="6101188" y="2796281"/>
                  <a:ext cx="1201996" cy="913422"/>
                </a:xfrm>
                <a:prstGeom prst="rect">
                  <a:avLst/>
                </a:prstGeom>
                <a:noFill/>
              </p:spPr>
              <p:txBody>
                <a:bodyPr wrap="square">
                  <a:spAutoFit/>
                </a:bodyPr>
                <a:lstStyle/>
                <a:p>
                  <a:pPr algn="ctr"/>
                  <a:r>
                    <a:rPr lang="en-US" sz="1200" b="1">
                      <a:solidFill>
                        <a:schemeClr val="bg1"/>
                      </a:solidFill>
                      <a:latin typeface="+mn-lt"/>
                    </a:rPr>
                    <a:t>Control Plane</a:t>
                  </a:r>
                </a:p>
                <a:p>
                  <a:pPr algn="ctr"/>
                  <a:endParaRPr lang="en-US" sz="600" b="1">
                    <a:solidFill>
                      <a:schemeClr val="bg1"/>
                    </a:solidFill>
                    <a:latin typeface="+mn-lt"/>
                  </a:endParaRPr>
                </a:p>
                <a:p>
                  <a:pPr algn="ctr"/>
                  <a:r>
                    <a:rPr lang="en-US" sz="900">
                      <a:solidFill>
                        <a:schemeClr val="bg1"/>
                      </a:solidFill>
                      <a:latin typeface="+mn-lt"/>
                    </a:rPr>
                    <a:t>CSI Drivers,</a:t>
                  </a:r>
                </a:p>
                <a:p>
                  <a:pPr algn="ctr"/>
                  <a:r>
                    <a:rPr lang="en-US" sz="900">
                      <a:solidFill>
                        <a:schemeClr val="bg1"/>
                      </a:solidFill>
                      <a:latin typeface="+mn-lt"/>
                    </a:rPr>
                    <a:t>Storage &amp; Data Engine Operators, Plugins, …</a:t>
                  </a:r>
                </a:p>
              </p:txBody>
            </p:sp>
          </p:grpSp>
          <p:sp>
            <p:nvSpPr>
              <p:cNvPr id="89" name="TextBox 88">
                <a:extLst>
                  <a:ext uri="{FF2B5EF4-FFF2-40B4-BE49-F238E27FC236}">
                    <a16:creationId xmlns:a16="http://schemas.microsoft.com/office/drawing/2014/main" id="{7C6C33A5-062A-2540-BB82-B04E9657CB77}"/>
                  </a:ext>
                </a:extLst>
              </p:cNvPr>
              <p:cNvSpPr txBox="1"/>
              <p:nvPr/>
            </p:nvSpPr>
            <p:spPr>
              <a:xfrm>
                <a:off x="7405071" y="2796281"/>
                <a:ext cx="1332236" cy="1056704"/>
              </a:xfrm>
              <a:prstGeom prst="rect">
                <a:avLst/>
              </a:prstGeom>
              <a:noFill/>
            </p:spPr>
            <p:txBody>
              <a:bodyPr wrap="square">
                <a:spAutoFit/>
              </a:bodyPr>
              <a:lstStyle/>
              <a:p>
                <a:pPr marL="0" marR="0" lvl="0" indent="0" algn="ctr" rtl="0">
                  <a:lnSpc>
                    <a:spcPct val="100000"/>
                  </a:lnSpc>
                  <a:spcBef>
                    <a:spcPts val="0"/>
                  </a:spcBef>
                  <a:spcAft>
                    <a:spcPts val="0"/>
                  </a:spcAft>
                  <a:buClr>
                    <a:srgbClr val="FFFFFF"/>
                  </a:buClr>
                  <a:buSzPts val="1200"/>
                  <a:buFont typeface="Helvetica Neue"/>
                  <a:buNone/>
                </a:pPr>
                <a:r>
                  <a:rPr lang="en-US" sz="1200" b="1" i="0" strike="noStrike" cap="none">
                    <a:solidFill>
                      <a:schemeClr val="bg1"/>
                    </a:solidFill>
                    <a:latin typeface="+mn-lt"/>
                    <a:ea typeface="Helvetica Neue"/>
                    <a:cs typeface="Helvetica Neue"/>
                    <a:sym typeface="Helvetica Neue"/>
                  </a:rPr>
                  <a:t>Storage Engines</a:t>
                </a:r>
              </a:p>
              <a:p>
                <a:pPr marL="0" marR="0" lvl="0" indent="0" algn="ctr" rtl="0">
                  <a:lnSpc>
                    <a:spcPct val="100000"/>
                  </a:lnSpc>
                  <a:spcBef>
                    <a:spcPts val="0"/>
                  </a:spcBef>
                  <a:spcAft>
                    <a:spcPts val="0"/>
                  </a:spcAft>
                  <a:buClr>
                    <a:srgbClr val="FFFFFF"/>
                  </a:buClr>
                  <a:buSzPts val="1200"/>
                  <a:buFont typeface="Helvetica Neue"/>
                  <a:buNone/>
                </a:pPr>
                <a:endParaRPr lang="en-US" sz="200" i="0" strike="noStrike" cap="none">
                  <a:solidFill>
                    <a:schemeClr val="bg1"/>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r>
                  <a:rPr lang="en-US" sz="900" b="1" i="0" strike="noStrike" cap="none">
                    <a:solidFill>
                      <a:schemeClr val="bg1"/>
                    </a:solidFill>
                    <a:latin typeface="+mn-lt"/>
                    <a:ea typeface="Helvetica Neue"/>
                    <a:cs typeface="Helvetica Neue"/>
                    <a:sym typeface="Helvetica Neue"/>
                  </a:rPr>
                  <a:t>Replicated Volumes: </a:t>
                </a:r>
                <a:r>
                  <a:rPr lang="en-US" sz="900" i="0" strike="noStrike" cap="none" err="1">
                    <a:solidFill>
                      <a:schemeClr val="bg1"/>
                    </a:solidFill>
                    <a:latin typeface="+mn-lt"/>
                    <a:ea typeface="Helvetica Neue"/>
                    <a:cs typeface="Helvetica Neue"/>
                    <a:sym typeface="Helvetica Neue"/>
                  </a:rPr>
                  <a:t>Mayastor</a:t>
                </a:r>
                <a:endParaRPr lang="en-US" sz="900" i="0" strike="noStrike" cap="none">
                  <a:solidFill>
                    <a:schemeClr val="bg1"/>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endParaRPr lang="en-US" sz="300" i="0" strike="noStrike" cap="none">
                  <a:solidFill>
                    <a:schemeClr val="bg1"/>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r>
                  <a:rPr lang="en-US" sz="900" b="1">
                    <a:solidFill>
                      <a:schemeClr val="bg1"/>
                    </a:solidFill>
                    <a:latin typeface="+mn-lt"/>
                    <a:sym typeface="Helvetica Neue"/>
                  </a:rPr>
                  <a:t>Local Volumes: </a:t>
                </a:r>
              </a:p>
              <a:p>
                <a:pPr marL="0" marR="0" lvl="0" indent="0" algn="ctr" rtl="0">
                  <a:lnSpc>
                    <a:spcPct val="100000"/>
                  </a:lnSpc>
                  <a:spcBef>
                    <a:spcPts val="0"/>
                  </a:spcBef>
                  <a:spcAft>
                    <a:spcPts val="0"/>
                  </a:spcAft>
                  <a:buClr>
                    <a:srgbClr val="FFFFFF"/>
                  </a:buClr>
                  <a:buSzPts val="1200"/>
                  <a:buFont typeface="Helvetica Neue"/>
                  <a:buNone/>
                </a:pPr>
                <a:r>
                  <a:rPr lang="en-US" sz="900" i="0" strike="noStrike" cap="none">
                    <a:solidFill>
                      <a:schemeClr val="bg1"/>
                    </a:solidFill>
                    <a:latin typeface="+mn-lt"/>
                    <a:ea typeface="Helvetica Neue"/>
                    <a:cs typeface="Helvetica Neue"/>
                    <a:sym typeface="Helvetica Neue"/>
                  </a:rPr>
                  <a:t>LVM, ZFS, </a:t>
                </a:r>
                <a:r>
                  <a:rPr lang="en-US" sz="900" i="0" strike="noStrike" cap="none" err="1">
                    <a:solidFill>
                      <a:schemeClr val="bg1"/>
                    </a:solidFill>
                    <a:latin typeface="+mn-lt"/>
                    <a:ea typeface="Helvetica Neue"/>
                    <a:cs typeface="Helvetica Neue"/>
                    <a:sym typeface="Helvetica Neue"/>
                  </a:rPr>
                  <a:t>hostpath</a:t>
                </a:r>
                <a:endParaRPr lang="en-US" sz="900" i="0" strike="noStrike" cap="none">
                  <a:solidFill>
                    <a:schemeClr val="bg1"/>
                  </a:solidFill>
                  <a:latin typeface="+mn-lt"/>
                  <a:ea typeface="Helvetica Neue"/>
                  <a:cs typeface="Helvetica Neue"/>
                  <a:sym typeface="Helvetica Neue"/>
                </a:endParaRPr>
              </a:p>
            </p:txBody>
          </p:sp>
        </p:grpSp>
        <p:pic>
          <p:nvPicPr>
            <p:cNvPr id="9" name="Graphic 8">
              <a:extLst>
                <a:ext uri="{FF2B5EF4-FFF2-40B4-BE49-F238E27FC236}">
                  <a16:creationId xmlns:a16="http://schemas.microsoft.com/office/drawing/2014/main" id="{DBE29CF2-4070-BFBA-5893-548382831FB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83008" y="2257931"/>
              <a:ext cx="979655" cy="223701"/>
            </a:xfrm>
            <a:prstGeom prst="rect">
              <a:avLst/>
            </a:prstGeom>
          </p:spPr>
        </p:pic>
        <p:pic>
          <p:nvPicPr>
            <p:cNvPr id="16" name="Graphic 15">
              <a:extLst>
                <a:ext uri="{FF2B5EF4-FFF2-40B4-BE49-F238E27FC236}">
                  <a16:creationId xmlns:a16="http://schemas.microsoft.com/office/drawing/2014/main" id="{4A64FCF3-DCE8-C911-57D1-372645B51C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3491" y="2257931"/>
              <a:ext cx="979655" cy="223701"/>
            </a:xfrm>
            <a:prstGeom prst="rect">
              <a:avLst/>
            </a:prstGeom>
          </p:spPr>
        </p:pic>
      </p:grpSp>
      <p:cxnSp>
        <p:nvCxnSpPr>
          <p:cNvPr id="19" name="Straight Connector 18">
            <a:extLst>
              <a:ext uri="{FF2B5EF4-FFF2-40B4-BE49-F238E27FC236}">
                <a16:creationId xmlns:a16="http://schemas.microsoft.com/office/drawing/2014/main" id="{F7AEAAA9-B632-7F90-DCCE-2A8665AE27FE}"/>
              </a:ext>
            </a:extLst>
          </p:cNvPr>
          <p:cNvCxnSpPr>
            <a:cxnSpLocks/>
          </p:cNvCxnSpPr>
          <p:nvPr/>
        </p:nvCxnSpPr>
        <p:spPr>
          <a:xfrm>
            <a:off x="4966681" y="1241967"/>
            <a:ext cx="0" cy="320558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0B998D7-A81B-620A-ABE1-904AFF8B43AE}"/>
              </a:ext>
            </a:extLst>
          </p:cNvPr>
          <p:cNvGrpSpPr/>
          <p:nvPr/>
        </p:nvGrpSpPr>
        <p:grpSpPr>
          <a:xfrm>
            <a:off x="2123758" y="2023986"/>
            <a:ext cx="2510703" cy="380220"/>
            <a:chOff x="6154906" y="2213551"/>
            <a:chExt cx="2510703" cy="380220"/>
          </a:xfrm>
        </p:grpSpPr>
        <p:sp>
          <p:nvSpPr>
            <p:cNvPr id="21" name="Rechteck: abgerundete Ecken 20">
              <a:extLst>
                <a:ext uri="{FF2B5EF4-FFF2-40B4-BE49-F238E27FC236}">
                  <a16:creationId xmlns:a16="http://schemas.microsoft.com/office/drawing/2014/main" id="{43E9DF7A-EBC2-4241-DE73-EFEC10AA6F4E}"/>
                </a:ext>
              </a:extLst>
            </p:cNvPr>
            <p:cNvSpPr/>
            <p:nvPr/>
          </p:nvSpPr>
          <p:spPr>
            <a:xfrm>
              <a:off x="6154906" y="2213551"/>
              <a:ext cx="2510703" cy="380220"/>
            </a:xfrm>
            <a:prstGeom prst="round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phic 4">
              <a:extLst>
                <a:ext uri="{FF2B5EF4-FFF2-40B4-BE49-F238E27FC236}">
                  <a16:creationId xmlns:a16="http://schemas.microsoft.com/office/drawing/2014/main" id="{7DACC391-6EA4-CD32-C278-3A448FB55CF9}"/>
                </a:ext>
              </a:extLst>
            </p:cNvPr>
            <p:cNvPicPr>
              <a:picLocks noChangeAspect="1"/>
            </p:cNvPicPr>
            <p:nvPr/>
          </p:nvPicPr>
          <p:blipFill>
            <a:blip>
              <a:extLst>
                <a:ext uri="{96DAC541-7B7A-43D3-8B79-37D633B846F1}">
                  <asvg:svgBlip xmlns:asvg="http://schemas.microsoft.com/office/drawing/2016/SVG/main" r:embed="rId4"/>
                </a:ext>
              </a:extLst>
            </a:blip>
            <a:srcRect l="6842" t="18446" r="7227" b="17340"/>
            <a:stretch>
              <a:fillRect/>
            </a:stretch>
          </p:blipFill>
          <p:spPr>
            <a:xfrm>
              <a:off x="7085123" y="2291806"/>
              <a:ext cx="650268" cy="209816"/>
            </a:xfrm>
            <a:prstGeom prst="rect">
              <a:avLst/>
            </a:prstGeom>
          </p:spPr>
        </p:pic>
      </p:grpSp>
      <p:sp>
        <p:nvSpPr>
          <p:cNvPr id="3" name="Content Placeholder 4">
            <a:extLst>
              <a:ext uri="{FF2B5EF4-FFF2-40B4-BE49-F238E27FC236}">
                <a16:creationId xmlns:a16="http://schemas.microsoft.com/office/drawing/2014/main" id="{FA044E3E-985C-0989-5720-63A0AA813624}"/>
              </a:ext>
            </a:extLst>
          </p:cNvPr>
          <p:cNvSpPr txBox="1">
            <a:spLocks/>
          </p:cNvSpPr>
          <p:nvPr/>
        </p:nvSpPr>
        <p:spPr bwMode="auto">
          <a:xfrm>
            <a:off x="5102541" y="1258363"/>
            <a:ext cx="3804205" cy="3205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BCBC"/>
              </a:buClr>
              <a:buSzPct val="100000"/>
              <a:buFont typeface="Arial"/>
              <a:buChar char="•"/>
              <a:defRPr sz="2800" b="0" kern="1200">
                <a:solidFill>
                  <a:srgbClr val="002D3F"/>
                </a:solidFill>
                <a:latin typeface="Calibri"/>
                <a:ea typeface="ＭＳ Ｐゴシック" pitchFamily="-72" charset="-128"/>
                <a:cs typeface="Calibri"/>
              </a:defRPr>
            </a:lvl1pPr>
            <a:lvl2pPr marL="742950" indent="-285750" algn="l" rtl="0" eaLnBrk="1" fontAlgn="base" hangingPunct="1">
              <a:spcBef>
                <a:spcPct val="20000"/>
              </a:spcBef>
              <a:spcAft>
                <a:spcPct val="0"/>
              </a:spcAft>
              <a:buClr>
                <a:srgbClr val="00BCBC"/>
              </a:buClr>
              <a:buSzPct val="100000"/>
              <a:buFont typeface="Arial"/>
              <a:buChar char="•"/>
              <a:defRPr sz="2000" b="0" kern="1200">
                <a:solidFill>
                  <a:srgbClr val="002D3F"/>
                </a:solidFill>
                <a:latin typeface="Calibri"/>
                <a:ea typeface="ＭＳ Ｐゴシック" pitchFamily="-72" charset="-128"/>
                <a:cs typeface="Calibri"/>
              </a:defRPr>
            </a:lvl2pPr>
            <a:lvl3pPr marL="1200150" indent="-285750" algn="l" rtl="0" eaLnBrk="1" fontAlgn="base" hangingPunct="1">
              <a:spcBef>
                <a:spcPct val="20000"/>
              </a:spcBef>
              <a:spcAft>
                <a:spcPct val="0"/>
              </a:spcAft>
              <a:buClr>
                <a:srgbClr val="00BCBC"/>
              </a:buClr>
              <a:buSzPct val="100000"/>
              <a:buFont typeface="Arial"/>
              <a:buChar char="•"/>
              <a:defRPr sz="2000" b="0" kern="1200">
                <a:solidFill>
                  <a:srgbClr val="002D3F"/>
                </a:solidFill>
                <a:latin typeface="Calibri"/>
                <a:ea typeface="ＭＳ Ｐゴシック" pitchFamily="-72" charset="-128"/>
                <a:cs typeface="Calibri"/>
              </a:defRPr>
            </a:lvl3pPr>
            <a:lvl4pPr marL="1657350" indent="-285750" algn="l" rtl="0" eaLnBrk="1" fontAlgn="base" hangingPunct="1">
              <a:spcBef>
                <a:spcPct val="20000"/>
              </a:spcBef>
              <a:spcAft>
                <a:spcPct val="0"/>
              </a:spcAft>
              <a:buClr>
                <a:srgbClr val="00BCBC"/>
              </a:buClr>
              <a:buSzPct val="100000"/>
              <a:buFont typeface="Arial"/>
              <a:buChar char="•"/>
              <a:defRPr sz="2000" b="0" kern="1200">
                <a:solidFill>
                  <a:srgbClr val="002D3F"/>
                </a:solidFill>
                <a:latin typeface="Calibri"/>
                <a:ea typeface="ＭＳ Ｐゴシック" pitchFamily="-72" charset="-128"/>
                <a:cs typeface="Calibri"/>
              </a:defRPr>
            </a:lvl4pPr>
            <a:lvl5pPr marL="2114550" indent="-285750" algn="l" rtl="0" eaLnBrk="1" fontAlgn="base" hangingPunct="1">
              <a:spcBef>
                <a:spcPct val="20000"/>
              </a:spcBef>
              <a:spcAft>
                <a:spcPct val="0"/>
              </a:spcAft>
              <a:buClr>
                <a:srgbClr val="00BCBC"/>
              </a:buClr>
              <a:buSzPct val="100000"/>
              <a:buFont typeface="Arial"/>
              <a:buChar char="•"/>
              <a:defRPr sz="2000" b="0" kern="1200">
                <a:solidFill>
                  <a:srgbClr val="002D3F"/>
                </a:solidFill>
                <a:latin typeface="Calibri"/>
                <a:ea typeface="ＭＳ Ｐゴシック" pitchFamily="-72"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a:spcBef>
                <a:spcPts val="1200"/>
              </a:spcBef>
            </a:pPr>
            <a:r>
              <a:rPr lang="en-US" sz="1700"/>
              <a:t>Enables developers and platform SREs to </a:t>
            </a:r>
            <a:r>
              <a:rPr lang="en-US" sz="1700" b="1"/>
              <a:t>easily deploy K8s stateful workloads </a:t>
            </a:r>
          </a:p>
          <a:p>
            <a:pPr marL="227013" indent="-227013">
              <a:spcBef>
                <a:spcPts val="1200"/>
              </a:spcBef>
            </a:pPr>
            <a:r>
              <a:rPr lang="en-US" sz="1700"/>
              <a:t>Provides fast and highly reliable </a:t>
            </a:r>
            <a:r>
              <a:rPr lang="en-US" sz="1700" b="1"/>
              <a:t>block-based container-native storage</a:t>
            </a:r>
          </a:p>
          <a:p>
            <a:pPr marL="227013" indent="-227013">
              <a:spcBef>
                <a:spcPts val="1200"/>
              </a:spcBef>
            </a:pPr>
            <a:r>
              <a:rPr lang="en-US" sz="1700" b="1"/>
              <a:t>Turns built-in storage of K8s nodes into persistent volumes</a:t>
            </a:r>
            <a:r>
              <a:rPr lang="en-US" sz="1700"/>
              <a:t>; no reliance on external storage systems</a:t>
            </a:r>
          </a:p>
          <a:p>
            <a:pPr marL="227013" indent="-227013">
              <a:spcBef>
                <a:spcPts val="1200"/>
              </a:spcBef>
            </a:pPr>
            <a:r>
              <a:rPr lang="en-US" sz="1700" b="1"/>
              <a:t>Freedom from infrastructure constraints </a:t>
            </a:r>
            <a:r>
              <a:rPr lang="en-US" sz="1700"/>
              <a:t>and vendor lock-in</a:t>
            </a:r>
          </a:p>
        </p:txBody>
      </p:sp>
    </p:spTree>
    <p:extLst>
      <p:ext uri="{BB962C8B-B14F-4D97-AF65-F5344CB8AC3E}">
        <p14:creationId xmlns:p14="http://schemas.microsoft.com/office/powerpoint/2010/main" val="292955044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F7E9EF-5CBB-6B7C-43F3-5265D6BA621D}"/>
              </a:ext>
            </a:extLst>
          </p:cNvPr>
          <p:cNvSpPr>
            <a:spLocks noGrp="1"/>
          </p:cNvSpPr>
          <p:nvPr>
            <p:ph type="sldNum" sz="quarter" idx="4"/>
          </p:nvPr>
        </p:nvSpPr>
        <p:spPr/>
        <p:txBody>
          <a:bodyPr/>
          <a:lstStyle/>
          <a:p>
            <a:pPr>
              <a:defRPr/>
            </a:pPr>
            <a:fld id="{992F9679-0466-4B45-903C-6A8B75B5D3DF}" type="slidenum">
              <a:rPr lang="en-US" smtClean="0"/>
              <a:pPr>
                <a:defRPr/>
              </a:pPr>
              <a:t>18</a:t>
            </a:fld>
            <a:endParaRPr lang="en-US"/>
          </a:p>
        </p:txBody>
      </p:sp>
      <p:sp>
        <p:nvSpPr>
          <p:cNvPr id="4" name="Title 3">
            <a:extLst>
              <a:ext uri="{FF2B5EF4-FFF2-40B4-BE49-F238E27FC236}">
                <a16:creationId xmlns:a16="http://schemas.microsoft.com/office/drawing/2014/main" id="{FC631416-2730-AD79-DD1C-51FEB9BF94C8}"/>
              </a:ext>
            </a:extLst>
          </p:cNvPr>
          <p:cNvSpPr>
            <a:spLocks noGrp="1"/>
          </p:cNvSpPr>
          <p:nvPr>
            <p:ph type="title"/>
          </p:nvPr>
        </p:nvSpPr>
        <p:spPr/>
        <p:txBody>
          <a:bodyPr/>
          <a:lstStyle/>
          <a:p>
            <a:r>
              <a:rPr lang="en-US" sz="3200">
                <a:latin typeface="Calibri" panose="020F0502020204030204" pitchFamily="34" charset="0"/>
                <a:cs typeface="Calibri" panose="020F0502020204030204" pitchFamily="34" charset="0"/>
              </a:rPr>
              <a:t>How Puls8 Enables HA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for Stateful Kubernetes Workloads</a:t>
            </a:r>
            <a:endParaRPr lang="en-US" sz="3200"/>
          </a:p>
        </p:txBody>
      </p:sp>
      <p:sp>
        <p:nvSpPr>
          <p:cNvPr id="12" name="Rectangle 11">
            <a:extLst>
              <a:ext uri="{FF2B5EF4-FFF2-40B4-BE49-F238E27FC236}">
                <a16:creationId xmlns:a16="http://schemas.microsoft.com/office/drawing/2014/main" id="{F871C937-B80B-091D-C80F-796C2B7CBC51}"/>
              </a:ext>
            </a:extLst>
          </p:cNvPr>
          <p:cNvSpPr/>
          <p:nvPr/>
        </p:nvSpPr>
        <p:spPr>
          <a:xfrm>
            <a:off x="0" y="1194534"/>
            <a:ext cx="9144000" cy="3224185"/>
          </a:xfrm>
          <a:prstGeom prst="rect">
            <a:avLst/>
          </a:prstGeom>
          <a:solidFill>
            <a:srgbClr val="D8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a:extLst>
              <a:ext uri="{FF2B5EF4-FFF2-40B4-BE49-F238E27FC236}">
                <a16:creationId xmlns:a16="http://schemas.microsoft.com/office/drawing/2014/main" id="{D19A3586-F4CA-2C64-1871-57455035DB56}"/>
              </a:ext>
            </a:extLst>
          </p:cNvPr>
          <p:cNvSpPr txBox="1">
            <a:spLocks/>
          </p:cNvSpPr>
          <p:nvPr/>
        </p:nvSpPr>
        <p:spPr bwMode="auto">
          <a:xfrm>
            <a:off x="358721" y="1343152"/>
            <a:ext cx="6817917" cy="2970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400"/>
              </a:spcBef>
              <a:spcAft>
                <a:spcPct val="0"/>
              </a:spcAft>
              <a:buClr>
                <a:srgbClr val="00BCBC"/>
              </a:buClr>
              <a:buSzPct val="100000"/>
              <a:buFont typeface="Arial"/>
              <a:buChar char="•"/>
              <a:defRPr sz="2800" b="0" kern="1200">
                <a:solidFill>
                  <a:srgbClr val="002D3F"/>
                </a:solidFill>
                <a:latin typeface="Calibri"/>
                <a:ea typeface="ＭＳ Ｐゴシック" pitchFamily="-72" charset="-128"/>
                <a:cs typeface="Calibri"/>
              </a:defRPr>
            </a:lvl1pPr>
            <a:lvl2pPr marL="742950" indent="-285750" algn="l" rtl="0" eaLnBrk="1" fontAlgn="base" hangingPunct="1">
              <a:spcBef>
                <a:spcPct val="20000"/>
              </a:spcBef>
              <a:spcAft>
                <a:spcPct val="0"/>
              </a:spcAft>
              <a:buClr>
                <a:srgbClr val="00BCBC"/>
              </a:buClr>
              <a:buSzPct val="100000"/>
              <a:buFont typeface="System Font Regular"/>
              <a:buChar char="–"/>
              <a:defRPr sz="2000" b="0" kern="1200">
                <a:solidFill>
                  <a:srgbClr val="002D3F"/>
                </a:solidFill>
                <a:latin typeface="Calibri"/>
                <a:ea typeface="ＭＳ Ｐゴシック" pitchFamily="-72" charset="-128"/>
                <a:cs typeface="Calibri"/>
              </a:defRPr>
            </a:lvl2pPr>
            <a:lvl3pPr marL="1143000" indent="-228600" algn="l" rtl="0" eaLnBrk="1" fontAlgn="base" hangingPunct="1">
              <a:spcBef>
                <a:spcPct val="20000"/>
              </a:spcBef>
              <a:spcAft>
                <a:spcPct val="0"/>
              </a:spcAft>
              <a:buClr>
                <a:srgbClr val="00BCBC"/>
              </a:buClr>
              <a:buSzPct val="80000"/>
              <a:buFont typeface="Wingdings" pitchFamily="2" charset="2"/>
              <a:buChar char="§"/>
              <a:defRPr sz="2000" b="0" kern="1200">
                <a:solidFill>
                  <a:srgbClr val="002D3F"/>
                </a:solidFill>
                <a:latin typeface="Calibri"/>
                <a:ea typeface="ＭＳ Ｐゴシック" pitchFamily="-72" charset="-128"/>
                <a:cs typeface="Calibri"/>
              </a:defRPr>
            </a:lvl3pPr>
            <a:lvl4pPr marL="1600200" indent="-228600" algn="l" rtl="0" eaLnBrk="1" fontAlgn="base" hangingPunct="1">
              <a:spcBef>
                <a:spcPct val="20000"/>
              </a:spcBef>
              <a:spcAft>
                <a:spcPct val="0"/>
              </a:spcAft>
              <a:buClr>
                <a:srgbClr val="00BCBC"/>
              </a:buClr>
              <a:buSzPct val="80000"/>
              <a:buFont typeface="Courier New" panose="02070309020205020404" pitchFamily="49" charset="0"/>
              <a:buChar char="o"/>
              <a:defRPr sz="2000" b="0" kern="1200">
                <a:solidFill>
                  <a:srgbClr val="002D3F"/>
                </a:solidFill>
                <a:latin typeface="Calibri"/>
                <a:ea typeface="ＭＳ Ｐゴシック" pitchFamily="-72" charset="-128"/>
                <a:cs typeface="Calibri"/>
              </a:defRPr>
            </a:lvl4pPr>
            <a:lvl5pPr marL="2057400" indent="-228600" algn="l" rtl="0" eaLnBrk="1" fontAlgn="base" hangingPunct="1">
              <a:spcBef>
                <a:spcPct val="20000"/>
              </a:spcBef>
              <a:spcAft>
                <a:spcPct val="0"/>
              </a:spcAft>
              <a:buClr>
                <a:srgbClr val="00BCBC"/>
              </a:buClr>
              <a:buFont typeface="System Font Regular"/>
              <a:buChar char="–"/>
              <a:defRPr sz="2000" b="0" kern="1200">
                <a:solidFill>
                  <a:srgbClr val="002D3F"/>
                </a:solidFill>
                <a:latin typeface="Calibri"/>
                <a:ea typeface="ＭＳ Ｐゴシック" pitchFamily="-72"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pPr>
            <a:r>
              <a:rPr lang="en-US" sz="1900" dirty="0"/>
              <a:t>Maintains fully </a:t>
            </a:r>
            <a:r>
              <a:rPr lang="en-US" sz="1900" b="1" dirty="0"/>
              <a:t>replicated copies of persistent volumes on multiple nodes</a:t>
            </a:r>
            <a:r>
              <a:rPr lang="en-US" sz="1900" dirty="0"/>
              <a:t> in the cluster</a:t>
            </a:r>
          </a:p>
          <a:p>
            <a:pPr>
              <a:spcBef>
                <a:spcPts val="1500"/>
              </a:spcBef>
            </a:pPr>
            <a:r>
              <a:rPr lang="en-US" sz="1900" b="1" dirty="0"/>
              <a:t>If a node fails, applications fail over automatically </a:t>
            </a:r>
            <a:r>
              <a:rPr lang="en-US" sz="1900" dirty="0"/>
              <a:t>to another node with an intact replica</a:t>
            </a:r>
          </a:p>
          <a:p>
            <a:pPr>
              <a:spcBef>
                <a:spcPts val="1500"/>
              </a:spcBef>
            </a:pPr>
            <a:r>
              <a:rPr lang="en-US" sz="1900" b="1" dirty="0"/>
              <a:t>Volumes automatically re-attach </a:t>
            </a:r>
            <a:r>
              <a:rPr lang="en-US" sz="1900" dirty="0"/>
              <a:t>as Kubernetes restarts pods</a:t>
            </a:r>
          </a:p>
          <a:p>
            <a:pPr>
              <a:spcBef>
                <a:spcPts val="1500"/>
              </a:spcBef>
            </a:pPr>
            <a:r>
              <a:rPr lang="en-US" sz="1900" dirty="0"/>
              <a:t>Node or component failures result in </a:t>
            </a:r>
            <a:r>
              <a:rPr lang="en-US" sz="1900" b="1" dirty="0"/>
              <a:t>minimal to no disruption</a:t>
            </a:r>
          </a:p>
          <a:p>
            <a:pPr>
              <a:spcBef>
                <a:spcPts val="1500"/>
              </a:spcBef>
            </a:pPr>
            <a:r>
              <a:rPr lang="en-US" sz="1900" b="1" dirty="0"/>
              <a:t>Self-healing rebuild restores full redundancy </a:t>
            </a:r>
            <a:r>
              <a:rPr lang="en-US" sz="1900" dirty="0"/>
              <a:t>automatically</a:t>
            </a:r>
          </a:p>
        </p:txBody>
      </p:sp>
      <p:sp>
        <p:nvSpPr>
          <p:cNvPr id="14" name="TextBox 13">
            <a:extLst>
              <a:ext uri="{FF2B5EF4-FFF2-40B4-BE49-F238E27FC236}">
                <a16:creationId xmlns:a16="http://schemas.microsoft.com/office/drawing/2014/main" id="{4BDB33F4-CE28-C873-2632-E234F98332F9}"/>
              </a:ext>
            </a:extLst>
          </p:cNvPr>
          <p:cNvSpPr txBox="1"/>
          <p:nvPr/>
        </p:nvSpPr>
        <p:spPr>
          <a:xfrm>
            <a:off x="162163" y="4486823"/>
            <a:ext cx="8819674" cy="307777"/>
          </a:xfrm>
          <a:prstGeom prst="rect">
            <a:avLst/>
          </a:prstGeom>
          <a:noFill/>
        </p:spPr>
        <p:txBody>
          <a:bodyPr wrap="square">
            <a:spAutoFit/>
          </a:bodyPr>
          <a:lstStyle/>
          <a:p>
            <a:pPr marL="0" indent="0" algn="ctr">
              <a:spcBef>
                <a:spcPts val="1400"/>
              </a:spcBef>
              <a:buNone/>
            </a:pPr>
            <a:r>
              <a:rPr lang="en-US" sz="1400">
                <a:latin typeface="+mn-lt"/>
              </a:rPr>
              <a:t>Designed for Kubernetes-native failover patterns using CSI, ensuring </a:t>
            </a:r>
            <a:r>
              <a:rPr lang="en-US" sz="1400" b="1">
                <a:latin typeface="+mn-lt"/>
              </a:rPr>
              <a:t>storage stays aligned with workload movement</a:t>
            </a:r>
          </a:p>
        </p:txBody>
      </p:sp>
      <p:pic>
        <p:nvPicPr>
          <p:cNvPr id="15" name="Graphic 14">
            <a:extLst>
              <a:ext uri="{FF2B5EF4-FFF2-40B4-BE49-F238E27FC236}">
                <a16:creationId xmlns:a16="http://schemas.microsoft.com/office/drawing/2014/main" id="{C0629D63-7E66-ADF2-9F99-A04D46834CA9}"/>
              </a:ext>
            </a:extLst>
          </p:cNvPr>
          <p:cNvPicPr>
            <a:picLocks noChangeAspect="1"/>
          </p:cNvPicPr>
          <p:nvPr/>
        </p:nvPicPr>
        <p:blipFill>
          <a:blip>
            <a:extLst>
              <a:ext uri="{96DAC541-7B7A-43D3-8B79-37D633B846F1}">
                <asvg:svgBlip xmlns:asvg="http://schemas.microsoft.com/office/drawing/2016/SVG/main" r:embed="rId2"/>
              </a:ext>
            </a:extLst>
          </a:blip>
          <a:srcRect l="15275" t="4214" r="15047" b="4979"/>
          <a:stretch>
            <a:fillRect/>
          </a:stretch>
        </p:blipFill>
        <p:spPr>
          <a:xfrm>
            <a:off x="6966660" y="2162259"/>
            <a:ext cx="1931324" cy="1363027"/>
          </a:xfrm>
          <a:prstGeom prst="rect">
            <a:avLst/>
          </a:prstGeom>
        </p:spPr>
      </p:pic>
    </p:spTree>
    <p:extLst>
      <p:ext uri="{BB962C8B-B14F-4D97-AF65-F5344CB8AC3E}">
        <p14:creationId xmlns:p14="http://schemas.microsoft.com/office/powerpoint/2010/main" val="27904480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0A18A-5058-3696-EBC4-92704D0FCFC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776DB-2489-00FF-804A-BADFD50669CC}"/>
              </a:ext>
            </a:extLst>
          </p:cNvPr>
          <p:cNvSpPr>
            <a:spLocks noGrp="1"/>
          </p:cNvSpPr>
          <p:nvPr>
            <p:ph type="sldNum" sz="quarter" idx="4"/>
          </p:nvPr>
        </p:nvSpPr>
        <p:spPr/>
        <p:txBody>
          <a:bodyPr/>
          <a:lstStyle/>
          <a:p>
            <a:pPr>
              <a:defRPr/>
            </a:pPr>
            <a:fld id="{F3C1E344-3251-4491-87FD-9E7FE3066F47}" type="slidenum">
              <a:rPr lang="en-US" smtClean="0"/>
              <a:pPr>
                <a:defRPr/>
              </a:pPr>
              <a:t>19</a:t>
            </a:fld>
            <a:endParaRPr lang="en-US"/>
          </a:p>
        </p:txBody>
      </p:sp>
      <p:sp>
        <p:nvSpPr>
          <p:cNvPr id="4" name="Title 3">
            <a:extLst>
              <a:ext uri="{FF2B5EF4-FFF2-40B4-BE49-F238E27FC236}">
                <a16:creationId xmlns:a16="http://schemas.microsoft.com/office/drawing/2014/main" id="{45D7D857-D11F-68E2-BAA0-9E368F3A8652}"/>
              </a:ext>
            </a:extLst>
          </p:cNvPr>
          <p:cNvSpPr>
            <a:spLocks noGrp="1"/>
          </p:cNvSpPr>
          <p:nvPr>
            <p:ph type="title"/>
          </p:nvPr>
        </p:nvSpPr>
        <p:spPr>
          <a:xfrm>
            <a:off x="457200" y="73957"/>
            <a:ext cx="8229600" cy="685519"/>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000">
                <a:latin typeface="Calibri" panose="020F0502020204030204" pitchFamily="34" charset="0"/>
                <a:cs typeface="Calibri" panose="020F0502020204030204" pitchFamily="34" charset="0"/>
              </a:rPr>
              <a:t>Puls8 I/O Path Architecture</a:t>
            </a:r>
          </a:p>
        </p:txBody>
      </p:sp>
      <p:sp>
        <p:nvSpPr>
          <p:cNvPr id="5" name="Rectangle 4">
            <a:extLst>
              <a:ext uri="{FF2B5EF4-FFF2-40B4-BE49-F238E27FC236}">
                <a16:creationId xmlns:a16="http://schemas.microsoft.com/office/drawing/2014/main" id="{D0405CEC-97D0-A7B3-6928-603B30BF98B9}"/>
              </a:ext>
            </a:extLst>
          </p:cNvPr>
          <p:cNvSpPr/>
          <p:nvPr/>
        </p:nvSpPr>
        <p:spPr>
          <a:xfrm>
            <a:off x="808892" y="821864"/>
            <a:ext cx="7526216" cy="3904919"/>
          </a:xfrm>
          <a:prstGeom prst="rect">
            <a:avLst/>
          </a:prstGeom>
          <a:solidFill>
            <a:srgbClr val="DC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CA7169-D8AA-65B1-ED6D-7C3B0C6BB710}"/>
              </a:ext>
            </a:extLst>
          </p:cNvPr>
          <p:cNvSpPr/>
          <p:nvPr/>
        </p:nvSpPr>
        <p:spPr>
          <a:xfrm>
            <a:off x="5949363" y="1360420"/>
            <a:ext cx="2121966" cy="2732171"/>
          </a:xfrm>
          <a:prstGeom prst="rect">
            <a:avLst/>
          </a:prstGeom>
          <a:noFill/>
          <a:ln w="12700">
            <a:solidFill>
              <a:srgbClr val="022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3E02E1-CDC8-F238-455C-5EAB5FF70C49}"/>
              </a:ext>
            </a:extLst>
          </p:cNvPr>
          <p:cNvSpPr/>
          <p:nvPr/>
        </p:nvSpPr>
        <p:spPr>
          <a:xfrm>
            <a:off x="3511019" y="1360420"/>
            <a:ext cx="2121966" cy="2732172"/>
          </a:xfrm>
          <a:prstGeom prst="rect">
            <a:avLst/>
          </a:prstGeom>
          <a:noFill/>
          <a:ln w="12700">
            <a:solidFill>
              <a:srgbClr val="022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D47FB3C-940E-7924-5BA8-71CEABEA0516}"/>
              </a:ext>
            </a:extLst>
          </p:cNvPr>
          <p:cNvGrpSpPr/>
          <p:nvPr/>
        </p:nvGrpSpPr>
        <p:grpSpPr>
          <a:xfrm>
            <a:off x="3726331" y="932172"/>
            <a:ext cx="1698963" cy="277000"/>
            <a:chOff x="3723446" y="498827"/>
            <a:chExt cx="1698963" cy="277000"/>
          </a:xfrm>
        </p:grpSpPr>
        <p:pic>
          <p:nvPicPr>
            <p:cNvPr id="9" name="Picture 8">
              <a:extLst>
                <a:ext uri="{FF2B5EF4-FFF2-40B4-BE49-F238E27FC236}">
                  <a16:creationId xmlns:a16="http://schemas.microsoft.com/office/drawing/2014/main" id="{4A9DA48D-85D7-88F6-9FE0-F365714D0D7C}"/>
                </a:ext>
              </a:extLst>
            </p:cNvPr>
            <p:cNvPicPr>
              <a:picLocks noChangeAspect="1"/>
            </p:cNvPicPr>
            <p:nvPr/>
          </p:nvPicPr>
          <p:blipFill>
            <a:blip r:embed="rId3"/>
            <a:stretch>
              <a:fillRect/>
            </a:stretch>
          </p:blipFill>
          <p:spPr>
            <a:xfrm>
              <a:off x="3723446" y="498827"/>
              <a:ext cx="277000" cy="277000"/>
            </a:xfrm>
            <a:prstGeom prst="rect">
              <a:avLst/>
            </a:prstGeom>
          </p:spPr>
        </p:pic>
        <p:sp>
          <p:nvSpPr>
            <p:cNvPr id="10" name="TextBox 9">
              <a:extLst>
                <a:ext uri="{FF2B5EF4-FFF2-40B4-BE49-F238E27FC236}">
                  <a16:creationId xmlns:a16="http://schemas.microsoft.com/office/drawing/2014/main" id="{04DA245D-1EF5-5CC6-D645-729D183CF770}"/>
                </a:ext>
              </a:extLst>
            </p:cNvPr>
            <p:cNvSpPr txBox="1"/>
            <p:nvPr/>
          </p:nvSpPr>
          <p:spPr>
            <a:xfrm>
              <a:off x="3869566" y="498827"/>
              <a:ext cx="1552843" cy="276999"/>
            </a:xfrm>
            <a:prstGeom prst="rect">
              <a:avLst/>
            </a:prstGeom>
            <a:noFill/>
          </p:spPr>
          <p:txBody>
            <a:bodyPr wrap="square">
              <a:spAutoFit/>
            </a:bodyPr>
            <a:lstStyle/>
            <a:p>
              <a:pPr algn="ctr"/>
              <a:r>
                <a:rPr lang="en-US" sz="1200">
                  <a:solidFill>
                    <a:srgbClr val="000000"/>
                  </a:solidFill>
                  <a:latin typeface="+mn-lt"/>
                </a:rPr>
                <a:t>Kubernetes Cluster</a:t>
              </a:r>
            </a:p>
          </p:txBody>
        </p:sp>
      </p:grpSp>
      <p:sp>
        <p:nvSpPr>
          <p:cNvPr id="11" name="TextBox 10">
            <a:extLst>
              <a:ext uri="{FF2B5EF4-FFF2-40B4-BE49-F238E27FC236}">
                <a16:creationId xmlns:a16="http://schemas.microsoft.com/office/drawing/2014/main" id="{EF182050-9C29-E0C1-009B-B6935D1F0F50}"/>
              </a:ext>
            </a:extLst>
          </p:cNvPr>
          <p:cNvSpPr txBox="1"/>
          <p:nvPr/>
        </p:nvSpPr>
        <p:spPr>
          <a:xfrm>
            <a:off x="4714534" y="1466013"/>
            <a:ext cx="918451" cy="230832"/>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Application Pod</a:t>
            </a:r>
          </a:p>
        </p:txBody>
      </p:sp>
      <p:sp>
        <p:nvSpPr>
          <p:cNvPr id="12" name="TextBox 11">
            <a:extLst>
              <a:ext uri="{FF2B5EF4-FFF2-40B4-BE49-F238E27FC236}">
                <a16:creationId xmlns:a16="http://schemas.microsoft.com/office/drawing/2014/main" id="{C937FB71-2632-7B79-9CAA-58D207E63FDE}"/>
              </a:ext>
            </a:extLst>
          </p:cNvPr>
          <p:cNvSpPr txBox="1"/>
          <p:nvPr/>
        </p:nvSpPr>
        <p:spPr>
          <a:xfrm>
            <a:off x="4691271" y="1940374"/>
            <a:ext cx="764299" cy="3693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Persistent Volume (PV)</a:t>
            </a:r>
          </a:p>
        </p:txBody>
      </p:sp>
      <p:sp>
        <p:nvSpPr>
          <p:cNvPr id="13" name="Rectangle 12">
            <a:extLst>
              <a:ext uri="{FF2B5EF4-FFF2-40B4-BE49-F238E27FC236}">
                <a16:creationId xmlns:a16="http://schemas.microsoft.com/office/drawing/2014/main" id="{1E6591B1-3660-DEBF-7174-514B10BC4895}"/>
              </a:ext>
            </a:extLst>
          </p:cNvPr>
          <p:cNvSpPr/>
          <p:nvPr/>
        </p:nvSpPr>
        <p:spPr>
          <a:xfrm>
            <a:off x="3596994" y="2466872"/>
            <a:ext cx="1950017" cy="1552202"/>
          </a:xfrm>
          <a:prstGeom prst="rect">
            <a:avLst/>
          </a:prstGeom>
          <a:solidFill>
            <a:srgbClr val="EEF5F7"/>
          </a:solidFill>
          <a:ln w="19050">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0EC221-F9B9-0D61-89DD-5B64DA6EC0F6}"/>
              </a:ext>
            </a:extLst>
          </p:cNvPr>
          <p:cNvSpPr txBox="1"/>
          <p:nvPr/>
        </p:nvSpPr>
        <p:spPr>
          <a:xfrm>
            <a:off x="4083550" y="2642261"/>
            <a:ext cx="976904" cy="369332"/>
          </a:xfrm>
          <a:prstGeom prst="rect">
            <a:avLst/>
          </a:prstGeom>
          <a:solidFill>
            <a:srgbClr val="F4BA00"/>
          </a:solid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900"/>
              <a:t>Volume Storage Controller</a:t>
            </a:r>
          </a:p>
        </p:txBody>
      </p:sp>
      <p:grpSp>
        <p:nvGrpSpPr>
          <p:cNvPr id="15" name="Group 14">
            <a:extLst>
              <a:ext uri="{FF2B5EF4-FFF2-40B4-BE49-F238E27FC236}">
                <a16:creationId xmlns:a16="http://schemas.microsoft.com/office/drawing/2014/main" id="{6ED23D0A-4795-6ED6-916E-7264E4FA8E0B}"/>
              </a:ext>
            </a:extLst>
          </p:cNvPr>
          <p:cNvGrpSpPr/>
          <p:nvPr/>
        </p:nvGrpSpPr>
        <p:grpSpPr>
          <a:xfrm>
            <a:off x="4094165" y="3698581"/>
            <a:ext cx="985454" cy="230832"/>
            <a:chOff x="4111136" y="3746015"/>
            <a:chExt cx="985454" cy="230832"/>
          </a:xfrm>
        </p:grpSpPr>
        <p:sp>
          <p:nvSpPr>
            <p:cNvPr id="16" name="Rectangle 15">
              <a:extLst>
                <a:ext uri="{FF2B5EF4-FFF2-40B4-BE49-F238E27FC236}">
                  <a16:creationId xmlns:a16="http://schemas.microsoft.com/office/drawing/2014/main" id="{FB36E84E-4588-89F5-A293-CA2D127F767E}"/>
                </a:ext>
              </a:extLst>
            </p:cNvPr>
            <p:cNvSpPr/>
            <p:nvPr/>
          </p:nvSpPr>
          <p:spPr>
            <a:xfrm>
              <a:off x="4111136" y="3746015"/>
              <a:ext cx="985454" cy="230832"/>
            </a:xfrm>
            <a:prstGeom prst="rect">
              <a:avLst/>
            </a:prstGeom>
            <a:solidFill>
              <a:srgbClr val="DCE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6A2BCAA-76E2-9FBA-1FBA-2A4077EB11FE}"/>
                </a:ext>
              </a:extLst>
            </p:cNvPr>
            <p:cNvGrpSpPr/>
            <p:nvPr/>
          </p:nvGrpSpPr>
          <p:grpSpPr>
            <a:xfrm>
              <a:off x="4166144" y="3791326"/>
              <a:ext cx="845658" cy="148753"/>
              <a:chOff x="4164964" y="3372226"/>
              <a:chExt cx="845658" cy="148753"/>
            </a:xfrm>
          </p:grpSpPr>
          <p:sp>
            <p:nvSpPr>
              <p:cNvPr id="18" name="Can 384">
                <a:extLst>
                  <a:ext uri="{FF2B5EF4-FFF2-40B4-BE49-F238E27FC236}">
                    <a16:creationId xmlns:a16="http://schemas.microsoft.com/office/drawing/2014/main" id="{94BBD671-65E4-D24C-F317-5C90E9789D6A}"/>
                  </a:ext>
                </a:extLst>
              </p:cNvPr>
              <p:cNvSpPr>
                <a:spLocks noChangeAspect="1"/>
              </p:cNvSpPr>
              <p:nvPr/>
            </p:nvSpPr>
            <p:spPr>
              <a:xfrm>
                <a:off x="4164964"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84">
                <a:extLst>
                  <a:ext uri="{FF2B5EF4-FFF2-40B4-BE49-F238E27FC236}">
                    <a16:creationId xmlns:a16="http://schemas.microsoft.com/office/drawing/2014/main" id="{5F67AE15-A7AE-2D68-6EAB-12D3E13CBBA9}"/>
                  </a:ext>
                </a:extLst>
              </p:cNvPr>
              <p:cNvSpPr>
                <a:spLocks noChangeAspect="1"/>
              </p:cNvSpPr>
              <p:nvPr/>
            </p:nvSpPr>
            <p:spPr>
              <a:xfrm>
                <a:off x="4339881"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84">
                <a:extLst>
                  <a:ext uri="{FF2B5EF4-FFF2-40B4-BE49-F238E27FC236}">
                    <a16:creationId xmlns:a16="http://schemas.microsoft.com/office/drawing/2014/main" id="{DDDC91F8-C5F4-07B0-7E79-29ACBEA8F143}"/>
                  </a:ext>
                </a:extLst>
              </p:cNvPr>
              <p:cNvSpPr>
                <a:spLocks noChangeAspect="1"/>
              </p:cNvSpPr>
              <p:nvPr/>
            </p:nvSpPr>
            <p:spPr>
              <a:xfrm>
                <a:off x="4514798"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84">
                <a:extLst>
                  <a:ext uri="{FF2B5EF4-FFF2-40B4-BE49-F238E27FC236}">
                    <a16:creationId xmlns:a16="http://schemas.microsoft.com/office/drawing/2014/main" id="{8F2CCD96-8631-0E36-BF89-F11EF3EE8701}"/>
                  </a:ext>
                </a:extLst>
              </p:cNvPr>
              <p:cNvSpPr>
                <a:spLocks noChangeAspect="1"/>
              </p:cNvSpPr>
              <p:nvPr/>
            </p:nvSpPr>
            <p:spPr>
              <a:xfrm>
                <a:off x="4686510"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84">
                <a:extLst>
                  <a:ext uri="{FF2B5EF4-FFF2-40B4-BE49-F238E27FC236}">
                    <a16:creationId xmlns:a16="http://schemas.microsoft.com/office/drawing/2014/main" id="{EEA45711-FFA4-3FF0-677C-32CE82C8CFB3}"/>
                  </a:ext>
                </a:extLst>
              </p:cNvPr>
              <p:cNvSpPr>
                <a:spLocks noChangeAspect="1"/>
              </p:cNvSpPr>
              <p:nvPr/>
            </p:nvSpPr>
            <p:spPr>
              <a:xfrm>
                <a:off x="4858222"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851EF7FE-2EF9-51E0-6843-F9D84CC5C83A}"/>
              </a:ext>
            </a:extLst>
          </p:cNvPr>
          <p:cNvSpPr txBox="1"/>
          <p:nvPr/>
        </p:nvSpPr>
        <p:spPr>
          <a:xfrm>
            <a:off x="5069109" y="3691096"/>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Pool</a:t>
            </a:r>
          </a:p>
        </p:txBody>
      </p:sp>
      <p:sp>
        <p:nvSpPr>
          <p:cNvPr id="24" name="Rectangle 23">
            <a:extLst>
              <a:ext uri="{FF2B5EF4-FFF2-40B4-BE49-F238E27FC236}">
                <a16:creationId xmlns:a16="http://schemas.microsoft.com/office/drawing/2014/main" id="{56BE95D3-8381-FC0E-FE41-0D0742F29ADA}"/>
              </a:ext>
            </a:extLst>
          </p:cNvPr>
          <p:cNvSpPr/>
          <p:nvPr/>
        </p:nvSpPr>
        <p:spPr>
          <a:xfrm>
            <a:off x="6035338" y="2464066"/>
            <a:ext cx="1950017" cy="1552202"/>
          </a:xfrm>
          <a:prstGeom prst="rect">
            <a:avLst/>
          </a:prstGeom>
          <a:solidFill>
            <a:srgbClr val="EEF5F7"/>
          </a:solidFill>
          <a:ln w="19050">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052EDF6-85B9-249D-322D-4BF3442E96FE}"/>
              </a:ext>
            </a:extLst>
          </p:cNvPr>
          <p:cNvGrpSpPr/>
          <p:nvPr/>
        </p:nvGrpSpPr>
        <p:grpSpPr>
          <a:xfrm>
            <a:off x="6517149" y="3695775"/>
            <a:ext cx="985454" cy="230832"/>
            <a:chOff x="6534120" y="3743209"/>
            <a:chExt cx="985454" cy="230832"/>
          </a:xfrm>
        </p:grpSpPr>
        <p:sp>
          <p:nvSpPr>
            <p:cNvPr id="26" name="Rectangle 25">
              <a:extLst>
                <a:ext uri="{FF2B5EF4-FFF2-40B4-BE49-F238E27FC236}">
                  <a16:creationId xmlns:a16="http://schemas.microsoft.com/office/drawing/2014/main" id="{B5B33F24-385A-52B7-6EA3-22E8466B8622}"/>
                </a:ext>
              </a:extLst>
            </p:cNvPr>
            <p:cNvSpPr/>
            <p:nvPr/>
          </p:nvSpPr>
          <p:spPr>
            <a:xfrm>
              <a:off x="6534120" y="3743209"/>
              <a:ext cx="985454" cy="230832"/>
            </a:xfrm>
            <a:prstGeom prst="rect">
              <a:avLst/>
            </a:prstGeom>
            <a:solidFill>
              <a:srgbClr val="DCE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D4A49DB-904E-DA2F-DD73-B2E6FA0A84C2}"/>
                </a:ext>
              </a:extLst>
            </p:cNvPr>
            <p:cNvGrpSpPr/>
            <p:nvPr/>
          </p:nvGrpSpPr>
          <p:grpSpPr>
            <a:xfrm>
              <a:off x="6604488" y="3788520"/>
              <a:ext cx="845658" cy="148753"/>
              <a:chOff x="4164964" y="3372226"/>
              <a:chExt cx="845658" cy="148753"/>
            </a:xfrm>
          </p:grpSpPr>
          <p:sp>
            <p:nvSpPr>
              <p:cNvPr id="28" name="Can 384">
                <a:extLst>
                  <a:ext uri="{FF2B5EF4-FFF2-40B4-BE49-F238E27FC236}">
                    <a16:creationId xmlns:a16="http://schemas.microsoft.com/office/drawing/2014/main" id="{D9CEB158-A895-BB00-B303-F873A71E665D}"/>
                  </a:ext>
                </a:extLst>
              </p:cNvPr>
              <p:cNvSpPr>
                <a:spLocks noChangeAspect="1"/>
              </p:cNvSpPr>
              <p:nvPr/>
            </p:nvSpPr>
            <p:spPr>
              <a:xfrm>
                <a:off x="4164964"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384">
                <a:extLst>
                  <a:ext uri="{FF2B5EF4-FFF2-40B4-BE49-F238E27FC236}">
                    <a16:creationId xmlns:a16="http://schemas.microsoft.com/office/drawing/2014/main" id="{162830C9-B608-BED0-3436-A886EE5A5E9D}"/>
                  </a:ext>
                </a:extLst>
              </p:cNvPr>
              <p:cNvSpPr>
                <a:spLocks noChangeAspect="1"/>
              </p:cNvSpPr>
              <p:nvPr/>
            </p:nvSpPr>
            <p:spPr>
              <a:xfrm>
                <a:off x="4339881"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384">
                <a:extLst>
                  <a:ext uri="{FF2B5EF4-FFF2-40B4-BE49-F238E27FC236}">
                    <a16:creationId xmlns:a16="http://schemas.microsoft.com/office/drawing/2014/main" id="{FF60F50E-3B0A-D9D5-4D91-FB08F3B36627}"/>
                  </a:ext>
                </a:extLst>
              </p:cNvPr>
              <p:cNvSpPr>
                <a:spLocks noChangeAspect="1"/>
              </p:cNvSpPr>
              <p:nvPr/>
            </p:nvSpPr>
            <p:spPr>
              <a:xfrm>
                <a:off x="4514798"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84">
                <a:extLst>
                  <a:ext uri="{FF2B5EF4-FFF2-40B4-BE49-F238E27FC236}">
                    <a16:creationId xmlns:a16="http://schemas.microsoft.com/office/drawing/2014/main" id="{A073DC54-A5BD-E6A0-5B2F-B8567FC9FBEC}"/>
                  </a:ext>
                </a:extLst>
              </p:cNvPr>
              <p:cNvSpPr>
                <a:spLocks noChangeAspect="1"/>
              </p:cNvSpPr>
              <p:nvPr/>
            </p:nvSpPr>
            <p:spPr>
              <a:xfrm>
                <a:off x="4686510"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84">
                <a:extLst>
                  <a:ext uri="{FF2B5EF4-FFF2-40B4-BE49-F238E27FC236}">
                    <a16:creationId xmlns:a16="http://schemas.microsoft.com/office/drawing/2014/main" id="{5FA6D253-8001-24C8-475E-129664797485}"/>
                  </a:ext>
                </a:extLst>
              </p:cNvPr>
              <p:cNvSpPr>
                <a:spLocks noChangeAspect="1"/>
              </p:cNvSpPr>
              <p:nvPr/>
            </p:nvSpPr>
            <p:spPr>
              <a:xfrm>
                <a:off x="4858222"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TextBox 32">
            <a:extLst>
              <a:ext uri="{FF2B5EF4-FFF2-40B4-BE49-F238E27FC236}">
                <a16:creationId xmlns:a16="http://schemas.microsoft.com/office/drawing/2014/main" id="{05ECFC03-E68A-4821-B975-DE384075AF9D}"/>
              </a:ext>
            </a:extLst>
          </p:cNvPr>
          <p:cNvSpPr txBox="1"/>
          <p:nvPr/>
        </p:nvSpPr>
        <p:spPr>
          <a:xfrm>
            <a:off x="7509838" y="3694524"/>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Pool</a:t>
            </a:r>
          </a:p>
        </p:txBody>
      </p:sp>
      <p:sp>
        <p:nvSpPr>
          <p:cNvPr id="34" name="TextBox 33">
            <a:extLst>
              <a:ext uri="{FF2B5EF4-FFF2-40B4-BE49-F238E27FC236}">
                <a16:creationId xmlns:a16="http://schemas.microsoft.com/office/drawing/2014/main" id="{2C553D4B-968E-C69A-2137-AF2206EC6F9A}"/>
              </a:ext>
            </a:extLst>
          </p:cNvPr>
          <p:cNvSpPr txBox="1"/>
          <p:nvPr/>
        </p:nvSpPr>
        <p:spPr>
          <a:xfrm>
            <a:off x="3493672" y="1360418"/>
            <a:ext cx="624324" cy="253916"/>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1050">
                <a:solidFill>
                  <a:srgbClr val="0A2936"/>
                </a:solidFill>
              </a:rPr>
              <a:t>Node A</a:t>
            </a:r>
          </a:p>
        </p:txBody>
      </p:sp>
      <p:cxnSp>
        <p:nvCxnSpPr>
          <p:cNvPr id="35" name="Straight Arrow Connector 34">
            <a:extLst>
              <a:ext uri="{FF2B5EF4-FFF2-40B4-BE49-F238E27FC236}">
                <a16:creationId xmlns:a16="http://schemas.microsoft.com/office/drawing/2014/main" id="{0763F916-8C61-51AE-CCAA-A8D4388E4C5A}"/>
              </a:ext>
            </a:extLst>
          </p:cNvPr>
          <p:cNvCxnSpPr>
            <a:cxnSpLocks/>
          </p:cNvCxnSpPr>
          <p:nvPr/>
        </p:nvCxnSpPr>
        <p:spPr>
          <a:xfrm flipH="1">
            <a:off x="4572000" y="1746693"/>
            <a:ext cx="1" cy="849695"/>
          </a:xfrm>
          <a:prstGeom prst="straightConnector1">
            <a:avLst/>
          </a:prstGeom>
          <a:ln w="12700">
            <a:solidFill>
              <a:srgbClr val="02203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5ADD5B6-19F5-8224-6BBB-6F81169F7502}"/>
              </a:ext>
            </a:extLst>
          </p:cNvPr>
          <p:cNvSpPr txBox="1"/>
          <p:nvPr/>
        </p:nvSpPr>
        <p:spPr>
          <a:xfrm>
            <a:off x="5934670" y="1356750"/>
            <a:ext cx="624324" cy="253916"/>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1050">
                <a:solidFill>
                  <a:srgbClr val="0A2936"/>
                </a:solidFill>
              </a:rPr>
              <a:t>Node B</a:t>
            </a:r>
          </a:p>
        </p:txBody>
      </p:sp>
      <p:cxnSp>
        <p:nvCxnSpPr>
          <p:cNvPr id="37" name="Straight Arrow Connector 36">
            <a:extLst>
              <a:ext uri="{FF2B5EF4-FFF2-40B4-BE49-F238E27FC236}">
                <a16:creationId xmlns:a16="http://schemas.microsoft.com/office/drawing/2014/main" id="{0BD12A21-A766-4D06-7F64-9CA403AC72B2}"/>
              </a:ext>
            </a:extLst>
          </p:cNvPr>
          <p:cNvCxnSpPr>
            <a:cxnSpLocks/>
            <a:stCxn id="7" idx="2"/>
          </p:cNvCxnSpPr>
          <p:nvPr/>
        </p:nvCxnSpPr>
        <p:spPr>
          <a:xfrm>
            <a:off x="4572002" y="4092592"/>
            <a:ext cx="1" cy="240997"/>
          </a:xfrm>
          <a:prstGeom prst="straightConnector1">
            <a:avLst/>
          </a:prstGeom>
          <a:ln w="12700">
            <a:solidFill>
              <a:srgbClr val="02203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BF64DA-4619-BD46-271D-53D748449501}"/>
              </a:ext>
            </a:extLst>
          </p:cNvPr>
          <p:cNvCxnSpPr>
            <a:cxnSpLocks/>
            <a:stCxn id="6" idx="2"/>
          </p:cNvCxnSpPr>
          <p:nvPr/>
        </p:nvCxnSpPr>
        <p:spPr>
          <a:xfrm>
            <a:off x="7010346" y="4092591"/>
            <a:ext cx="1" cy="245431"/>
          </a:xfrm>
          <a:prstGeom prst="straightConnector1">
            <a:avLst/>
          </a:prstGeom>
          <a:ln w="12700">
            <a:solidFill>
              <a:srgbClr val="022030"/>
            </a:solidFill>
            <a:tailEnd type="non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E1B7A5C-A824-95ED-C5BD-42215395E75C}"/>
              </a:ext>
            </a:extLst>
          </p:cNvPr>
          <p:cNvSpPr/>
          <p:nvPr/>
        </p:nvSpPr>
        <p:spPr>
          <a:xfrm>
            <a:off x="1076822" y="1360420"/>
            <a:ext cx="2121966" cy="2733140"/>
          </a:xfrm>
          <a:prstGeom prst="rect">
            <a:avLst/>
          </a:prstGeom>
          <a:noFill/>
          <a:ln w="12700">
            <a:solidFill>
              <a:srgbClr val="022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7E17DE-F5F4-217E-2806-9AF871AE183C}"/>
              </a:ext>
            </a:extLst>
          </p:cNvPr>
          <p:cNvSpPr/>
          <p:nvPr/>
        </p:nvSpPr>
        <p:spPr>
          <a:xfrm>
            <a:off x="1162797" y="2464065"/>
            <a:ext cx="1950017" cy="1552202"/>
          </a:xfrm>
          <a:prstGeom prst="rect">
            <a:avLst/>
          </a:prstGeom>
          <a:solidFill>
            <a:srgbClr val="EEF5F7"/>
          </a:solidFill>
          <a:ln w="19050">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384">
            <a:extLst>
              <a:ext uri="{FF2B5EF4-FFF2-40B4-BE49-F238E27FC236}">
                <a16:creationId xmlns:a16="http://schemas.microsoft.com/office/drawing/2014/main" id="{39993D9C-903E-7FE9-63C7-4A67E197CBB0}"/>
              </a:ext>
            </a:extLst>
          </p:cNvPr>
          <p:cNvSpPr>
            <a:spLocks noChangeAspect="1"/>
          </p:cNvSpPr>
          <p:nvPr/>
        </p:nvSpPr>
        <p:spPr>
          <a:xfrm>
            <a:off x="2036899" y="3435902"/>
            <a:ext cx="201812" cy="196982"/>
          </a:xfrm>
          <a:prstGeom prst="can">
            <a:avLst>
              <a:gd name="adj" fmla="val 32725"/>
            </a:avLst>
          </a:prstGeom>
          <a:solidFill>
            <a:srgbClr val="EEF5F7"/>
          </a:solidFill>
          <a:ln w="12700" cmpd="sng">
            <a:solidFill>
              <a:srgbClr val="00BC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A1244584-71DF-8746-7BE6-D1A556FBDA2C}"/>
              </a:ext>
            </a:extLst>
          </p:cNvPr>
          <p:cNvGrpSpPr/>
          <p:nvPr/>
        </p:nvGrpSpPr>
        <p:grpSpPr>
          <a:xfrm>
            <a:off x="1644608" y="3695774"/>
            <a:ext cx="985454" cy="230832"/>
            <a:chOff x="1661579" y="3743208"/>
            <a:chExt cx="985454" cy="230832"/>
          </a:xfrm>
        </p:grpSpPr>
        <p:sp>
          <p:nvSpPr>
            <p:cNvPr id="43" name="Rectangle 42">
              <a:extLst>
                <a:ext uri="{FF2B5EF4-FFF2-40B4-BE49-F238E27FC236}">
                  <a16:creationId xmlns:a16="http://schemas.microsoft.com/office/drawing/2014/main" id="{F58D2959-F191-3A6D-CD0A-05A90A48BE19}"/>
                </a:ext>
              </a:extLst>
            </p:cNvPr>
            <p:cNvSpPr/>
            <p:nvPr/>
          </p:nvSpPr>
          <p:spPr>
            <a:xfrm>
              <a:off x="1661579" y="3743208"/>
              <a:ext cx="985454" cy="230832"/>
            </a:xfrm>
            <a:prstGeom prst="rect">
              <a:avLst/>
            </a:prstGeom>
            <a:solidFill>
              <a:srgbClr val="DCE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F16132E-00D9-9047-DB05-2329D325DBE6}"/>
                </a:ext>
              </a:extLst>
            </p:cNvPr>
            <p:cNvGrpSpPr/>
            <p:nvPr/>
          </p:nvGrpSpPr>
          <p:grpSpPr>
            <a:xfrm>
              <a:off x="1731947" y="3788519"/>
              <a:ext cx="845658" cy="148753"/>
              <a:chOff x="4164964" y="3372226"/>
              <a:chExt cx="845658" cy="148753"/>
            </a:xfrm>
          </p:grpSpPr>
          <p:sp>
            <p:nvSpPr>
              <p:cNvPr id="45" name="Can 384">
                <a:extLst>
                  <a:ext uri="{FF2B5EF4-FFF2-40B4-BE49-F238E27FC236}">
                    <a16:creationId xmlns:a16="http://schemas.microsoft.com/office/drawing/2014/main" id="{E3729E9C-8519-3B80-34CB-9A7DEC931182}"/>
                  </a:ext>
                </a:extLst>
              </p:cNvPr>
              <p:cNvSpPr>
                <a:spLocks noChangeAspect="1"/>
              </p:cNvSpPr>
              <p:nvPr/>
            </p:nvSpPr>
            <p:spPr>
              <a:xfrm>
                <a:off x="4164964"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384">
                <a:extLst>
                  <a:ext uri="{FF2B5EF4-FFF2-40B4-BE49-F238E27FC236}">
                    <a16:creationId xmlns:a16="http://schemas.microsoft.com/office/drawing/2014/main" id="{2C10542E-5319-559D-E9F6-52683C73EC10}"/>
                  </a:ext>
                </a:extLst>
              </p:cNvPr>
              <p:cNvSpPr>
                <a:spLocks noChangeAspect="1"/>
              </p:cNvSpPr>
              <p:nvPr/>
            </p:nvSpPr>
            <p:spPr>
              <a:xfrm>
                <a:off x="4339881"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n 384">
                <a:extLst>
                  <a:ext uri="{FF2B5EF4-FFF2-40B4-BE49-F238E27FC236}">
                    <a16:creationId xmlns:a16="http://schemas.microsoft.com/office/drawing/2014/main" id="{EF46CF3D-4717-DD2A-1F4E-ABEED73B3365}"/>
                  </a:ext>
                </a:extLst>
              </p:cNvPr>
              <p:cNvSpPr>
                <a:spLocks noChangeAspect="1"/>
              </p:cNvSpPr>
              <p:nvPr/>
            </p:nvSpPr>
            <p:spPr>
              <a:xfrm>
                <a:off x="4514798"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n 384">
                <a:extLst>
                  <a:ext uri="{FF2B5EF4-FFF2-40B4-BE49-F238E27FC236}">
                    <a16:creationId xmlns:a16="http://schemas.microsoft.com/office/drawing/2014/main" id="{A1A06F98-52CC-C54F-2E11-4EDCE6F08F17}"/>
                  </a:ext>
                </a:extLst>
              </p:cNvPr>
              <p:cNvSpPr>
                <a:spLocks noChangeAspect="1"/>
              </p:cNvSpPr>
              <p:nvPr/>
            </p:nvSpPr>
            <p:spPr>
              <a:xfrm>
                <a:off x="4686510"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n 384">
                <a:extLst>
                  <a:ext uri="{FF2B5EF4-FFF2-40B4-BE49-F238E27FC236}">
                    <a16:creationId xmlns:a16="http://schemas.microsoft.com/office/drawing/2014/main" id="{7A3C28D3-576D-A6EE-FE81-86929580A14B}"/>
                  </a:ext>
                </a:extLst>
              </p:cNvPr>
              <p:cNvSpPr>
                <a:spLocks noChangeAspect="1"/>
              </p:cNvSpPr>
              <p:nvPr/>
            </p:nvSpPr>
            <p:spPr>
              <a:xfrm>
                <a:off x="4858222"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TextBox 49">
            <a:extLst>
              <a:ext uri="{FF2B5EF4-FFF2-40B4-BE49-F238E27FC236}">
                <a16:creationId xmlns:a16="http://schemas.microsoft.com/office/drawing/2014/main" id="{CC47454C-C117-C76C-D890-B0339E58441B}"/>
              </a:ext>
            </a:extLst>
          </p:cNvPr>
          <p:cNvSpPr txBox="1"/>
          <p:nvPr/>
        </p:nvSpPr>
        <p:spPr>
          <a:xfrm>
            <a:off x="2636994" y="3695774"/>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Pool</a:t>
            </a:r>
          </a:p>
        </p:txBody>
      </p:sp>
      <p:sp>
        <p:nvSpPr>
          <p:cNvPr id="51" name="TextBox 50">
            <a:extLst>
              <a:ext uri="{FF2B5EF4-FFF2-40B4-BE49-F238E27FC236}">
                <a16:creationId xmlns:a16="http://schemas.microsoft.com/office/drawing/2014/main" id="{260AB2DA-348E-D31E-4667-2722979DF816}"/>
              </a:ext>
            </a:extLst>
          </p:cNvPr>
          <p:cNvSpPr txBox="1"/>
          <p:nvPr/>
        </p:nvSpPr>
        <p:spPr>
          <a:xfrm>
            <a:off x="1067328" y="1361310"/>
            <a:ext cx="624324" cy="253916"/>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1050">
                <a:solidFill>
                  <a:srgbClr val="0A2936"/>
                </a:solidFill>
              </a:rPr>
              <a:t>Node C</a:t>
            </a:r>
          </a:p>
        </p:txBody>
      </p:sp>
      <p:cxnSp>
        <p:nvCxnSpPr>
          <p:cNvPr id="52" name="Straight Arrow Connector 51">
            <a:extLst>
              <a:ext uri="{FF2B5EF4-FFF2-40B4-BE49-F238E27FC236}">
                <a16:creationId xmlns:a16="http://schemas.microsoft.com/office/drawing/2014/main" id="{F8703BF2-01D9-A175-5849-8FBDB2E9223C}"/>
              </a:ext>
            </a:extLst>
          </p:cNvPr>
          <p:cNvCxnSpPr>
            <a:cxnSpLocks/>
            <a:stCxn id="39" idx="2"/>
          </p:cNvCxnSpPr>
          <p:nvPr/>
        </p:nvCxnSpPr>
        <p:spPr>
          <a:xfrm>
            <a:off x="2137805" y="4093560"/>
            <a:ext cx="1" cy="244461"/>
          </a:xfrm>
          <a:prstGeom prst="straightConnector1">
            <a:avLst/>
          </a:prstGeom>
          <a:ln w="12700">
            <a:solidFill>
              <a:srgbClr val="022030"/>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51F777E-E4D8-7357-46F6-1DC7813C4140}"/>
              </a:ext>
            </a:extLst>
          </p:cNvPr>
          <p:cNvCxnSpPr>
            <a:cxnSpLocks/>
          </p:cNvCxnSpPr>
          <p:nvPr/>
        </p:nvCxnSpPr>
        <p:spPr>
          <a:xfrm>
            <a:off x="2142729" y="3075103"/>
            <a:ext cx="4871438" cy="0"/>
          </a:xfrm>
          <a:prstGeom prst="straightConnector1">
            <a:avLst/>
          </a:prstGeom>
          <a:ln w="19050">
            <a:solidFill>
              <a:srgbClr val="F4BA00"/>
            </a:solidFill>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EB65E0B-D9A9-FA33-58CA-F755559B70F7}"/>
              </a:ext>
            </a:extLst>
          </p:cNvPr>
          <p:cNvSpPr txBox="1"/>
          <p:nvPr/>
        </p:nvSpPr>
        <p:spPr>
          <a:xfrm>
            <a:off x="2116358" y="2854113"/>
            <a:ext cx="806864" cy="215444"/>
          </a:xfrm>
          <a:prstGeom prst="rect">
            <a:avLst/>
          </a:prstGeom>
          <a:noFill/>
        </p:spPr>
        <p:txBody>
          <a:bodyPr wrap="square" rtlCol="0">
            <a:spAutoFit/>
          </a:bodyPr>
          <a:lstStyle/>
          <a:p>
            <a:r>
              <a:rPr lang="en-US" sz="800" i="1">
                <a:solidFill>
                  <a:srgbClr val="0A2936"/>
                </a:solidFill>
                <a:latin typeface="Calibri" panose="020F0502020204030204" pitchFamily="34" charset="0"/>
                <a:cs typeface="Calibri" panose="020F0502020204030204" pitchFamily="34" charset="0"/>
              </a:rPr>
              <a:t>NVMe-</a:t>
            </a:r>
            <a:r>
              <a:rPr lang="en-US" sz="800" i="1" err="1">
                <a:solidFill>
                  <a:srgbClr val="0A2936"/>
                </a:solidFill>
                <a:latin typeface="Calibri" panose="020F0502020204030204" pitchFamily="34" charset="0"/>
                <a:cs typeface="Calibri" panose="020F0502020204030204" pitchFamily="34" charset="0"/>
              </a:rPr>
              <a:t>oF</a:t>
            </a:r>
            <a:r>
              <a:rPr lang="en-US" sz="800" i="1">
                <a:solidFill>
                  <a:srgbClr val="0A2936"/>
                </a:solidFill>
                <a:latin typeface="Calibri" panose="020F0502020204030204" pitchFamily="34" charset="0"/>
                <a:cs typeface="Calibri" panose="020F0502020204030204" pitchFamily="34" charset="0"/>
              </a:rPr>
              <a:t>/TCP</a:t>
            </a:r>
          </a:p>
        </p:txBody>
      </p:sp>
      <p:sp>
        <p:nvSpPr>
          <p:cNvPr id="55" name="TextBox 54">
            <a:extLst>
              <a:ext uri="{FF2B5EF4-FFF2-40B4-BE49-F238E27FC236}">
                <a16:creationId xmlns:a16="http://schemas.microsoft.com/office/drawing/2014/main" id="{CF151B85-4750-37D3-1EED-7BF3ACE5E3A1}"/>
              </a:ext>
            </a:extLst>
          </p:cNvPr>
          <p:cNvSpPr txBox="1"/>
          <p:nvPr/>
        </p:nvSpPr>
        <p:spPr>
          <a:xfrm>
            <a:off x="6246907" y="2865206"/>
            <a:ext cx="806864" cy="215444"/>
          </a:xfrm>
          <a:prstGeom prst="rect">
            <a:avLst/>
          </a:prstGeom>
          <a:noFill/>
        </p:spPr>
        <p:txBody>
          <a:bodyPr wrap="square" rtlCol="0">
            <a:spAutoFit/>
          </a:bodyPr>
          <a:lstStyle/>
          <a:p>
            <a:pPr algn="r"/>
            <a:r>
              <a:rPr lang="en-US" sz="800" i="1">
                <a:solidFill>
                  <a:srgbClr val="0A2936"/>
                </a:solidFill>
                <a:latin typeface="Calibri" panose="020F0502020204030204" pitchFamily="34" charset="0"/>
                <a:cs typeface="Calibri" panose="020F0502020204030204" pitchFamily="34" charset="0"/>
              </a:rPr>
              <a:t>NVMe-</a:t>
            </a:r>
            <a:r>
              <a:rPr lang="en-US" sz="800" i="1" err="1">
                <a:solidFill>
                  <a:srgbClr val="0A2936"/>
                </a:solidFill>
                <a:latin typeface="Calibri" panose="020F0502020204030204" pitchFamily="34" charset="0"/>
                <a:cs typeface="Calibri" panose="020F0502020204030204" pitchFamily="34" charset="0"/>
              </a:rPr>
              <a:t>oF</a:t>
            </a:r>
            <a:r>
              <a:rPr lang="en-US" sz="800" i="1">
                <a:solidFill>
                  <a:srgbClr val="0A2936"/>
                </a:solidFill>
                <a:latin typeface="Calibri" panose="020F0502020204030204" pitchFamily="34" charset="0"/>
                <a:cs typeface="Calibri" panose="020F0502020204030204" pitchFamily="34" charset="0"/>
              </a:rPr>
              <a:t>/TCP</a:t>
            </a:r>
          </a:p>
        </p:txBody>
      </p:sp>
      <p:sp>
        <p:nvSpPr>
          <p:cNvPr id="56" name="TextBox 55">
            <a:extLst>
              <a:ext uri="{FF2B5EF4-FFF2-40B4-BE49-F238E27FC236}">
                <a16:creationId xmlns:a16="http://schemas.microsoft.com/office/drawing/2014/main" id="{ACD9F4E9-25FC-FA19-1DA0-3305D41F0C4C}"/>
              </a:ext>
            </a:extLst>
          </p:cNvPr>
          <p:cNvSpPr txBox="1"/>
          <p:nvPr/>
        </p:nvSpPr>
        <p:spPr>
          <a:xfrm>
            <a:off x="3805571" y="1768716"/>
            <a:ext cx="789358" cy="215444"/>
          </a:xfrm>
          <a:prstGeom prst="rect">
            <a:avLst/>
          </a:prstGeom>
          <a:noFill/>
        </p:spPr>
        <p:txBody>
          <a:bodyPr wrap="square" rtlCol="0">
            <a:spAutoFit/>
          </a:bodyPr>
          <a:lstStyle/>
          <a:p>
            <a:pPr algn="r"/>
            <a:r>
              <a:rPr lang="en-US" sz="800" i="1">
                <a:solidFill>
                  <a:srgbClr val="0A2936"/>
                </a:solidFill>
                <a:latin typeface="Calibri" panose="020F0502020204030204" pitchFamily="34" charset="0"/>
                <a:cs typeface="Calibri" panose="020F0502020204030204" pitchFamily="34" charset="0"/>
              </a:rPr>
              <a:t>NVMe-</a:t>
            </a:r>
            <a:r>
              <a:rPr lang="en-US" sz="800" i="1" err="1">
                <a:solidFill>
                  <a:srgbClr val="0A2936"/>
                </a:solidFill>
                <a:latin typeface="Calibri" panose="020F0502020204030204" pitchFamily="34" charset="0"/>
                <a:cs typeface="Calibri" panose="020F0502020204030204" pitchFamily="34" charset="0"/>
              </a:rPr>
              <a:t>oF</a:t>
            </a:r>
            <a:r>
              <a:rPr lang="en-US" sz="800" i="1">
                <a:solidFill>
                  <a:srgbClr val="0A2936"/>
                </a:solidFill>
                <a:latin typeface="Calibri" panose="020F0502020204030204" pitchFamily="34" charset="0"/>
                <a:cs typeface="Calibri" panose="020F0502020204030204" pitchFamily="34" charset="0"/>
              </a:rPr>
              <a:t>/ TCP</a:t>
            </a:r>
          </a:p>
        </p:txBody>
      </p:sp>
      <p:sp>
        <p:nvSpPr>
          <p:cNvPr id="57" name="TextBox 56">
            <a:extLst>
              <a:ext uri="{FF2B5EF4-FFF2-40B4-BE49-F238E27FC236}">
                <a16:creationId xmlns:a16="http://schemas.microsoft.com/office/drawing/2014/main" id="{F121B109-B01F-B8C5-38B9-9EFAC662C129}"/>
              </a:ext>
            </a:extLst>
          </p:cNvPr>
          <p:cNvSpPr txBox="1"/>
          <p:nvPr/>
        </p:nvSpPr>
        <p:spPr>
          <a:xfrm>
            <a:off x="2216740" y="4383043"/>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SSD</a:t>
            </a:r>
          </a:p>
        </p:txBody>
      </p:sp>
      <p:sp>
        <p:nvSpPr>
          <p:cNvPr id="58" name="TextBox 57">
            <a:extLst>
              <a:ext uri="{FF2B5EF4-FFF2-40B4-BE49-F238E27FC236}">
                <a16:creationId xmlns:a16="http://schemas.microsoft.com/office/drawing/2014/main" id="{00E4AF81-9E88-29A3-2E70-7C209BF77768}"/>
              </a:ext>
            </a:extLst>
          </p:cNvPr>
          <p:cNvSpPr txBox="1"/>
          <p:nvPr/>
        </p:nvSpPr>
        <p:spPr>
          <a:xfrm>
            <a:off x="4663502" y="4365339"/>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SSD</a:t>
            </a:r>
          </a:p>
        </p:txBody>
      </p:sp>
      <p:sp>
        <p:nvSpPr>
          <p:cNvPr id="59" name="TextBox 58">
            <a:extLst>
              <a:ext uri="{FF2B5EF4-FFF2-40B4-BE49-F238E27FC236}">
                <a16:creationId xmlns:a16="http://schemas.microsoft.com/office/drawing/2014/main" id="{A1D4288C-79A3-D83F-92DA-C46AE65BA9E5}"/>
              </a:ext>
            </a:extLst>
          </p:cNvPr>
          <p:cNvSpPr txBox="1"/>
          <p:nvPr/>
        </p:nvSpPr>
        <p:spPr>
          <a:xfrm>
            <a:off x="7108076" y="4358173"/>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SSD</a:t>
            </a:r>
          </a:p>
        </p:txBody>
      </p:sp>
      <p:sp>
        <p:nvSpPr>
          <p:cNvPr id="60" name="TextBox 59">
            <a:extLst>
              <a:ext uri="{FF2B5EF4-FFF2-40B4-BE49-F238E27FC236}">
                <a16:creationId xmlns:a16="http://schemas.microsoft.com/office/drawing/2014/main" id="{8B528926-5EB1-0E70-729C-770EB832C9EB}"/>
              </a:ext>
            </a:extLst>
          </p:cNvPr>
          <p:cNvSpPr txBox="1"/>
          <p:nvPr/>
        </p:nvSpPr>
        <p:spPr>
          <a:xfrm>
            <a:off x="1347534" y="955521"/>
            <a:ext cx="1949797"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Replication of volumes across nodes</a:t>
            </a:r>
          </a:p>
        </p:txBody>
      </p:sp>
      <p:cxnSp>
        <p:nvCxnSpPr>
          <p:cNvPr id="61" name="Straight Arrow Connector 60">
            <a:extLst>
              <a:ext uri="{FF2B5EF4-FFF2-40B4-BE49-F238E27FC236}">
                <a16:creationId xmlns:a16="http://schemas.microsoft.com/office/drawing/2014/main" id="{CEA0FD11-8266-B365-C9CA-52A5E455511D}"/>
              </a:ext>
            </a:extLst>
          </p:cNvPr>
          <p:cNvCxnSpPr>
            <a:cxnSpLocks/>
          </p:cNvCxnSpPr>
          <p:nvPr/>
        </p:nvCxnSpPr>
        <p:spPr>
          <a:xfrm>
            <a:off x="1028092" y="1083334"/>
            <a:ext cx="324463" cy="0"/>
          </a:xfrm>
          <a:prstGeom prst="straightConnector1">
            <a:avLst/>
          </a:prstGeom>
          <a:ln w="19050">
            <a:solidFill>
              <a:srgbClr val="F4BA00"/>
            </a:solidFill>
            <a:tailEnd type="none"/>
          </a:ln>
        </p:spPr>
        <p:style>
          <a:lnRef idx="1">
            <a:schemeClr val="accent1"/>
          </a:lnRef>
          <a:fillRef idx="0">
            <a:schemeClr val="accent1"/>
          </a:fillRef>
          <a:effectRef idx="0">
            <a:schemeClr val="accent1"/>
          </a:effectRef>
          <a:fontRef idx="minor">
            <a:schemeClr val="tx1"/>
          </a:fontRef>
        </p:style>
      </p:cxnSp>
      <p:sp>
        <p:nvSpPr>
          <p:cNvPr id="63" name="Can 384">
            <a:extLst>
              <a:ext uri="{FF2B5EF4-FFF2-40B4-BE49-F238E27FC236}">
                <a16:creationId xmlns:a16="http://schemas.microsoft.com/office/drawing/2014/main" id="{CFD73985-DAE4-6103-1A98-739C815EE026}"/>
              </a:ext>
            </a:extLst>
          </p:cNvPr>
          <p:cNvSpPr>
            <a:spLocks noChangeAspect="1"/>
          </p:cNvSpPr>
          <p:nvPr/>
        </p:nvSpPr>
        <p:spPr>
          <a:xfrm>
            <a:off x="6909440" y="3435902"/>
            <a:ext cx="201812" cy="196982"/>
          </a:xfrm>
          <a:prstGeom prst="can">
            <a:avLst>
              <a:gd name="adj" fmla="val 32725"/>
            </a:avLst>
          </a:prstGeom>
          <a:solidFill>
            <a:srgbClr val="EEF5F7"/>
          </a:solidFill>
          <a:ln w="12700" cmpd="sng">
            <a:solidFill>
              <a:srgbClr val="00BC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D531BB2F-61EF-D3E8-A36C-24C417F973E3}"/>
              </a:ext>
            </a:extLst>
          </p:cNvPr>
          <p:cNvCxnSpPr>
            <a:cxnSpLocks/>
          </p:cNvCxnSpPr>
          <p:nvPr/>
        </p:nvCxnSpPr>
        <p:spPr>
          <a:xfrm>
            <a:off x="7008581" y="3069622"/>
            <a:ext cx="3530" cy="394904"/>
          </a:xfrm>
          <a:prstGeom prst="straightConnector1">
            <a:avLst/>
          </a:prstGeom>
          <a:ln w="19050">
            <a:solidFill>
              <a:srgbClr val="F4BA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F6D2546-EC7A-6E03-3602-C7D459F0969D}"/>
              </a:ext>
            </a:extLst>
          </p:cNvPr>
          <p:cNvCxnSpPr>
            <a:cxnSpLocks/>
          </p:cNvCxnSpPr>
          <p:nvPr/>
        </p:nvCxnSpPr>
        <p:spPr>
          <a:xfrm>
            <a:off x="2137805" y="3069622"/>
            <a:ext cx="0" cy="397284"/>
          </a:xfrm>
          <a:prstGeom prst="straightConnector1">
            <a:avLst/>
          </a:prstGeom>
          <a:ln w="19050">
            <a:solidFill>
              <a:srgbClr val="F4BA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A6F56D0-E98A-BF92-A4AA-70F19E5CF323}"/>
              </a:ext>
            </a:extLst>
          </p:cNvPr>
          <p:cNvSpPr txBox="1"/>
          <p:nvPr/>
        </p:nvSpPr>
        <p:spPr>
          <a:xfrm>
            <a:off x="4548127" y="3124750"/>
            <a:ext cx="828698"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Local Replica</a:t>
            </a:r>
          </a:p>
        </p:txBody>
      </p:sp>
      <p:sp>
        <p:nvSpPr>
          <p:cNvPr id="68" name="TextBox 67">
            <a:extLst>
              <a:ext uri="{FF2B5EF4-FFF2-40B4-BE49-F238E27FC236}">
                <a16:creationId xmlns:a16="http://schemas.microsoft.com/office/drawing/2014/main" id="{C562A5E3-BA67-5DC0-F288-9AB439E2329E}"/>
              </a:ext>
            </a:extLst>
          </p:cNvPr>
          <p:cNvSpPr txBox="1"/>
          <p:nvPr/>
        </p:nvSpPr>
        <p:spPr>
          <a:xfrm>
            <a:off x="2116358" y="3117418"/>
            <a:ext cx="940890"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Remote Replica</a:t>
            </a:r>
          </a:p>
        </p:txBody>
      </p:sp>
      <p:sp>
        <p:nvSpPr>
          <p:cNvPr id="69" name="TextBox 68">
            <a:extLst>
              <a:ext uri="{FF2B5EF4-FFF2-40B4-BE49-F238E27FC236}">
                <a16:creationId xmlns:a16="http://schemas.microsoft.com/office/drawing/2014/main" id="{85FD7081-5127-4DB8-F951-0A1724A41D38}"/>
              </a:ext>
            </a:extLst>
          </p:cNvPr>
          <p:cNvSpPr txBox="1"/>
          <p:nvPr/>
        </p:nvSpPr>
        <p:spPr>
          <a:xfrm>
            <a:off x="6108214" y="3117418"/>
            <a:ext cx="945557"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r"/>
            <a:r>
              <a:rPr lang="en-US" sz="900">
                <a:solidFill>
                  <a:srgbClr val="0A2936"/>
                </a:solidFill>
              </a:rPr>
              <a:t>Remote Replica</a:t>
            </a:r>
          </a:p>
        </p:txBody>
      </p:sp>
      <p:sp>
        <p:nvSpPr>
          <p:cNvPr id="70" name="Can 384">
            <a:extLst>
              <a:ext uri="{FF2B5EF4-FFF2-40B4-BE49-F238E27FC236}">
                <a16:creationId xmlns:a16="http://schemas.microsoft.com/office/drawing/2014/main" id="{3B5706BB-7931-0E1E-ACDA-08DB856BA538}"/>
              </a:ext>
            </a:extLst>
          </p:cNvPr>
          <p:cNvSpPr>
            <a:spLocks noChangeAspect="1"/>
          </p:cNvSpPr>
          <p:nvPr/>
        </p:nvSpPr>
        <p:spPr>
          <a:xfrm>
            <a:off x="4471095" y="2027088"/>
            <a:ext cx="201812" cy="196982"/>
          </a:xfrm>
          <a:prstGeom prst="can">
            <a:avLst>
              <a:gd name="adj" fmla="val 32725"/>
            </a:avLst>
          </a:prstGeom>
          <a:solidFill>
            <a:srgbClr val="00BCB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1FC6A8CB-7E14-D89C-A3F4-F6DDFF1D0691}"/>
              </a:ext>
            </a:extLst>
          </p:cNvPr>
          <p:cNvPicPr>
            <a:picLocks noChangeAspect="1"/>
          </p:cNvPicPr>
          <p:nvPr/>
        </p:nvPicPr>
        <p:blipFill rotWithShape="1">
          <a:blip r:embed="rId4">
            <a:clrChange>
              <a:clrFrom>
                <a:srgbClr val="FFFFFF"/>
              </a:clrFrom>
              <a:clrTo>
                <a:srgbClr val="FFFFFF">
                  <a:alpha val="0"/>
                </a:srgbClr>
              </a:clrTo>
            </a:clrChange>
          </a:blip>
          <a:srcRect l="1790" t="2722" r="2745" b="2433"/>
          <a:stretch/>
        </p:blipFill>
        <p:spPr>
          <a:xfrm>
            <a:off x="4404564" y="1428000"/>
            <a:ext cx="334873" cy="325836"/>
          </a:xfrm>
          <a:prstGeom prst="rect">
            <a:avLst/>
          </a:prstGeom>
        </p:spPr>
      </p:pic>
      <p:grpSp>
        <p:nvGrpSpPr>
          <p:cNvPr id="81" name="Agrupar 72">
            <a:extLst>
              <a:ext uri="{FF2B5EF4-FFF2-40B4-BE49-F238E27FC236}">
                <a16:creationId xmlns:a16="http://schemas.microsoft.com/office/drawing/2014/main" id="{C114BB1B-031D-F485-B6D3-4CAF04130B57}"/>
              </a:ext>
            </a:extLst>
          </p:cNvPr>
          <p:cNvGrpSpPr>
            <a:grpSpLocks noChangeAspect="1"/>
          </p:cNvGrpSpPr>
          <p:nvPr/>
        </p:nvGrpSpPr>
        <p:grpSpPr>
          <a:xfrm>
            <a:off x="2019160" y="4327218"/>
            <a:ext cx="243193" cy="322346"/>
            <a:chOff x="4833916" y="1648333"/>
            <a:chExt cx="488361" cy="647310"/>
          </a:xfrm>
        </p:grpSpPr>
        <p:sp>
          <p:nvSpPr>
            <p:cNvPr id="82" name="Rectangle 31">
              <a:extLst>
                <a:ext uri="{FF2B5EF4-FFF2-40B4-BE49-F238E27FC236}">
                  <a16:creationId xmlns:a16="http://schemas.microsoft.com/office/drawing/2014/main" id="{B3584665-9E72-4FB6-B926-1D30D91A9A4B}"/>
                </a:ext>
              </a:extLst>
            </p:cNvPr>
            <p:cNvSpPr/>
            <p:nvPr/>
          </p:nvSpPr>
          <p:spPr>
            <a:xfrm>
              <a:off x="4833916" y="1648333"/>
              <a:ext cx="488361" cy="64731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Agrupar 71">
              <a:extLst>
                <a:ext uri="{FF2B5EF4-FFF2-40B4-BE49-F238E27FC236}">
                  <a16:creationId xmlns:a16="http://schemas.microsoft.com/office/drawing/2014/main" id="{337C5C90-9469-DC09-BB86-00E98A05B459}"/>
                </a:ext>
              </a:extLst>
            </p:cNvPr>
            <p:cNvGrpSpPr/>
            <p:nvPr/>
          </p:nvGrpSpPr>
          <p:grpSpPr>
            <a:xfrm>
              <a:off x="4888050" y="1694405"/>
              <a:ext cx="380094" cy="380094"/>
              <a:chOff x="4888050" y="1694405"/>
              <a:chExt cx="380094" cy="380094"/>
            </a:xfrm>
          </p:grpSpPr>
          <p:sp>
            <p:nvSpPr>
              <p:cNvPr id="84" name="Oval 32">
                <a:extLst>
                  <a:ext uri="{FF2B5EF4-FFF2-40B4-BE49-F238E27FC236}">
                    <a16:creationId xmlns:a16="http://schemas.microsoft.com/office/drawing/2014/main" id="{7FAF59E7-BB84-52F1-197F-5FB7A0A04D73}"/>
                  </a:ext>
                </a:extLst>
              </p:cNvPr>
              <p:cNvSpPr/>
              <p:nvPr/>
            </p:nvSpPr>
            <p:spPr>
              <a:xfrm>
                <a:off x="4888050" y="1694405"/>
                <a:ext cx="380094" cy="380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30">
                <a:extLst>
                  <a:ext uri="{FF2B5EF4-FFF2-40B4-BE49-F238E27FC236}">
                    <a16:creationId xmlns:a16="http://schemas.microsoft.com/office/drawing/2014/main" id="{CFB6DD2A-059E-2873-FB5C-B5A5F5E2A6F1}"/>
                  </a:ext>
                </a:extLst>
              </p:cNvPr>
              <p:cNvSpPr>
                <a:spLocks noChangeAspect="1"/>
              </p:cNvSpPr>
              <p:nvPr/>
            </p:nvSpPr>
            <p:spPr>
              <a:xfrm>
                <a:off x="5047910" y="1854266"/>
                <a:ext cx="60372" cy="60372"/>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Agrupar 72">
            <a:extLst>
              <a:ext uri="{FF2B5EF4-FFF2-40B4-BE49-F238E27FC236}">
                <a16:creationId xmlns:a16="http://schemas.microsoft.com/office/drawing/2014/main" id="{4CDC67A1-3E4A-1CC9-E2B6-EBD680FFA65A}"/>
              </a:ext>
            </a:extLst>
          </p:cNvPr>
          <p:cNvGrpSpPr>
            <a:grpSpLocks noChangeAspect="1"/>
          </p:cNvGrpSpPr>
          <p:nvPr/>
        </p:nvGrpSpPr>
        <p:grpSpPr>
          <a:xfrm>
            <a:off x="4457503" y="4331750"/>
            <a:ext cx="243193" cy="322346"/>
            <a:chOff x="4833916" y="1648333"/>
            <a:chExt cx="488361" cy="647310"/>
          </a:xfrm>
        </p:grpSpPr>
        <p:sp>
          <p:nvSpPr>
            <p:cNvPr id="87" name="Rectangle 31">
              <a:extLst>
                <a:ext uri="{FF2B5EF4-FFF2-40B4-BE49-F238E27FC236}">
                  <a16:creationId xmlns:a16="http://schemas.microsoft.com/office/drawing/2014/main" id="{9EDF9A73-807C-F668-9901-7AFA9B006517}"/>
                </a:ext>
              </a:extLst>
            </p:cNvPr>
            <p:cNvSpPr/>
            <p:nvPr/>
          </p:nvSpPr>
          <p:spPr>
            <a:xfrm>
              <a:off x="4833916" y="1648333"/>
              <a:ext cx="488361" cy="64731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Agrupar 71">
              <a:extLst>
                <a:ext uri="{FF2B5EF4-FFF2-40B4-BE49-F238E27FC236}">
                  <a16:creationId xmlns:a16="http://schemas.microsoft.com/office/drawing/2014/main" id="{225FC165-1CF4-54A7-3498-C23F3EA1CCFA}"/>
                </a:ext>
              </a:extLst>
            </p:cNvPr>
            <p:cNvGrpSpPr/>
            <p:nvPr/>
          </p:nvGrpSpPr>
          <p:grpSpPr>
            <a:xfrm>
              <a:off x="4888050" y="1694405"/>
              <a:ext cx="380094" cy="380094"/>
              <a:chOff x="4888050" y="1694405"/>
              <a:chExt cx="380094" cy="380094"/>
            </a:xfrm>
          </p:grpSpPr>
          <p:sp>
            <p:nvSpPr>
              <p:cNvPr id="89" name="Oval 32">
                <a:extLst>
                  <a:ext uri="{FF2B5EF4-FFF2-40B4-BE49-F238E27FC236}">
                    <a16:creationId xmlns:a16="http://schemas.microsoft.com/office/drawing/2014/main" id="{E7019240-E7F5-2287-9B3B-ABB5E1000831}"/>
                  </a:ext>
                </a:extLst>
              </p:cNvPr>
              <p:cNvSpPr/>
              <p:nvPr/>
            </p:nvSpPr>
            <p:spPr>
              <a:xfrm>
                <a:off x="4888050" y="1694405"/>
                <a:ext cx="380094" cy="380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0">
                <a:extLst>
                  <a:ext uri="{FF2B5EF4-FFF2-40B4-BE49-F238E27FC236}">
                    <a16:creationId xmlns:a16="http://schemas.microsoft.com/office/drawing/2014/main" id="{608BC968-7B94-FA1B-E718-A669F52C2F3B}"/>
                  </a:ext>
                </a:extLst>
              </p:cNvPr>
              <p:cNvSpPr>
                <a:spLocks noChangeAspect="1"/>
              </p:cNvSpPr>
              <p:nvPr/>
            </p:nvSpPr>
            <p:spPr>
              <a:xfrm>
                <a:off x="5047910" y="1854266"/>
                <a:ext cx="60372" cy="60372"/>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Agrupar 72">
            <a:extLst>
              <a:ext uri="{FF2B5EF4-FFF2-40B4-BE49-F238E27FC236}">
                <a16:creationId xmlns:a16="http://schemas.microsoft.com/office/drawing/2014/main" id="{AFBF6378-3D36-8F49-D4AC-C1DAE632501E}"/>
              </a:ext>
            </a:extLst>
          </p:cNvPr>
          <p:cNvGrpSpPr>
            <a:grpSpLocks noChangeAspect="1"/>
          </p:cNvGrpSpPr>
          <p:nvPr/>
        </p:nvGrpSpPr>
        <p:grpSpPr>
          <a:xfrm>
            <a:off x="6893318" y="4334836"/>
            <a:ext cx="243193" cy="322346"/>
            <a:chOff x="4833916" y="1648333"/>
            <a:chExt cx="488361" cy="647310"/>
          </a:xfrm>
        </p:grpSpPr>
        <p:sp>
          <p:nvSpPr>
            <p:cNvPr id="92" name="Rectangle 31">
              <a:extLst>
                <a:ext uri="{FF2B5EF4-FFF2-40B4-BE49-F238E27FC236}">
                  <a16:creationId xmlns:a16="http://schemas.microsoft.com/office/drawing/2014/main" id="{347AC123-2B6D-8ABD-614B-23D4E469AC8D}"/>
                </a:ext>
              </a:extLst>
            </p:cNvPr>
            <p:cNvSpPr/>
            <p:nvPr/>
          </p:nvSpPr>
          <p:spPr>
            <a:xfrm>
              <a:off x="4833916" y="1648333"/>
              <a:ext cx="488361" cy="64731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Agrupar 71">
              <a:extLst>
                <a:ext uri="{FF2B5EF4-FFF2-40B4-BE49-F238E27FC236}">
                  <a16:creationId xmlns:a16="http://schemas.microsoft.com/office/drawing/2014/main" id="{2E6C7BC5-8042-97D9-BFC9-C84764BF291F}"/>
                </a:ext>
              </a:extLst>
            </p:cNvPr>
            <p:cNvGrpSpPr/>
            <p:nvPr/>
          </p:nvGrpSpPr>
          <p:grpSpPr>
            <a:xfrm>
              <a:off x="4888050" y="1694405"/>
              <a:ext cx="380094" cy="380094"/>
              <a:chOff x="4888050" y="1694405"/>
              <a:chExt cx="380094" cy="380094"/>
            </a:xfrm>
          </p:grpSpPr>
          <p:sp>
            <p:nvSpPr>
              <p:cNvPr id="94" name="Oval 32">
                <a:extLst>
                  <a:ext uri="{FF2B5EF4-FFF2-40B4-BE49-F238E27FC236}">
                    <a16:creationId xmlns:a16="http://schemas.microsoft.com/office/drawing/2014/main" id="{7ACACE5A-D255-C655-82A9-AC88A7F81FEB}"/>
                  </a:ext>
                </a:extLst>
              </p:cNvPr>
              <p:cNvSpPr/>
              <p:nvPr/>
            </p:nvSpPr>
            <p:spPr>
              <a:xfrm>
                <a:off x="4888050" y="1694405"/>
                <a:ext cx="380094" cy="380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30">
                <a:extLst>
                  <a:ext uri="{FF2B5EF4-FFF2-40B4-BE49-F238E27FC236}">
                    <a16:creationId xmlns:a16="http://schemas.microsoft.com/office/drawing/2014/main" id="{0E13DAC5-BFC1-7F97-B79B-ABD16B039A2B}"/>
                  </a:ext>
                </a:extLst>
              </p:cNvPr>
              <p:cNvSpPr>
                <a:spLocks noChangeAspect="1"/>
              </p:cNvSpPr>
              <p:nvPr/>
            </p:nvSpPr>
            <p:spPr>
              <a:xfrm>
                <a:off x="5047910" y="1854266"/>
                <a:ext cx="60372" cy="60372"/>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4" name="Graphic 73">
            <a:extLst>
              <a:ext uri="{FF2B5EF4-FFF2-40B4-BE49-F238E27FC236}">
                <a16:creationId xmlns:a16="http://schemas.microsoft.com/office/drawing/2014/main" id="{528897AE-E18C-2072-6340-12FD093174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08786" y="2506704"/>
            <a:ext cx="502812" cy="114816"/>
          </a:xfrm>
          <a:prstGeom prst="rect">
            <a:avLst/>
          </a:prstGeom>
        </p:spPr>
      </p:pic>
      <p:pic>
        <p:nvPicPr>
          <p:cNvPr id="75" name="Graphic 74">
            <a:extLst>
              <a:ext uri="{FF2B5EF4-FFF2-40B4-BE49-F238E27FC236}">
                <a16:creationId xmlns:a16="http://schemas.microsoft.com/office/drawing/2014/main" id="{ADC87264-461F-4396-2CF6-9F17AFAEC73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45492" y="2506704"/>
            <a:ext cx="502812" cy="114816"/>
          </a:xfrm>
          <a:prstGeom prst="rect">
            <a:avLst/>
          </a:prstGeom>
        </p:spPr>
      </p:pic>
      <p:pic>
        <p:nvPicPr>
          <p:cNvPr id="76" name="Graphic 75">
            <a:extLst>
              <a:ext uri="{FF2B5EF4-FFF2-40B4-BE49-F238E27FC236}">
                <a16:creationId xmlns:a16="http://schemas.microsoft.com/office/drawing/2014/main" id="{3B53FD2B-DA69-2378-E97C-EC166221800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88768" y="2506704"/>
            <a:ext cx="502812" cy="114816"/>
          </a:xfrm>
          <a:prstGeom prst="rect">
            <a:avLst/>
          </a:prstGeom>
        </p:spPr>
      </p:pic>
      <p:sp>
        <p:nvSpPr>
          <p:cNvPr id="77" name="Can 384">
            <a:extLst>
              <a:ext uri="{FF2B5EF4-FFF2-40B4-BE49-F238E27FC236}">
                <a16:creationId xmlns:a16="http://schemas.microsoft.com/office/drawing/2014/main" id="{A269B232-1401-7EC0-FB96-794C417EA22E}"/>
              </a:ext>
            </a:extLst>
          </p:cNvPr>
          <p:cNvSpPr>
            <a:spLocks noChangeAspect="1"/>
          </p:cNvSpPr>
          <p:nvPr/>
        </p:nvSpPr>
        <p:spPr>
          <a:xfrm>
            <a:off x="4473642" y="3435902"/>
            <a:ext cx="201812" cy="196982"/>
          </a:xfrm>
          <a:prstGeom prst="can">
            <a:avLst>
              <a:gd name="adj" fmla="val 32725"/>
            </a:avLst>
          </a:prstGeom>
          <a:solidFill>
            <a:srgbClr val="EEF5F7"/>
          </a:solidFill>
          <a:ln w="12700" cmpd="sng">
            <a:solidFill>
              <a:srgbClr val="00BC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E2D700EB-FDFB-002F-1D06-662709FC6D92}"/>
              </a:ext>
            </a:extLst>
          </p:cNvPr>
          <p:cNvCxnSpPr>
            <a:cxnSpLocks/>
            <a:stCxn id="14" idx="2"/>
          </p:cNvCxnSpPr>
          <p:nvPr/>
        </p:nvCxnSpPr>
        <p:spPr>
          <a:xfrm flipH="1">
            <a:off x="4572000" y="3011593"/>
            <a:ext cx="2" cy="452933"/>
          </a:xfrm>
          <a:prstGeom prst="straightConnector1">
            <a:avLst/>
          </a:prstGeom>
          <a:ln w="19050">
            <a:solidFill>
              <a:srgbClr val="F4BA00"/>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EE2EFD1B-8810-F2BC-51A6-8C253A61E4EC}"/>
              </a:ext>
            </a:extLst>
          </p:cNvPr>
          <p:cNvGrpSpPr/>
          <p:nvPr/>
        </p:nvGrpSpPr>
        <p:grpSpPr>
          <a:xfrm>
            <a:off x="1158646" y="1960327"/>
            <a:ext cx="6840407" cy="705152"/>
            <a:chOff x="1158646" y="2038983"/>
            <a:chExt cx="6840407" cy="705152"/>
          </a:xfrm>
        </p:grpSpPr>
        <p:sp>
          <p:nvSpPr>
            <p:cNvPr id="62" name="Rechteck: abgerundete Ecken 61">
              <a:extLst>
                <a:ext uri="{FF2B5EF4-FFF2-40B4-BE49-F238E27FC236}">
                  <a16:creationId xmlns:a16="http://schemas.microsoft.com/office/drawing/2014/main" id="{D4037A42-2D09-44AF-B122-1290AD67674D}"/>
                </a:ext>
              </a:extLst>
            </p:cNvPr>
            <p:cNvSpPr/>
            <p:nvPr/>
          </p:nvSpPr>
          <p:spPr>
            <a:xfrm>
              <a:off x="1158646" y="2038983"/>
              <a:ext cx="6840407" cy="705152"/>
            </a:xfrm>
            <a:prstGeom prst="roundRect">
              <a:avLst>
                <a:gd name="adj" fmla="val 13529"/>
              </a:avLst>
            </a:prstGeom>
            <a:solidFill>
              <a:srgbClr val="002D3F">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3" name="Graphic 72">
              <a:extLst>
                <a:ext uri="{FF2B5EF4-FFF2-40B4-BE49-F238E27FC236}">
                  <a16:creationId xmlns:a16="http://schemas.microsoft.com/office/drawing/2014/main" id="{38FD2176-334E-2430-A6FB-0F4DFC69E01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19904" y="2108127"/>
              <a:ext cx="955955" cy="412767"/>
            </a:xfrm>
            <a:prstGeom prst="rect">
              <a:avLst/>
            </a:prstGeom>
          </p:spPr>
        </p:pic>
      </p:grpSp>
    </p:spTree>
    <p:extLst>
      <p:ext uri="{BB962C8B-B14F-4D97-AF65-F5344CB8AC3E}">
        <p14:creationId xmlns:p14="http://schemas.microsoft.com/office/powerpoint/2010/main" val="3920348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Effect transition="in" filter="fade">
                                      <p:cBhvr>
                                        <p:cTn id="9"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64694" y="1060499"/>
            <a:ext cx="4083995" cy="1260355"/>
          </a:xfrm>
        </p:spPr>
        <p:txBody>
          <a:bodyPr/>
          <a:lstStyle/>
          <a:p>
            <a:r>
              <a:rPr lang="en-US" dirty="0"/>
              <a:t>Roberto Zaninello</a:t>
            </a:r>
          </a:p>
          <a:p>
            <a:pPr marL="0" indent="0">
              <a:buNone/>
            </a:pPr>
            <a:r>
              <a:rPr lang="en-US" sz="2000" dirty="0"/>
              <a:t>     (Senior Solution Architect)</a:t>
            </a:r>
          </a:p>
          <a:p>
            <a:pPr marL="0" indent="0">
              <a:buNone/>
            </a:pPr>
            <a:r>
              <a:rPr lang="en-US" sz="2000" dirty="0"/>
              <a:t>      roberto.zaninello@datacore.com</a:t>
            </a:r>
          </a:p>
          <a:p>
            <a:pPr marL="0" indent="0">
              <a:buNone/>
            </a:pPr>
            <a:r>
              <a:rPr lang="en-US" dirty="0"/>
              <a:t> </a:t>
            </a:r>
            <a:endParaRPr lang="de-DE" sz="2000" dirty="0"/>
          </a:p>
        </p:txBody>
      </p:sp>
      <p:sp>
        <p:nvSpPr>
          <p:cNvPr id="3" name="Foliennummernplatzhalter 2"/>
          <p:cNvSpPr>
            <a:spLocks noGrp="1"/>
          </p:cNvSpPr>
          <p:nvPr>
            <p:ph type="sldNum" sz="quarter" idx="10"/>
          </p:nvPr>
        </p:nvSpPr>
        <p:spPr/>
        <p:txBody>
          <a:bodyPr/>
          <a:lstStyle/>
          <a:p>
            <a:pPr>
              <a:defRPr/>
            </a:pPr>
            <a:fld id="{F3C1E344-3251-4491-87FD-9E7FE3066F47}" type="slidenum">
              <a:rPr lang="en-US" smtClean="0"/>
              <a:pPr>
                <a:defRPr/>
              </a:pPr>
              <a:t>2</a:t>
            </a:fld>
            <a:endParaRPr lang="en-US"/>
          </a:p>
        </p:txBody>
      </p:sp>
      <p:sp>
        <p:nvSpPr>
          <p:cNvPr id="4" name="Titel 3"/>
          <p:cNvSpPr>
            <a:spLocks noGrp="1"/>
          </p:cNvSpPr>
          <p:nvPr>
            <p:ph type="title"/>
          </p:nvPr>
        </p:nvSpPr>
        <p:spPr>
          <a:xfrm>
            <a:off x="457200" y="72420"/>
            <a:ext cx="8043705" cy="1021556"/>
          </a:xfrm>
        </p:spPr>
        <p:txBody>
          <a:bodyPr/>
          <a:lstStyle/>
          <a:p>
            <a:r>
              <a:rPr lang="de-DE" dirty="0" err="1"/>
              <a:t>Today‘s</a:t>
            </a:r>
            <a:r>
              <a:rPr lang="de-DE" dirty="0"/>
              <a:t> </a:t>
            </a:r>
            <a:r>
              <a:rPr lang="de-DE" dirty="0" err="1"/>
              <a:t>speaker</a:t>
            </a:r>
            <a:endParaRPr lang="de-DE" dirty="0"/>
          </a:p>
        </p:txBody>
      </p:sp>
      <p:cxnSp>
        <p:nvCxnSpPr>
          <p:cNvPr id="6" name="Straight Connector 5">
            <a:extLst>
              <a:ext uri="{FF2B5EF4-FFF2-40B4-BE49-F238E27FC236}">
                <a16:creationId xmlns:a16="http://schemas.microsoft.com/office/drawing/2014/main" id="{E167B6E1-960F-F44D-920E-96EB69F3C6AB}"/>
              </a:ext>
            </a:extLst>
          </p:cNvPr>
          <p:cNvCxnSpPr>
            <a:cxnSpLocks/>
          </p:cNvCxnSpPr>
          <p:nvPr/>
        </p:nvCxnSpPr>
        <p:spPr>
          <a:xfrm>
            <a:off x="4479052" y="1377765"/>
            <a:ext cx="0" cy="2868914"/>
          </a:xfrm>
          <a:prstGeom prst="line">
            <a:avLst/>
          </a:prstGeom>
          <a:ln>
            <a:solidFill>
              <a:srgbClr val="F4BA00"/>
            </a:solidFill>
          </a:ln>
        </p:spPr>
        <p:style>
          <a:lnRef idx="1">
            <a:schemeClr val="accent1"/>
          </a:lnRef>
          <a:fillRef idx="0">
            <a:schemeClr val="accent1"/>
          </a:fillRef>
          <a:effectRef idx="0">
            <a:schemeClr val="accent1"/>
          </a:effectRef>
          <a:fontRef idx="minor">
            <a:schemeClr val="tx1"/>
          </a:fontRef>
        </p:style>
      </p:cxnSp>
      <p:pic>
        <p:nvPicPr>
          <p:cNvPr id="9" name="Elemento grafico 8">
            <a:extLst>
              <a:ext uri="{FF2B5EF4-FFF2-40B4-BE49-F238E27FC236}">
                <a16:creationId xmlns:a16="http://schemas.microsoft.com/office/drawing/2014/main" id="{A066E82A-2CCF-4392-B4D7-BC0DF4470E8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266633" y="2287645"/>
            <a:ext cx="2899030" cy="568210"/>
          </a:xfrm>
          <a:prstGeom prst="rect">
            <a:avLst/>
          </a:prstGeom>
        </p:spPr>
      </p:pic>
      <p:pic>
        <p:nvPicPr>
          <p:cNvPr id="12" name="Immagine 11" descr="Immagine che contiene uomo, persona, occhiali, indossando&#10;&#10;Descrizione generata automaticamente">
            <a:extLst>
              <a:ext uri="{FF2B5EF4-FFF2-40B4-BE49-F238E27FC236}">
                <a16:creationId xmlns:a16="http://schemas.microsoft.com/office/drawing/2014/main" id="{C4E4808D-1DE6-4C55-9696-248E0F479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2379" y="2922619"/>
            <a:ext cx="1324060" cy="1324060"/>
          </a:xfrm>
          <a:prstGeom prst="rect">
            <a:avLst/>
          </a:prstGeom>
        </p:spPr>
      </p:pic>
    </p:spTree>
    <p:extLst>
      <p:ext uri="{BB962C8B-B14F-4D97-AF65-F5344CB8AC3E}">
        <p14:creationId xmlns:p14="http://schemas.microsoft.com/office/powerpoint/2010/main" val="410144773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E445F-9B45-1539-0269-E89791DB16A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E6AD06-8061-5756-4FE5-99B9DF187C4B}"/>
              </a:ext>
            </a:extLst>
          </p:cNvPr>
          <p:cNvSpPr>
            <a:spLocks noGrp="1"/>
          </p:cNvSpPr>
          <p:nvPr>
            <p:ph type="sldNum" sz="quarter" idx="4"/>
          </p:nvPr>
        </p:nvSpPr>
        <p:spPr/>
        <p:txBody>
          <a:bodyPr/>
          <a:lstStyle/>
          <a:p>
            <a:pPr>
              <a:defRPr/>
            </a:pPr>
            <a:fld id="{F3C1E344-3251-4491-87FD-9E7FE3066F47}" type="slidenum">
              <a:rPr lang="en-US" smtClean="0"/>
              <a:pPr>
                <a:defRPr/>
              </a:pPr>
              <a:t>20</a:t>
            </a:fld>
            <a:endParaRPr lang="en-US"/>
          </a:p>
        </p:txBody>
      </p:sp>
      <p:sp>
        <p:nvSpPr>
          <p:cNvPr id="4" name="Title 3">
            <a:extLst>
              <a:ext uri="{FF2B5EF4-FFF2-40B4-BE49-F238E27FC236}">
                <a16:creationId xmlns:a16="http://schemas.microsoft.com/office/drawing/2014/main" id="{1A55BE4B-9518-7F1C-82C9-E9FB87CCB062}"/>
              </a:ext>
            </a:extLst>
          </p:cNvPr>
          <p:cNvSpPr>
            <a:spLocks noGrp="1"/>
          </p:cNvSpPr>
          <p:nvPr>
            <p:ph type="title"/>
          </p:nvPr>
        </p:nvSpPr>
        <p:spPr>
          <a:xfrm>
            <a:off x="457200" y="73957"/>
            <a:ext cx="8229600" cy="685519"/>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000">
                <a:latin typeface="Calibri" panose="020F0502020204030204" pitchFamily="34" charset="0"/>
                <a:cs typeface="Calibri" panose="020F0502020204030204" pitchFamily="34" charset="0"/>
              </a:rPr>
              <a:t>Node Failure and Recovery with Puls8 ‘Lifeline’</a:t>
            </a:r>
          </a:p>
        </p:txBody>
      </p:sp>
      <p:sp>
        <p:nvSpPr>
          <p:cNvPr id="5" name="Rectangle 4">
            <a:extLst>
              <a:ext uri="{FF2B5EF4-FFF2-40B4-BE49-F238E27FC236}">
                <a16:creationId xmlns:a16="http://schemas.microsoft.com/office/drawing/2014/main" id="{DB720CDB-1A20-CAE3-ABED-F8C866E42CEB}"/>
              </a:ext>
            </a:extLst>
          </p:cNvPr>
          <p:cNvSpPr/>
          <p:nvPr/>
        </p:nvSpPr>
        <p:spPr>
          <a:xfrm>
            <a:off x="808892" y="821864"/>
            <a:ext cx="7526216" cy="3904919"/>
          </a:xfrm>
          <a:prstGeom prst="rect">
            <a:avLst/>
          </a:prstGeom>
          <a:solidFill>
            <a:srgbClr val="DC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449148-2A89-8C80-938D-13F5DEE3D552}"/>
              </a:ext>
            </a:extLst>
          </p:cNvPr>
          <p:cNvSpPr/>
          <p:nvPr/>
        </p:nvSpPr>
        <p:spPr>
          <a:xfrm>
            <a:off x="5949363" y="1360420"/>
            <a:ext cx="2121966" cy="2732171"/>
          </a:xfrm>
          <a:prstGeom prst="rect">
            <a:avLst/>
          </a:prstGeom>
          <a:noFill/>
          <a:ln w="12700">
            <a:solidFill>
              <a:srgbClr val="022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9A87B8-9F45-1F19-0C19-A49A46D79AD9}"/>
              </a:ext>
            </a:extLst>
          </p:cNvPr>
          <p:cNvSpPr/>
          <p:nvPr/>
        </p:nvSpPr>
        <p:spPr>
          <a:xfrm>
            <a:off x="3511019" y="1360420"/>
            <a:ext cx="2121966" cy="2732172"/>
          </a:xfrm>
          <a:prstGeom prst="rect">
            <a:avLst/>
          </a:prstGeom>
          <a:noFill/>
          <a:ln w="12700">
            <a:solidFill>
              <a:srgbClr val="022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45129E6-E52A-B8A7-DF2C-83113E53591C}"/>
              </a:ext>
            </a:extLst>
          </p:cNvPr>
          <p:cNvGrpSpPr/>
          <p:nvPr/>
        </p:nvGrpSpPr>
        <p:grpSpPr>
          <a:xfrm>
            <a:off x="3726331" y="932172"/>
            <a:ext cx="1698963" cy="277000"/>
            <a:chOff x="3723446" y="498827"/>
            <a:chExt cx="1698963" cy="277000"/>
          </a:xfrm>
        </p:grpSpPr>
        <p:pic>
          <p:nvPicPr>
            <p:cNvPr id="9" name="Picture 8">
              <a:extLst>
                <a:ext uri="{FF2B5EF4-FFF2-40B4-BE49-F238E27FC236}">
                  <a16:creationId xmlns:a16="http://schemas.microsoft.com/office/drawing/2014/main" id="{A3739DCC-42A8-C9A2-EAE4-124613F12CD3}"/>
                </a:ext>
              </a:extLst>
            </p:cNvPr>
            <p:cNvPicPr>
              <a:picLocks noChangeAspect="1"/>
            </p:cNvPicPr>
            <p:nvPr/>
          </p:nvPicPr>
          <p:blipFill>
            <a:blip r:embed="rId3"/>
            <a:stretch>
              <a:fillRect/>
            </a:stretch>
          </p:blipFill>
          <p:spPr>
            <a:xfrm>
              <a:off x="3723446" y="498827"/>
              <a:ext cx="277000" cy="277000"/>
            </a:xfrm>
            <a:prstGeom prst="rect">
              <a:avLst/>
            </a:prstGeom>
          </p:spPr>
        </p:pic>
        <p:sp>
          <p:nvSpPr>
            <p:cNvPr id="10" name="TextBox 9">
              <a:extLst>
                <a:ext uri="{FF2B5EF4-FFF2-40B4-BE49-F238E27FC236}">
                  <a16:creationId xmlns:a16="http://schemas.microsoft.com/office/drawing/2014/main" id="{FB52CCA4-0D76-F1FF-223B-13CCF7EF936E}"/>
                </a:ext>
              </a:extLst>
            </p:cNvPr>
            <p:cNvSpPr txBox="1"/>
            <p:nvPr/>
          </p:nvSpPr>
          <p:spPr>
            <a:xfrm>
              <a:off x="3869566" y="498827"/>
              <a:ext cx="1552843" cy="276999"/>
            </a:xfrm>
            <a:prstGeom prst="rect">
              <a:avLst/>
            </a:prstGeom>
            <a:noFill/>
          </p:spPr>
          <p:txBody>
            <a:bodyPr wrap="square">
              <a:spAutoFit/>
            </a:bodyPr>
            <a:lstStyle/>
            <a:p>
              <a:pPr algn="ctr"/>
              <a:r>
                <a:rPr lang="en-US" sz="1200">
                  <a:solidFill>
                    <a:srgbClr val="000000"/>
                  </a:solidFill>
                  <a:latin typeface="+mn-lt"/>
                </a:rPr>
                <a:t>Kubernetes Cluster</a:t>
              </a:r>
            </a:p>
          </p:txBody>
        </p:sp>
      </p:grpSp>
      <p:sp>
        <p:nvSpPr>
          <p:cNvPr id="13" name="Rectangle 12">
            <a:extLst>
              <a:ext uri="{FF2B5EF4-FFF2-40B4-BE49-F238E27FC236}">
                <a16:creationId xmlns:a16="http://schemas.microsoft.com/office/drawing/2014/main" id="{6CC232AD-E791-55A6-2427-591E68761D19}"/>
              </a:ext>
            </a:extLst>
          </p:cNvPr>
          <p:cNvSpPr/>
          <p:nvPr/>
        </p:nvSpPr>
        <p:spPr>
          <a:xfrm>
            <a:off x="3596994" y="2466872"/>
            <a:ext cx="1950017" cy="1552202"/>
          </a:xfrm>
          <a:prstGeom prst="rect">
            <a:avLst/>
          </a:prstGeom>
          <a:solidFill>
            <a:srgbClr val="EEF5F7"/>
          </a:solidFill>
          <a:ln w="19050">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E822AD4-D9E4-7B09-8E9A-B513E8E89F6B}"/>
              </a:ext>
            </a:extLst>
          </p:cNvPr>
          <p:cNvGrpSpPr/>
          <p:nvPr/>
        </p:nvGrpSpPr>
        <p:grpSpPr>
          <a:xfrm>
            <a:off x="4094165" y="3698581"/>
            <a:ext cx="985454" cy="230832"/>
            <a:chOff x="4111136" y="3746015"/>
            <a:chExt cx="985454" cy="230832"/>
          </a:xfrm>
        </p:grpSpPr>
        <p:sp>
          <p:nvSpPr>
            <p:cNvPr id="16" name="Rectangle 15">
              <a:extLst>
                <a:ext uri="{FF2B5EF4-FFF2-40B4-BE49-F238E27FC236}">
                  <a16:creationId xmlns:a16="http://schemas.microsoft.com/office/drawing/2014/main" id="{3C1FCEC7-BD7C-BD80-5BB6-93092132BAAC}"/>
                </a:ext>
              </a:extLst>
            </p:cNvPr>
            <p:cNvSpPr/>
            <p:nvPr/>
          </p:nvSpPr>
          <p:spPr>
            <a:xfrm>
              <a:off x="4111136" y="3746015"/>
              <a:ext cx="985454" cy="230832"/>
            </a:xfrm>
            <a:prstGeom prst="rect">
              <a:avLst/>
            </a:prstGeom>
            <a:solidFill>
              <a:srgbClr val="DCE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679766-6B76-67E4-E2DA-C36283650756}"/>
                </a:ext>
              </a:extLst>
            </p:cNvPr>
            <p:cNvGrpSpPr/>
            <p:nvPr/>
          </p:nvGrpSpPr>
          <p:grpSpPr>
            <a:xfrm>
              <a:off x="4166144" y="3791326"/>
              <a:ext cx="845658" cy="148753"/>
              <a:chOff x="4164964" y="3372226"/>
              <a:chExt cx="845658" cy="148753"/>
            </a:xfrm>
          </p:grpSpPr>
          <p:sp>
            <p:nvSpPr>
              <p:cNvPr id="18" name="Can 384">
                <a:extLst>
                  <a:ext uri="{FF2B5EF4-FFF2-40B4-BE49-F238E27FC236}">
                    <a16:creationId xmlns:a16="http://schemas.microsoft.com/office/drawing/2014/main" id="{35570A64-ADA2-3265-0975-9ADB0F9AD9F0}"/>
                  </a:ext>
                </a:extLst>
              </p:cNvPr>
              <p:cNvSpPr>
                <a:spLocks noChangeAspect="1"/>
              </p:cNvSpPr>
              <p:nvPr/>
            </p:nvSpPr>
            <p:spPr>
              <a:xfrm>
                <a:off x="4164964"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84">
                <a:extLst>
                  <a:ext uri="{FF2B5EF4-FFF2-40B4-BE49-F238E27FC236}">
                    <a16:creationId xmlns:a16="http://schemas.microsoft.com/office/drawing/2014/main" id="{819D4816-BEFA-2479-C73D-7C4C2D41EF0F}"/>
                  </a:ext>
                </a:extLst>
              </p:cNvPr>
              <p:cNvSpPr>
                <a:spLocks noChangeAspect="1"/>
              </p:cNvSpPr>
              <p:nvPr/>
            </p:nvSpPr>
            <p:spPr>
              <a:xfrm>
                <a:off x="4339881"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84">
                <a:extLst>
                  <a:ext uri="{FF2B5EF4-FFF2-40B4-BE49-F238E27FC236}">
                    <a16:creationId xmlns:a16="http://schemas.microsoft.com/office/drawing/2014/main" id="{1DBC56E6-D687-812E-3DDE-53A5CB145DDB}"/>
                  </a:ext>
                </a:extLst>
              </p:cNvPr>
              <p:cNvSpPr>
                <a:spLocks noChangeAspect="1"/>
              </p:cNvSpPr>
              <p:nvPr/>
            </p:nvSpPr>
            <p:spPr>
              <a:xfrm>
                <a:off x="4514798"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84">
                <a:extLst>
                  <a:ext uri="{FF2B5EF4-FFF2-40B4-BE49-F238E27FC236}">
                    <a16:creationId xmlns:a16="http://schemas.microsoft.com/office/drawing/2014/main" id="{765AF89B-30F7-9299-BDB9-632C0A8FBA50}"/>
                  </a:ext>
                </a:extLst>
              </p:cNvPr>
              <p:cNvSpPr>
                <a:spLocks noChangeAspect="1"/>
              </p:cNvSpPr>
              <p:nvPr/>
            </p:nvSpPr>
            <p:spPr>
              <a:xfrm>
                <a:off x="4686510"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84">
                <a:extLst>
                  <a:ext uri="{FF2B5EF4-FFF2-40B4-BE49-F238E27FC236}">
                    <a16:creationId xmlns:a16="http://schemas.microsoft.com/office/drawing/2014/main" id="{AF695FFD-4348-995F-3257-F8F075750134}"/>
                  </a:ext>
                </a:extLst>
              </p:cNvPr>
              <p:cNvSpPr>
                <a:spLocks noChangeAspect="1"/>
              </p:cNvSpPr>
              <p:nvPr/>
            </p:nvSpPr>
            <p:spPr>
              <a:xfrm>
                <a:off x="4858222"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DAC00551-9FF3-5807-A21A-5764AFC76B24}"/>
              </a:ext>
            </a:extLst>
          </p:cNvPr>
          <p:cNvSpPr txBox="1"/>
          <p:nvPr/>
        </p:nvSpPr>
        <p:spPr>
          <a:xfrm>
            <a:off x="5069109" y="3691096"/>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Pool</a:t>
            </a:r>
          </a:p>
        </p:txBody>
      </p:sp>
      <p:sp>
        <p:nvSpPr>
          <p:cNvPr id="24" name="Rectangle 23">
            <a:extLst>
              <a:ext uri="{FF2B5EF4-FFF2-40B4-BE49-F238E27FC236}">
                <a16:creationId xmlns:a16="http://schemas.microsoft.com/office/drawing/2014/main" id="{EEC493DD-E558-A061-FAD7-5388F7C909EC}"/>
              </a:ext>
            </a:extLst>
          </p:cNvPr>
          <p:cNvSpPr/>
          <p:nvPr/>
        </p:nvSpPr>
        <p:spPr>
          <a:xfrm>
            <a:off x="6035338" y="2464066"/>
            <a:ext cx="1950017" cy="1552202"/>
          </a:xfrm>
          <a:prstGeom prst="rect">
            <a:avLst/>
          </a:prstGeom>
          <a:solidFill>
            <a:srgbClr val="EEF5F7"/>
          </a:solidFill>
          <a:ln w="19050">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284B5D3-E920-2A0F-6258-EDCF7D0458CC}"/>
              </a:ext>
            </a:extLst>
          </p:cNvPr>
          <p:cNvGrpSpPr/>
          <p:nvPr/>
        </p:nvGrpSpPr>
        <p:grpSpPr>
          <a:xfrm>
            <a:off x="6517149" y="3695775"/>
            <a:ext cx="985454" cy="230832"/>
            <a:chOff x="6534120" y="3743209"/>
            <a:chExt cx="985454" cy="230832"/>
          </a:xfrm>
        </p:grpSpPr>
        <p:sp>
          <p:nvSpPr>
            <p:cNvPr id="26" name="Rectangle 25">
              <a:extLst>
                <a:ext uri="{FF2B5EF4-FFF2-40B4-BE49-F238E27FC236}">
                  <a16:creationId xmlns:a16="http://schemas.microsoft.com/office/drawing/2014/main" id="{88415148-8EA3-A8E4-FE42-E0EFCDDE3FDE}"/>
                </a:ext>
              </a:extLst>
            </p:cNvPr>
            <p:cNvSpPr/>
            <p:nvPr/>
          </p:nvSpPr>
          <p:spPr>
            <a:xfrm>
              <a:off x="6534120" y="3743209"/>
              <a:ext cx="985454" cy="230832"/>
            </a:xfrm>
            <a:prstGeom prst="rect">
              <a:avLst/>
            </a:prstGeom>
            <a:solidFill>
              <a:srgbClr val="DCE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24083AC-4AA3-6960-9201-0F53F7E66F5B}"/>
                </a:ext>
              </a:extLst>
            </p:cNvPr>
            <p:cNvGrpSpPr/>
            <p:nvPr/>
          </p:nvGrpSpPr>
          <p:grpSpPr>
            <a:xfrm>
              <a:off x="6604488" y="3788520"/>
              <a:ext cx="845658" cy="148753"/>
              <a:chOff x="4164964" y="3372226"/>
              <a:chExt cx="845658" cy="148753"/>
            </a:xfrm>
          </p:grpSpPr>
          <p:sp>
            <p:nvSpPr>
              <p:cNvPr id="28" name="Can 384">
                <a:extLst>
                  <a:ext uri="{FF2B5EF4-FFF2-40B4-BE49-F238E27FC236}">
                    <a16:creationId xmlns:a16="http://schemas.microsoft.com/office/drawing/2014/main" id="{757F98E8-47CE-F1F1-B4B3-336E9CE4F4F7}"/>
                  </a:ext>
                </a:extLst>
              </p:cNvPr>
              <p:cNvSpPr>
                <a:spLocks noChangeAspect="1"/>
              </p:cNvSpPr>
              <p:nvPr/>
            </p:nvSpPr>
            <p:spPr>
              <a:xfrm>
                <a:off x="4164964"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384">
                <a:extLst>
                  <a:ext uri="{FF2B5EF4-FFF2-40B4-BE49-F238E27FC236}">
                    <a16:creationId xmlns:a16="http://schemas.microsoft.com/office/drawing/2014/main" id="{53F2F72A-43BC-35E2-483C-C15D4BBDB0E5}"/>
                  </a:ext>
                </a:extLst>
              </p:cNvPr>
              <p:cNvSpPr>
                <a:spLocks noChangeAspect="1"/>
              </p:cNvSpPr>
              <p:nvPr/>
            </p:nvSpPr>
            <p:spPr>
              <a:xfrm>
                <a:off x="4339881"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384">
                <a:extLst>
                  <a:ext uri="{FF2B5EF4-FFF2-40B4-BE49-F238E27FC236}">
                    <a16:creationId xmlns:a16="http://schemas.microsoft.com/office/drawing/2014/main" id="{4F2D4096-8B92-F5E1-3E2F-C86CFC7DF5B9}"/>
                  </a:ext>
                </a:extLst>
              </p:cNvPr>
              <p:cNvSpPr>
                <a:spLocks noChangeAspect="1"/>
              </p:cNvSpPr>
              <p:nvPr/>
            </p:nvSpPr>
            <p:spPr>
              <a:xfrm>
                <a:off x="4514798"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84">
                <a:extLst>
                  <a:ext uri="{FF2B5EF4-FFF2-40B4-BE49-F238E27FC236}">
                    <a16:creationId xmlns:a16="http://schemas.microsoft.com/office/drawing/2014/main" id="{A9433BF2-7432-93D2-9285-D22171DF3A6E}"/>
                  </a:ext>
                </a:extLst>
              </p:cNvPr>
              <p:cNvSpPr>
                <a:spLocks noChangeAspect="1"/>
              </p:cNvSpPr>
              <p:nvPr/>
            </p:nvSpPr>
            <p:spPr>
              <a:xfrm>
                <a:off x="4686510"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84">
                <a:extLst>
                  <a:ext uri="{FF2B5EF4-FFF2-40B4-BE49-F238E27FC236}">
                    <a16:creationId xmlns:a16="http://schemas.microsoft.com/office/drawing/2014/main" id="{944D8E1A-89FB-03E1-E911-74B94E568F72}"/>
                  </a:ext>
                </a:extLst>
              </p:cNvPr>
              <p:cNvSpPr>
                <a:spLocks noChangeAspect="1"/>
              </p:cNvSpPr>
              <p:nvPr/>
            </p:nvSpPr>
            <p:spPr>
              <a:xfrm>
                <a:off x="4858222"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TextBox 32">
            <a:extLst>
              <a:ext uri="{FF2B5EF4-FFF2-40B4-BE49-F238E27FC236}">
                <a16:creationId xmlns:a16="http://schemas.microsoft.com/office/drawing/2014/main" id="{8007CF67-097B-EBD9-3B3A-57C7EF694FD5}"/>
              </a:ext>
            </a:extLst>
          </p:cNvPr>
          <p:cNvSpPr txBox="1"/>
          <p:nvPr/>
        </p:nvSpPr>
        <p:spPr>
          <a:xfrm>
            <a:off x="7509838" y="3694524"/>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Pool</a:t>
            </a:r>
          </a:p>
        </p:txBody>
      </p:sp>
      <p:sp>
        <p:nvSpPr>
          <p:cNvPr id="34" name="TextBox 33">
            <a:extLst>
              <a:ext uri="{FF2B5EF4-FFF2-40B4-BE49-F238E27FC236}">
                <a16:creationId xmlns:a16="http://schemas.microsoft.com/office/drawing/2014/main" id="{A6CD20A0-7370-7A55-9F20-5E18BEDA7DC1}"/>
              </a:ext>
            </a:extLst>
          </p:cNvPr>
          <p:cNvSpPr txBox="1"/>
          <p:nvPr/>
        </p:nvSpPr>
        <p:spPr>
          <a:xfrm>
            <a:off x="3493672" y="1360418"/>
            <a:ext cx="624324" cy="253916"/>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1050">
                <a:solidFill>
                  <a:srgbClr val="0A2936"/>
                </a:solidFill>
              </a:rPr>
              <a:t>Node A</a:t>
            </a:r>
          </a:p>
        </p:txBody>
      </p:sp>
      <p:sp>
        <p:nvSpPr>
          <p:cNvPr id="36" name="TextBox 35">
            <a:extLst>
              <a:ext uri="{FF2B5EF4-FFF2-40B4-BE49-F238E27FC236}">
                <a16:creationId xmlns:a16="http://schemas.microsoft.com/office/drawing/2014/main" id="{3F6ECE27-36A0-6F9F-01BC-4BB9B2DE4088}"/>
              </a:ext>
            </a:extLst>
          </p:cNvPr>
          <p:cNvSpPr txBox="1"/>
          <p:nvPr/>
        </p:nvSpPr>
        <p:spPr>
          <a:xfrm>
            <a:off x="5934670" y="1356750"/>
            <a:ext cx="624324" cy="253916"/>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1050">
                <a:solidFill>
                  <a:srgbClr val="0A2936"/>
                </a:solidFill>
              </a:rPr>
              <a:t>Node B</a:t>
            </a:r>
          </a:p>
        </p:txBody>
      </p:sp>
      <p:cxnSp>
        <p:nvCxnSpPr>
          <p:cNvPr id="38" name="Straight Arrow Connector 37">
            <a:extLst>
              <a:ext uri="{FF2B5EF4-FFF2-40B4-BE49-F238E27FC236}">
                <a16:creationId xmlns:a16="http://schemas.microsoft.com/office/drawing/2014/main" id="{F0E8D103-E12F-19F2-DD2D-17DC9EE591EA}"/>
              </a:ext>
            </a:extLst>
          </p:cNvPr>
          <p:cNvCxnSpPr>
            <a:cxnSpLocks/>
            <a:stCxn id="6" idx="2"/>
          </p:cNvCxnSpPr>
          <p:nvPr/>
        </p:nvCxnSpPr>
        <p:spPr>
          <a:xfrm>
            <a:off x="7010346" y="4092591"/>
            <a:ext cx="1" cy="245431"/>
          </a:xfrm>
          <a:prstGeom prst="straightConnector1">
            <a:avLst/>
          </a:prstGeom>
          <a:ln w="12700">
            <a:solidFill>
              <a:srgbClr val="022030"/>
            </a:solidFill>
            <a:tailEnd type="non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BE9900A-DD5B-F677-9AD2-AC6D28C896A6}"/>
              </a:ext>
            </a:extLst>
          </p:cNvPr>
          <p:cNvSpPr/>
          <p:nvPr/>
        </p:nvSpPr>
        <p:spPr>
          <a:xfrm>
            <a:off x="1076822" y="1360420"/>
            <a:ext cx="2121966" cy="2733140"/>
          </a:xfrm>
          <a:prstGeom prst="rect">
            <a:avLst/>
          </a:prstGeom>
          <a:noFill/>
          <a:ln w="12700">
            <a:solidFill>
              <a:srgbClr val="022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9FB20F2-706F-E694-9CE1-78946F24AD72}"/>
              </a:ext>
            </a:extLst>
          </p:cNvPr>
          <p:cNvSpPr/>
          <p:nvPr/>
        </p:nvSpPr>
        <p:spPr>
          <a:xfrm>
            <a:off x="1162797" y="2464065"/>
            <a:ext cx="1950017" cy="1552202"/>
          </a:xfrm>
          <a:prstGeom prst="rect">
            <a:avLst/>
          </a:prstGeom>
          <a:solidFill>
            <a:srgbClr val="EEF5F7"/>
          </a:solidFill>
          <a:ln w="19050">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384">
            <a:extLst>
              <a:ext uri="{FF2B5EF4-FFF2-40B4-BE49-F238E27FC236}">
                <a16:creationId xmlns:a16="http://schemas.microsoft.com/office/drawing/2014/main" id="{4FAD7BEA-7730-A1D5-9539-2F65B4E38049}"/>
              </a:ext>
            </a:extLst>
          </p:cNvPr>
          <p:cNvSpPr>
            <a:spLocks noChangeAspect="1"/>
          </p:cNvSpPr>
          <p:nvPr/>
        </p:nvSpPr>
        <p:spPr>
          <a:xfrm>
            <a:off x="2036899" y="3435902"/>
            <a:ext cx="201812" cy="196982"/>
          </a:xfrm>
          <a:prstGeom prst="can">
            <a:avLst>
              <a:gd name="adj" fmla="val 32725"/>
            </a:avLst>
          </a:prstGeom>
          <a:solidFill>
            <a:srgbClr val="EEF5F7"/>
          </a:solidFill>
          <a:ln w="12700" cmpd="sng">
            <a:solidFill>
              <a:srgbClr val="00BC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74252C3-DFF2-C603-DD3A-74E52B8826CA}"/>
              </a:ext>
            </a:extLst>
          </p:cNvPr>
          <p:cNvGrpSpPr/>
          <p:nvPr/>
        </p:nvGrpSpPr>
        <p:grpSpPr>
          <a:xfrm>
            <a:off x="1644608" y="3695774"/>
            <a:ext cx="985454" cy="230832"/>
            <a:chOff x="1661579" y="3743208"/>
            <a:chExt cx="985454" cy="230832"/>
          </a:xfrm>
        </p:grpSpPr>
        <p:sp>
          <p:nvSpPr>
            <p:cNvPr id="43" name="Rectangle 42">
              <a:extLst>
                <a:ext uri="{FF2B5EF4-FFF2-40B4-BE49-F238E27FC236}">
                  <a16:creationId xmlns:a16="http://schemas.microsoft.com/office/drawing/2014/main" id="{2DE25D55-5EA3-0DB5-72B9-4BF8286E0DAD}"/>
                </a:ext>
              </a:extLst>
            </p:cNvPr>
            <p:cNvSpPr/>
            <p:nvPr/>
          </p:nvSpPr>
          <p:spPr>
            <a:xfrm>
              <a:off x="1661579" y="3743208"/>
              <a:ext cx="985454" cy="230832"/>
            </a:xfrm>
            <a:prstGeom prst="rect">
              <a:avLst/>
            </a:prstGeom>
            <a:solidFill>
              <a:srgbClr val="DCE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B74AF9C-32F1-2837-290B-46F1E2E18C5F}"/>
                </a:ext>
              </a:extLst>
            </p:cNvPr>
            <p:cNvGrpSpPr/>
            <p:nvPr/>
          </p:nvGrpSpPr>
          <p:grpSpPr>
            <a:xfrm>
              <a:off x="1731947" y="3788519"/>
              <a:ext cx="845658" cy="148753"/>
              <a:chOff x="4164964" y="3372226"/>
              <a:chExt cx="845658" cy="148753"/>
            </a:xfrm>
          </p:grpSpPr>
          <p:sp>
            <p:nvSpPr>
              <p:cNvPr id="45" name="Can 384">
                <a:extLst>
                  <a:ext uri="{FF2B5EF4-FFF2-40B4-BE49-F238E27FC236}">
                    <a16:creationId xmlns:a16="http://schemas.microsoft.com/office/drawing/2014/main" id="{4CC488B1-705B-160C-C074-A137FB3F2DC7}"/>
                  </a:ext>
                </a:extLst>
              </p:cNvPr>
              <p:cNvSpPr>
                <a:spLocks noChangeAspect="1"/>
              </p:cNvSpPr>
              <p:nvPr/>
            </p:nvSpPr>
            <p:spPr>
              <a:xfrm>
                <a:off x="4164964"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384">
                <a:extLst>
                  <a:ext uri="{FF2B5EF4-FFF2-40B4-BE49-F238E27FC236}">
                    <a16:creationId xmlns:a16="http://schemas.microsoft.com/office/drawing/2014/main" id="{976A06C9-22E9-DDF1-9A84-342270C482C1}"/>
                  </a:ext>
                </a:extLst>
              </p:cNvPr>
              <p:cNvSpPr>
                <a:spLocks noChangeAspect="1"/>
              </p:cNvSpPr>
              <p:nvPr/>
            </p:nvSpPr>
            <p:spPr>
              <a:xfrm>
                <a:off x="4339881"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n 384">
                <a:extLst>
                  <a:ext uri="{FF2B5EF4-FFF2-40B4-BE49-F238E27FC236}">
                    <a16:creationId xmlns:a16="http://schemas.microsoft.com/office/drawing/2014/main" id="{64D36AD8-7D80-FB87-DA1F-2918FCEE163C}"/>
                  </a:ext>
                </a:extLst>
              </p:cNvPr>
              <p:cNvSpPr>
                <a:spLocks noChangeAspect="1"/>
              </p:cNvSpPr>
              <p:nvPr/>
            </p:nvSpPr>
            <p:spPr>
              <a:xfrm>
                <a:off x="4514798"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n 384">
                <a:extLst>
                  <a:ext uri="{FF2B5EF4-FFF2-40B4-BE49-F238E27FC236}">
                    <a16:creationId xmlns:a16="http://schemas.microsoft.com/office/drawing/2014/main" id="{B48ECE08-F061-129D-F169-3086213ECAEE}"/>
                  </a:ext>
                </a:extLst>
              </p:cNvPr>
              <p:cNvSpPr>
                <a:spLocks noChangeAspect="1"/>
              </p:cNvSpPr>
              <p:nvPr/>
            </p:nvSpPr>
            <p:spPr>
              <a:xfrm>
                <a:off x="4686510"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n 384">
                <a:extLst>
                  <a:ext uri="{FF2B5EF4-FFF2-40B4-BE49-F238E27FC236}">
                    <a16:creationId xmlns:a16="http://schemas.microsoft.com/office/drawing/2014/main" id="{21AFB0D9-2DBE-D587-89A4-54AA8920559A}"/>
                  </a:ext>
                </a:extLst>
              </p:cNvPr>
              <p:cNvSpPr>
                <a:spLocks noChangeAspect="1"/>
              </p:cNvSpPr>
              <p:nvPr/>
            </p:nvSpPr>
            <p:spPr>
              <a:xfrm>
                <a:off x="4858222" y="3372226"/>
                <a:ext cx="152400" cy="148753"/>
              </a:xfrm>
              <a:prstGeom prst="can">
                <a:avLst>
                  <a:gd name="adj" fmla="val 32725"/>
                </a:avLst>
              </a:prstGeom>
              <a:solidFill>
                <a:srgbClr val="02203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TextBox 49">
            <a:extLst>
              <a:ext uri="{FF2B5EF4-FFF2-40B4-BE49-F238E27FC236}">
                <a16:creationId xmlns:a16="http://schemas.microsoft.com/office/drawing/2014/main" id="{D1AD9D00-4B07-C08A-1AF2-D2DC50BA7575}"/>
              </a:ext>
            </a:extLst>
          </p:cNvPr>
          <p:cNvSpPr txBox="1"/>
          <p:nvPr/>
        </p:nvSpPr>
        <p:spPr>
          <a:xfrm>
            <a:off x="2636994" y="3695774"/>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Pool</a:t>
            </a:r>
          </a:p>
        </p:txBody>
      </p:sp>
      <p:sp>
        <p:nvSpPr>
          <p:cNvPr id="51" name="TextBox 50">
            <a:extLst>
              <a:ext uri="{FF2B5EF4-FFF2-40B4-BE49-F238E27FC236}">
                <a16:creationId xmlns:a16="http://schemas.microsoft.com/office/drawing/2014/main" id="{4A76EBDC-F762-6201-56DB-6FE97683A04B}"/>
              </a:ext>
            </a:extLst>
          </p:cNvPr>
          <p:cNvSpPr txBox="1"/>
          <p:nvPr/>
        </p:nvSpPr>
        <p:spPr>
          <a:xfrm>
            <a:off x="1067328" y="1361310"/>
            <a:ext cx="624324" cy="253916"/>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1050">
                <a:solidFill>
                  <a:srgbClr val="0A2936"/>
                </a:solidFill>
              </a:rPr>
              <a:t>Node C</a:t>
            </a:r>
          </a:p>
        </p:txBody>
      </p:sp>
      <p:cxnSp>
        <p:nvCxnSpPr>
          <p:cNvPr id="52" name="Straight Arrow Connector 51">
            <a:extLst>
              <a:ext uri="{FF2B5EF4-FFF2-40B4-BE49-F238E27FC236}">
                <a16:creationId xmlns:a16="http://schemas.microsoft.com/office/drawing/2014/main" id="{7893A390-3018-5340-BA59-2FF64464A2F7}"/>
              </a:ext>
            </a:extLst>
          </p:cNvPr>
          <p:cNvCxnSpPr>
            <a:cxnSpLocks/>
            <a:stCxn id="39" idx="2"/>
          </p:cNvCxnSpPr>
          <p:nvPr/>
        </p:nvCxnSpPr>
        <p:spPr>
          <a:xfrm>
            <a:off x="2137805" y="4093560"/>
            <a:ext cx="1" cy="244461"/>
          </a:xfrm>
          <a:prstGeom prst="straightConnector1">
            <a:avLst/>
          </a:prstGeom>
          <a:ln w="12700">
            <a:solidFill>
              <a:srgbClr val="022030"/>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67080A4-C096-FF6B-5567-0ED62E5C6A43}"/>
              </a:ext>
            </a:extLst>
          </p:cNvPr>
          <p:cNvCxnSpPr>
            <a:cxnSpLocks/>
          </p:cNvCxnSpPr>
          <p:nvPr/>
        </p:nvCxnSpPr>
        <p:spPr>
          <a:xfrm>
            <a:off x="2142729" y="3075103"/>
            <a:ext cx="4871438" cy="0"/>
          </a:xfrm>
          <a:prstGeom prst="straightConnector1">
            <a:avLst/>
          </a:prstGeom>
          <a:ln w="19050">
            <a:solidFill>
              <a:srgbClr val="F4BA00"/>
            </a:solidFill>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C2E0D3A-3395-D306-3F0A-4E582E1F2CF2}"/>
              </a:ext>
            </a:extLst>
          </p:cNvPr>
          <p:cNvSpPr txBox="1"/>
          <p:nvPr/>
        </p:nvSpPr>
        <p:spPr>
          <a:xfrm>
            <a:off x="2116358" y="2854113"/>
            <a:ext cx="806864" cy="215444"/>
          </a:xfrm>
          <a:prstGeom prst="rect">
            <a:avLst/>
          </a:prstGeom>
          <a:noFill/>
        </p:spPr>
        <p:txBody>
          <a:bodyPr wrap="square" rtlCol="0">
            <a:spAutoFit/>
          </a:bodyPr>
          <a:lstStyle/>
          <a:p>
            <a:r>
              <a:rPr lang="en-US" sz="800" i="1">
                <a:solidFill>
                  <a:srgbClr val="0A2936"/>
                </a:solidFill>
                <a:latin typeface="Calibri" panose="020F0502020204030204" pitchFamily="34" charset="0"/>
                <a:cs typeface="Calibri" panose="020F0502020204030204" pitchFamily="34" charset="0"/>
              </a:rPr>
              <a:t>NVMe-</a:t>
            </a:r>
            <a:r>
              <a:rPr lang="en-US" sz="800" i="1" err="1">
                <a:solidFill>
                  <a:srgbClr val="0A2936"/>
                </a:solidFill>
                <a:latin typeface="Calibri" panose="020F0502020204030204" pitchFamily="34" charset="0"/>
                <a:cs typeface="Calibri" panose="020F0502020204030204" pitchFamily="34" charset="0"/>
              </a:rPr>
              <a:t>oF</a:t>
            </a:r>
            <a:r>
              <a:rPr lang="en-US" sz="800" i="1">
                <a:solidFill>
                  <a:srgbClr val="0A2936"/>
                </a:solidFill>
                <a:latin typeface="Calibri" panose="020F0502020204030204" pitchFamily="34" charset="0"/>
                <a:cs typeface="Calibri" panose="020F0502020204030204" pitchFamily="34" charset="0"/>
              </a:rPr>
              <a:t>/TCP</a:t>
            </a:r>
          </a:p>
        </p:txBody>
      </p:sp>
      <p:sp>
        <p:nvSpPr>
          <p:cNvPr id="55" name="TextBox 54">
            <a:extLst>
              <a:ext uri="{FF2B5EF4-FFF2-40B4-BE49-F238E27FC236}">
                <a16:creationId xmlns:a16="http://schemas.microsoft.com/office/drawing/2014/main" id="{A0F9C0BE-9AE7-BDBC-D4A0-0591DDD7EA5C}"/>
              </a:ext>
            </a:extLst>
          </p:cNvPr>
          <p:cNvSpPr txBox="1"/>
          <p:nvPr/>
        </p:nvSpPr>
        <p:spPr>
          <a:xfrm>
            <a:off x="6246907" y="2865206"/>
            <a:ext cx="806864" cy="215444"/>
          </a:xfrm>
          <a:prstGeom prst="rect">
            <a:avLst/>
          </a:prstGeom>
          <a:noFill/>
        </p:spPr>
        <p:txBody>
          <a:bodyPr wrap="square" rtlCol="0">
            <a:spAutoFit/>
          </a:bodyPr>
          <a:lstStyle/>
          <a:p>
            <a:pPr algn="r"/>
            <a:r>
              <a:rPr lang="en-US" sz="800" i="1">
                <a:solidFill>
                  <a:srgbClr val="0A2936"/>
                </a:solidFill>
                <a:latin typeface="Calibri" panose="020F0502020204030204" pitchFamily="34" charset="0"/>
                <a:cs typeface="Calibri" panose="020F0502020204030204" pitchFamily="34" charset="0"/>
              </a:rPr>
              <a:t>NVMe-</a:t>
            </a:r>
            <a:r>
              <a:rPr lang="en-US" sz="800" i="1" err="1">
                <a:solidFill>
                  <a:srgbClr val="0A2936"/>
                </a:solidFill>
                <a:latin typeface="Calibri" panose="020F0502020204030204" pitchFamily="34" charset="0"/>
                <a:cs typeface="Calibri" panose="020F0502020204030204" pitchFamily="34" charset="0"/>
              </a:rPr>
              <a:t>oF</a:t>
            </a:r>
            <a:r>
              <a:rPr lang="en-US" sz="800" i="1">
                <a:solidFill>
                  <a:srgbClr val="0A2936"/>
                </a:solidFill>
                <a:latin typeface="Calibri" panose="020F0502020204030204" pitchFamily="34" charset="0"/>
                <a:cs typeface="Calibri" panose="020F0502020204030204" pitchFamily="34" charset="0"/>
              </a:rPr>
              <a:t>/TCP</a:t>
            </a:r>
          </a:p>
        </p:txBody>
      </p:sp>
      <p:sp>
        <p:nvSpPr>
          <p:cNvPr id="57" name="TextBox 56">
            <a:extLst>
              <a:ext uri="{FF2B5EF4-FFF2-40B4-BE49-F238E27FC236}">
                <a16:creationId xmlns:a16="http://schemas.microsoft.com/office/drawing/2014/main" id="{302284EF-F63C-9CC3-0F3A-4440AD406C29}"/>
              </a:ext>
            </a:extLst>
          </p:cNvPr>
          <p:cNvSpPr txBox="1"/>
          <p:nvPr/>
        </p:nvSpPr>
        <p:spPr>
          <a:xfrm>
            <a:off x="2216740" y="4383043"/>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SSD</a:t>
            </a:r>
          </a:p>
        </p:txBody>
      </p:sp>
      <p:sp>
        <p:nvSpPr>
          <p:cNvPr id="58" name="TextBox 57">
            <a:extLst>
              <a:ext uri="{FF2B5EF4-FFF2-40B4-BE49-F238E27FC236}">
                <a16:creationId xmlns:a16="http://schemas.microsoft.com/office/drawing/2014/main" id="{F4B8D5D7-8429-3688-4F35-E64A9B7FB684}"/>
              </a:ext>
            </a:extLst>
          </p:cNvPr>
          <p:cNvSpPr txBox="1"/>
          <p:nvPr/>
        </p:nvSpPr>
        <p:spPr>
          <a:xfrm>
            <a:off x="4663502" y="4365339"/>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SSD</a:t>
            </a:r>
          </a:p>
        </p:txBody>
      </p:sp>
      <p:sp>
        <p:nvSpPr>
          <p:cNvPr id="59" name="TextBox 58">
            <a:extLst>
              <a:ext uri="{FF2B5EF4-FFF2-40B4-BE49-F238E27FC236}">
                <a16:creationId xmlns:a16="http://schemas.microsoft.com/office/drawing/2014/main" id="{A26CBA5F-6594-29E7-5A4B-A0A2D22BB22D}"/>
              </a:ext>
            </a:extLst>
          </p:cNvPr>
          <p:cNvSpPr txBox="1"/>
          <p:nvPr/>
        </p:nvSpPr>
        <p:spPr>
          <a:xfrm>
            <a:off x="7108076" y="4358173"/>
            <a:ext cx="420254" cy="2308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SSD</a:t>
            </a:r>
          </a:p>
        </p:txBody>
      </p:sp>
      <p:sp>
        <p:nvSpPr>
          <p:cNvPr id="60" name="TextBox 59">
            <a:extLst>
              <a:ext uri="{FF2B5EF4-FFF2-40B4-BE49-F238E27FC236}">
                <a16:creationId xmlns:a16="http://schemas.microsoft.com/office/drawing/2014/main" id="{3503AC7E-5635-C1A6-CF6A-A65129FAB020}"/>
              </a:ext>
            </a:extLst>
          </p:cNvPr>
          <p:cNvSpPr txBox="1"/>
          <p:nvPr/>
        </p:nvSpPr>
        <p:spPr>
          <a:xfrm>
            <a:off x="1347534" y="955521"/>
            <a:ext cx="1949797"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Replication of volumes across nodes</a:t>
            </a:r>
          </a:p>
        </p:txBody>
      </p:sp>
      <p:cxnSp>
        <p:nvCxnSpPr>
          <p:cNvPr id="61" name="Straight Arrow Connector 60">
            <a:extLst>
              <a:ext uri="{FF2B5EF4-FFF2-40B4-BE49-F238E27FC236}">
                <a16:creationId xmlns:a16="http://schemas.microsoft.com/office/drawing/2014/main" id="{48598F1B-E04D-96C1-A77A-3DD5F1E5DFB5}"/>
              </a:ext>
            </a:extLst>
          </p:cNvPr>
          <p:cNvCxnSpPr>
            <a:cxnSpLocks/>
          </p:cNvCxnSpPr>
          <p:nvPr/>
        </p:nvCxnSpPr>
        <p:spPr>
          <a:xfrm>
            <a:off x="1028092" y="1083334"/>
            <a:ext cx="324463" cy="0"/>
          </a:xfrm>
          <a:prstGeom prst="straightConnector1">
            <a:avLst/>
          </a:prstGeom>
          <a:ln w="19050">
            <a:solidFill>
              <a:srgbClr val="F4BA00"/>
            </a:solidFill>
            <a:tailEnd type="none"/>
          </a:ln>
        </p:spPr>
        <p:style>
          <a:lnRef idx="1">
            <a:schemeClr val="accent1"/>
          </a:lnRef>
          <a:fillRef idx="0">
            <a:schemeClr val="accent1"/>
          </a:fillRef>
          <a:effectRef idx="0">
            <a:schemeClr val="accent1"/>
          </a:effectRef>
          <a:fontRef idx="minor">
            <a:schemeClr val="tx1"/>
          </a:fontRef>
        </p:style>
      </p:cxnSp>
      <p:sp>
        <p:nvSpPr>
          <p:cNvPr id="63" name="Can 384">
            <a:extLst>
              <a:ext uri="{FF2B5EF4-FFF2-40B4-BE49-F238E27FC236}">
                <a16:creationId xmlns:a16="http://schemas.microsoft.com/office/drawing/2014/main" id="{DEF09DC6-03E6-3952-C485-A3D054B5D58A}"/>
              </a:ext>
            </a:extLst>
          </p:cNvPr>
          <p:cNvSpPr>
            <a:spLocks noChangeAspect="1"/>
          </p:cNvSpPr>
          <p:nvPr/>
        </p:nvSpPr>
        <p:spPr>
          <a:xfrm>
            <a:off x="6909440" y="3435902"/>
            <a:ext cx="201812" cy="196982"/>
          </a:xfrm>
          <a:prstGeom prst="can">
            <a:avLst>
              <a:gd name="adj" fmla="val 32725"/>
            </a:avLst>
          </a:prstGeom>
          <a:solidFill>
            <a:srgbClr val="EEF5F7"/>
          </a:solidFill>
          <a:ln w="12700" cmpd="sng">
            <a:solidFill>
              <a:srgbClr val="00BC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CC6DC54A-7430-A80C-A6F8-D7140CCC2049}"/>
              </a:ext>
            </a:extLst>
          </p:cNvPr>
          <p:cNvCxnSpPr>
            <a:cxnSpLocks/>
          </p:cNvCxnSpPr>
          <p:nvPr/>
        </p:nvCxnSpPr>
        <p:spPr>
          <a:xfrm>
            <a:off x="7008581" y="3069622"/>
            <a:ext cx="3530" cy="394904"/>
          </a:xfrm>
          <a:prstGeom prst="straightConnector1">
            <a:avLst/>
          </a:prstGeom>
          <a:ln w="19050">
            <a:solidFill>
              <a:srgbClr val="F4BA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BB39A8B-57AA-D668-6301-2F673B000742}"/>
              </a:ext>
            </a:extLst>
          </p:cNvPr>
          <p:cNvCxnSpPr>
            <a:cxnSpLocks/>
          </p:cNvCxnSpPr>
          <p:nvPr/>
        </p:nvCxnSpPr>
        <p:spPr>
          <a:xfrm>
            <a:off x="2137805" y="3069622"/>
            <a:ext cx="0" cy="397284"/>
          </a:xfrm>
          <a:prstGeom prst="straightConnector1">
            <a:avLst/>
          </a:prstGeom>
          <a:ln w="19050">
            <a:solidFill>
              <a:srgbClr val="F4BA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7CE4F0E-958D-ACE6-3DE3-25CF820DB213}"/>
              </a:ext>
            </a:extLst>
          </p:cNvPr>
          <p:cNvSpPr txBox="1"/>
          <p:nvPr/>
        </p:nvSpPr>
        <p:spPr>
          <a:xfrm>
            <a:off x="4548127" y="3124750"/>
            <a:ext cx="828698"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Local Replica</a:t>
            </a:r>
          </a:p>
        </p:txBody>
      </p:sp>
      <p:sp>
        <p:nvSpPr>
          <p:cNvPr id="68" name="TextBox 67">
            <a:extLst>
              <a:ext uri="{FF2B5EF4-FFF2-40B4-BE49-F238E27FC236}">
                <a16:creationId xmlns:a16="http://schemas.microsoft.com/office/drawing/2014/main" id="{4676F6EB-66C5-8AE6-0E32-7317F076344E}"/>
              </a:ext>
            </a:extLst>
          </p:cNvPr>
          <p:cNvSpPr txBox="1"/>
          <p:nvPr/>
        </p:nvSpPr>
        <p:spPr>
          <a:xfrm>
            <a:off x="2116358" y="3117418"/>
            <a:ext cx="940890"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Remote Replica</a:t>
            </a:r>
          </a:p>
        </p:txBody>
      </p:sp>
      <p:sp>
        <p:nvSpPr>
          <p:cNvPr id="69" name="TextBox 68">
            <a:extLst>
              <a:ext uri="{FF2B5EF4-FFF2-40B4-BE49-F238E27FC236}">
                <a16:creationId xmlns:a16="http://schemas.microsoft.com/office/drawing/2014/main" id="{17E3E946-0F4F-01BF-DA48-A57228781CC3}"/>
              </a:ext>
            </a:extLst>
          </p:cNvPr>
          <p:cNvSpPr txBox="1"/>
          <p:nvPr/>
        </p:nvSpPr>
        <p:spPr>
          <a:xfrm>
            <a:off x="6087666" y="3117418"/>
            <a:ext cx="945557"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r"/>
            <a:r>
              <a:rPr lang="en-US" sz="900">
                <a:solidFill>
                  <a:srgbClr val="0A2936"/>
                </a:solidFill>
              </a:rPr>
              <a:t>Remote Replica</a:t>
            </a:r>
          </a:p>
        </p:txBody>
      </p:sp>
      <p:grpSp>
        <p:nvGrpSpPr>
          <p:cNvPr id="81" name="Agrupar 72">
            <a:extLst>
              <a:ext uri="{FF2B5EF4-FFF2-40B4-BE49-F238E27FC236}">
                <a16:creationId xmlns:a16="http://schemas.microsoft.com/office/drawing/2014/main" id="{04A69F73-77F4-4B16-5CFA-E7A8FC6B93D9}"/>
              </a:ext>
            </a:extLst>
          </p:cNvPr>
          <p:cNvGrpSpPr>
            <a:grpSpLocks noChangeAspect="1"/>
          </p:cNvGrpSpPr>
          <p:nvPr/>
        </p:nvGrpSpPr>
        <p:grpSpPr>
          <a:xfrm>
            <a:off x="2019160" y="4327218"/>
            <a:ext cx="243193" cy="322346"/>
            <a:chOff x="4833916" y="1648333"/>
            <a:chExt cx="488361" cy="647310"/>
          </a:xfrm>
        </p:grpSpPr>
        <p:sp>
          <p:nvSpPr>
            <p:cNvPr id="82" name="Rectangle 31">
              <a:extLst>
                <a:ext uri="{FF2B5EF4-FFF2-40B4-BE49-F238E27FC236}">
                  <a16:creationId xmlns:a16="http://schemas.microsoft.com/office/drawing/2014/main" id="{E244E9F4-4300-3C07-7F24-1F6016ABC9DA}"/>
                </a:ext>
              </a:extLst>
            </p:cNvPr>
            <p:cNvSpPr/>
            <p:nvPr/>
          </p:nvSpPr>
          <p:spPr>
            <a:xfrm>
              <a:off x="4833916" y="1648333"/>
              <a:ext cx="488361" cy="64731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Agrupar 71">
              <a:extLst>
                <a:ext uri="{FF2B5EF4-FFF2-40B4-BE49-F238E27FC236}">
                  <a16:creationId xmlns:a16="http://schemas.microsoft.com/office/drawing/2014/main" id="{58C6C190-03E2-4F82-1B5F-C6A5DEC363EE}"/>
                </a:ext>
              </a:extLst>
            </p:cNvPr>
            <p:cNvGrpSpPr/>
            <p:nvPr/>
          </p:nvGrpSpPr>
          <p:grpSpPr>
            <a:xfrm>
              <a:off x="4888050" y="1694405"/>
              <a:ext cx="380094" cy="380094"/>
              <a:chOff x="4888050" y="1694405"/>
              <a:chExt cx="380094" cy="380094"/>
            </a:xfrm>
          </p:grpSpPr>
          <p:sp>
            <p:nvSpPr>
              <p:cNvPr id="84" name="Oval 32">
                <a:extLst>
                  <a:ext uri="{FF2B5EF4-FFF2-40B4-BE49-F238E27FC236}">
                    <a16:creationId xmlns:a16="http://schemas.microsoft.com/office/drawing/2014/main" id="{7D91A564-7099-DC10-666D-7E10EDCD39E1}"/>
                  </a:ext>
                </a:extLst>
              </p:cNvPr>
              <p:cNvSpPr/>
              <p:nvPr/>
            </p:nvSpPr>
            <p:spPr>
              <a:xfrm>
                <a:off x="4888050" y="1694405"/>
                <a:ext cx="380094" cy="380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30">
                <a:extLst>
                  <a:ext uri="{FF2B5EF4-FFF2-40B4-BE49-F238E27FC236}">
                    <a16:creationId xmlns:a16="http://schemas.microsoft.com/office/drawing/2014/main" id="{54DB3103-3BAB-D4FC-B8D7-09C4FD066B2C}"/>
                  </a:ext>
                </a:extLst>
              </p:cNvPr>
              <p:cNvSpPr>
                <a:spLocks noChangeAspect="1"/>
              </p:cNvSpPr>
              <p:nvPr/>
            </p:nvSpPr>
            <p:spPr>
              <a:xfrm>
                <a:off x="5047910" y="1854266"/>
                <a:ext cx="60372" cy="60372"/>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Agrupar 72">
            <a:extLst>
              <a:ext uri="{FF2B5EF4-FFF2-40B4-BE49-F238E27FC236}">
                <a16:creationId xmlns:a16="http://schemas.microsoft.com/office/drawing/2014/main" id="{E8226E8D-5280-4AEF-A09A-91E20C5D13C7}"/>
              </a:ext>
            </a:extLst>
          </p:cNvPr>
          <p:cNvGrpSpPr>
            <a:grpSpLocks noChangeAspect="1"/>
          </p:cNvGrpSpPr>
          <p:nvPr/>
        </p:nvGrpSpPr>
        <p:grpSpPr>
          <a:xfrm>
            <a:off x="4457503" y="4331750"/>
            <a:ext cx="243193" cy="322346"/>
            <a:chOff x="4833916" y="1648333"/>
            <a:chExt cx="488361" cy="647310"/>
          </a:xfrm>
        </p:grpSpPr>
        <p:sp>
          <p:nvSpPr>
            <p:cNvPr id="87" name="Rectangle 31">
              <a:extLst>
                <a:ext uri="{FF2B5EF4-FFF2-40B4-BE49-F238E27FC236}">
                  <a16:creationId xmlns:a16="http://schemas.microsoft.com/office/drawing/2014/main" id="{16870778-AF17-62D4-2B0C-3C2B23FB54F2}"/>
                </a:ext>
              </a:extLst>
            </p:cNvPr>
            <p:cNvSpPr/>
            <p:nvPr/>
          </p:nvSpPr>
          <p:spPr>
            <a:xfrm>
              <a:off x="4833916" y="1648333"/>
              <a:ext cx="488361" cy="64731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Agrupar 71">
              <a:extLst>
                <a:ext uri="{FF2B5EF4-FFF2-40B4-BE49-F238E27FC236}">
                  <a16:creationId xmlns:a16="http://schemas.microsoft.com/office/drawing/2014/main" id="{91241761-B16D-F74E-4545-2DCFB0EF1FA0}"/>
                </a:ext>
              </a:extLst>
            </p:cNvPr>
            <p:cNvGrpSpPr/>
            <p:nvPr/>
          </p:nvGrpSpPr>
          <p:grpSpPr>
            <a:xfrm>
              <a:off x="4888050" y="1694405"/>
              <a:ext cx="380094" cy="380094"/>
              <a:chOff x="4888050" y="1694405"/>
              <a:chExt cx="380094" cy="380094"/>
            </a:xfrm>
          </p:grpSpPr>
          <p:sp>
            <p:nvSpPr>
              <p:cNvPr id="89" name="Oval 32">
                <a:extLst>
                  <a:ext uri="{FF2B5EF4-FFF2-40B4-BE49-F238E27FC236}">
                    <a16:creationId xmlns:a16="http://schemas.microsoft.com/office/drawing/2014/main" id="{FCB46DDA-334E-249D-6485-6F994835D31C}"/>
                  </a:ext>
                </a:extLst>
              </p:cNvPr>
              <p:cNvSpPr/>
              <p:nvPr/>
            </p:nvSpPr>
            <p:spPr>
              <a:xfrm>
                <a:off x="4888050" y="1694405"/>
                <a:ext cx="380094" cy="380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0">
                <a:extLst>
                  <a:ext uri="{FF2B5EF4-FFF2-40B4-BE49-F238E27FC236}">
                    <a16:creationId xmlns:a16="http://schemas.microsoft.com/office/drawing/2014/main" id="{692FB4D0-1020-D620-5708-D4A085A8D1D6}"/>
                  </a:ext>
                </a:extLst>
              </p:cNvPr>
              <p:cNvSpPr>
                <a:spLocks noChangeAspect="1"/>
              </p:cNvSpPr>
              <p:nvPr/>
            </p:nvSpPr>
            <p:spPr>
              <a:xfrm>
                <a:off x="5047910" y="1854266"/>
                <a:ext cx="60372" cy="60372"/>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Agrupar 72">
            <a:extLst>
              <a:ext uri="{FF2B5EF4-FFF2-40B4-BE49-F238E27FC236}">
                <a16:creationId xmlns:a16="http://schemas.microsoft.com/office/drawing/2014/main" id="{3AD8E7D2-D48A-1BA5-750D-EC52CD775C82}"/>
              </a:ext>
            </a:extLst>
          </p:cNvPr>
          <p:cNvGrpSpPr>
            <a:grpSpLocks noChangeAspect="1"/>
          </p:cNvGrpSpPr>
          <p:nvPr/>
        </p:nvGrpSpPr>
        <p:grpSpPr>
          <a:xfrm>
            <a:off x="6893318" y="4334836"/>
            <a:ext cx="243193" cy="322346"/>
            <a:chOff x="4833916" y="1648333"/>
            <a:chExt cx="488361" cy="647310"/>
          </a:xfrm>
        </p:grpSpPr>
        <p:sp>
          <p:nvSpPr>
            <p:cNvPr id="92" name="Rectangle 31">
              <a:extLst>
                <a:ext uri="{FF2B5EF4-FFF2-40B4-BE49-F238E27FC236}">
                  <a16:creationId xmlns:a16="http://schemas.microsoft.com/office/drawing/2014/main" id="{C4B59F4B-5845-7B9D-5844-69441F235230}"/>
                </a:ext>
              </a:extLst>
            </p:cNvPr>
            <p:cNvSpPr/>
            <p:nvPr/>
          </p:nvSpPr>
          <p:spPr>
            <a:xfrm>
              <a:off x="4833916" y="1648333"/>
              <a:ext cx="488361" cy="64731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Agrupar 71">
              <a:extLst>
                <a:ext uri="{FF2B5EF4-FFF2-40B4-BE49-F238E27FC236}">
                  <a16:creationId xmlns:a16="http://schemas.microsoft.com/office/drawing/2014/main" id="{80E36091-0C57-B472-DCF4-BFCC83B42831}"/>
                </a:ext>
              </a:extLst>
            </p:cNvPr>
            <p:cNvGrpSpPr/>
            <p:nvPr/>
          </p:nvGrpSpPr>
          <p:grpSpPr>
            <a:xfrm>
              <a:off x="4888050" y="1694405"/>
              <a:ext cx="380094" cy="380094"/>
              <a:chOff x="4888050" y="1694405"/>
              <a:chExt cx="380094" cy="380094"/>
            </a:xfrm>
          </p:grpSpPr>
          <p:sp>
            <p:nvSpPr>
              <p:cNvPr id="94" name="Oval 32">
                <a:extLst>
                  <a:ext uri="{FF2B5EF4-FFF2-40B4-BE49-F238E27FC236}">
                    <a16:creationId xmlns:a16="http://schemas.microsoft.com/office/drawing/2014/main" id="{422643B4-17C7-21CF-1F8B-B04A7A8918C4}"/>
                  </a:ext>
                </a:extLst>
              </p:cNvPr>
              <p:cNvSpPr/>
              <p:nvPr/>
            </p:nvSpPr>
            <p:spPr>
              <a:xfrm>
                <a:off x="4888050" y="1694405"/>
                <a:ext cx="380094" cy="380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30">
                <a:extLst>
                  <a:ext uri="{FF2B5EF4-FFF2-40B4-BE49-F238E27FC236}">
                    <a16:creationId xmlns:a16="http://schemas.microsoft.com/office/drawing/2014/main" id="{349E066C-47D6-BCB0-47D9-D5D2B808CA1C}"/>
                  </a:ext>
                </a:extLst>
              </p:cNvPr>
              <p:cNvSpPr>
                <a:spLocks noChangeAspect="1"/>
              </p:cNvSpPr>
              <p:nvPr/>
            </p:nvSpPr>
            <p:spPr>
              <a:xfrm>
                <a:off x="5047910" y="1854266"/>
                <a:ext cx="60372" cy="60372"/>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4" name="Graphic 73">
            <a:extLst>
              <a:ext uri="{FF2B5EF4-FFF2-40B4-BE49-F238E27FC236}">
                <a16:creationId xmlns:a16="http://schemas.microsoft.com/office/drawing/2014/main" id="{D82962A7-37C1-6669-69AA-A843D6DEA78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08786" y="2506704"/>
            <a:ext cx="502812" cy="114816"/>
          </a:xfrm>
          <a:prstGeom prst="rect">
            <a:avLst/>
          </a:prstGeom>
        </p:spPr>
      </p:pic>
      <p:pic>
        <p:nvPicPr>
          <p:cNvPr id="75" name="Graphic 74">
            <a:extLst>
              <a:ext uri="{FF2B5EF4-FFF2-40B4-BE49-F238E27FC236}">
                <a16:creationId xmlns:a16="http://schemas.microsoft.com/office/drawing/2014/main" id="{1C672F1E-1EBA-F5CE-E89F-381C6CBCD1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45492" y="2506704"/>
            <a:ext cx="502812" cy="114816"/>
          </a:xfrm>
          <a:prstGeom prst="rect">
            <a:avLst/>
          </a:prstGeom>
        </p:spPr>
      </p:pic>
      <p:pic>
        <p:nvPicPr>
          <p:cNvPr id="76" name="Graphic 75">
            <a:extLst>
              <a:ext uri="{FF2B5EF4-FFF2-40B4-BE49-F238E27FC236}">
                <a16:creationId xmlns:a16="http://schemas.microsoft.com/office/drawing/2014/main" id="{A7EF6E13-F2A7-098E-3591-7C032C63F1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88768" y="2506704"/>
            <a:ext cx="502812" cy="114816"/>
          </a:xfrm>
          <a:prstGeom prst="rect">
            <a:avLst/>
          </a:prstGeom>
        </p:spPr>
      </p:pic>
      <p:sp>
        <p:nvSpPr>
          <p:cNvPr id="77" name="Can 384">
            <a:extLst>
              <a:ext uri="{FF2B5EF4-FFF2-40B4-BE49-F238E27FC236}">
                <a16:creationId xmlns:a16="http://schemas.microsoft.com/office/drawing/2014/main" id="{7351F630-A41B-A89B-2DA2-9ACAF47E81EE}"/>
              </a:ext>
            </a:extLst>
          </p:cNvPr>
          <p:cNvSpPr>
            <a:spLocks noChangeAspect="1"/>
          </p:cNvSpPr>
          <p:nvPr/>
        </p:nvSpPr>
        <p:spPr>
          <a:xfrm>
            <a:off x="4473642" y="3435902"/>
            <a:ext cx="201812" cy="196982"/>
          </a:xfrm>
          <a:prstGeom prst="can">
            <a:avLst>
              <a:gd name="adj" fmla="val 32725"/>
            </a:avLst>
          </a:prstGeom>
          <a:solidFill>
            <a:srgbClr val="EEF5F7"/>
          </a:solidFill>
          <a:ln w="12700" cmpd="sng">
            <a:solidFill>
              <a:srgbClr val="00BC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1E14999A-611A-6577-4609-D3520862646D}"/>
              </a:ext>
            </a:extLst>
          </p:cNvPr>
          <p:cNvSpPr txBox="1"/>
          <p:nvPr/>
        </p:nvSpPr>
        <p:spPr>
          <a:xfrm>
            <a:off x="6975373" y="3117418"/>
            <a:ext cx="828698"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Local Replica</a:t>
            </a:r>
          </a:p>
        </p:txBody>
      </p:sp>
      <p:sp>
        <p:nvSpPr>
          <p:cNvPr id="206" name="TextBox 205">
            <a:extLst>
              <a:ext uri="{FF2B5EF4-FFF2-40B4-BE49-F238E27FC236}">
                <a16:creationId xmlns:a16="http://schemas.microsoft.com/office/drawing/2014/main" id="{1C5CD190-313E-E06F-3242-9862FBC9DF56}"/>
              </a:ext>
            </a:extLst>
          </p:cNvPr>
          <p:cNvSpPr txBox="1"/>
          <p:nvPr/>
        </p:nvSpPr>
        <p:spPr>
          <a:xfrm>
            <a:off x="3641335" y="3125072"/>
            <a:ext cx="945557" cy="230832"/>
          </a:xfrm>
          <a:prstGeom prst="rect">
            <a:avLst/>
          </a:prstGeom>
          <a:no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r"/>
            <a:r>
              <a:rPr lang="en-US" sz="900">
                <a:solidFill>
                  <a:srgbClr val="0A2936"/>
                </a:solidFill>
              </a:rPr>
              <a:t>Remote Replica</a:t>
            </a:r>
          </a:p>
        </p:txBody>
      </p:sp>
      <p:cxnSp>
        <p:nvCxnSpPr>
          <p:cNvPr id="216" name="Straight Arrow Connector 215">
            <a:extLst>
              <a:ext uri="{FF2B5EF4-FFF2-40B4-BE49-F238E27FC236}">
                <a16:creationId xmlns:a16="http://schemas.microsoft.com/office/drawing/2014/main" id="{569AA1E8-B3CE-163E-FBBE-6F32A54DDE02}"/>
              </a:ext>
            </a:extLst>
          </p:cNvPr>
          <p:cNvCxnSpPr>
            <a:cxnSpLocks/>
          </p:cNvCxnSpPr>
          <p:nvPr/>
        </p:nvCxnSpPr>
        <p:spPr>
          <a:xfrm>
            <a:off x="4572000" y="3069557"/>
            <a:ext cx="0" cy="394969"/>
          </a:xfrm>
          <a:prstGeom prst="straightConnector1">
            <a:avLst/>
          </a:prstGeom>
          <a:ln w="19050">
            <a:solidFill>
              <a:srgbClr val="F4BA00"/>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8FBA8F63-8C9F-0495-79A3-D27E8C7EA70F}"/>
              </a:ext>
            </a:extLst>
          </p:cNvPr>
          <p:cNvCxnSpPr>
            <a:cxnSpLocks/>
          </p:cNvCxnSpPr>
          <p:nvPr/>
        </p:nvCxnSpPr>
        <p:spPr>
          <a:xfrm>
            <a:off x="4572002" y="4092592"/>
            <a:ext cx="1" cy="240997"/>
          </a:xfrm>
          <a:prstGeom prst="straightConnector1">
            <a:avLst/>
          </a:prstGeom>
          <a:ln w="12700">
            <a:solidFill>
              <a:srgbClr val="022030"/>
            </a:solidFill>
            <a:tailEnd type="none"/>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ED8D3B8B-5F08-BBA9-5F22-E6698F857014}"/>
              </a:ext>
            </a:extLst>
          </p:cNvPr>
          <p:cNvGrpSpPr/>
          <p:nvPr/>
        </p:nvGrpSpPr>
        <p:grpSpPr>
          <a:xfrm>
            <a:off x="6254207" y="1430025"/>
            <a:ext cx="1828162" cy="1645078"/>
            <a:chOff x="6254207" y="1430025"/>
            <a:chExt cx="1828162" cy="1645078"/>
          </a:xfrm>
        </p:grpSpPr>
        <p:grpSp>
          <p:nvGrpSpPr>
            <p:cNvPr id="214" name="Group 213">
              <a:extLst>
                <a:ext uri="{FF2B5EF4-FFF2-40B4-BE49-F238E27FC236}">
                  <a16:creationId xmlns:a16="http://schemas.microsoft.com/office/drawing/2014/main" id="{50B3F086-FC3A-4D20-F360-9E34204C1EDD}"/>
                </a:ext>
              </a:extLst>
            </p:cNvPr>
            <p:cNvGrpSpPr/>
            <p:nvPr/>
          </p:nvGrpSpPr>
          <p:grpSpPr>
            <a:xfrm>
              <a:off x="6254207" y="1430025"/>
              <a:ext cx="1828162" cy="1583593"/>
              <a:chOff x="6254207" y="1430025"/>
              <a:chExt cx="1828162" cy="1583593"/>
            </a:xfrm>
          </p:grpSpPr>
          <p:sp>
            <p:nvSpPr>
              <p:cNvPr id="197" name="TextBox 196">
                <a:extLst>
                  <a:ext uri="{FF2B5EF4-FFF2-40B4-BE49-F238E27FC236}">
                    <a16:creationId xmlns:a16="http://schemas.microsoft.com/office/drawing/2014/main" id="{562621C8-E29E-E25C-A902-C6D40BF61E60}"/>
                  </a:ext>
                </a:extLst>
              </p:cNvPr>
              <p:cNvSpPr txBox="1"/>
              <p:nvPr/>
            </p:nvSpPr>
            <p:spPr>
              <a:xfrm>
                <a:off x="7163918" y="1468038"/>
                <a:ext cx="918451" cy="230832"/>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Application Pod</a:t>
                </a:r>
              </a:p>
            </p:txBody>
          </p:sp>
          <p:sp>
            <p:nvSpPr>
              <p:cNvPr id="198" name="TextBox 197">
                <a:extLst>
                  <a:ext uri="{FF2B5EF4-FFF2-40B4-BE49-F238E27FC236}">
                    <a16:creationId xmlns:a16="http://schemas.microsoft.com/office/drawing/2014/main" id="{2783E6F1-319F-120D-AD79-A2F07C689D59}"/>
                  </a:ext>
                </a:extLst>
              </p:cNvPr>
              <p:cNvSpPr txBox="1"/>
              <p:nvPr/>
            </p:nvSpPr>
            <p:spPr>
              <a:xfrm>
                <a:off x="7140655" y="1942399"/>
                <a:ext cx="764299" cy="3693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Persistent Volume (PV)</a:t>
                </a:r>
              </a:p>
            </p:txBody>
          </p:sp>
          <p:sp>
            <p:nvSpPr>
              <p:cNvPr id="199" name="TextBox 198">
                <a:extLst>
                  <a:ext uri="{FF2B5EF4-FFF2-40B4-BE49-F238E27FC236}">
                    <a16:creationId xmlns:a16="http://schemas.microsoft.com/office/drawing/2014/main" id="{77C5103E-DF61-5260-E53F-2F6B1F61463D}"/>
                  </a:ext>
                </a:extLst>
              </p:cNvPr>
              <p:cNvSpPr txBox="1"/>
              <p:nvPr/>
            </p:nvSpPr>
            <p:spPr>
              <a:xfrm>
                <a:off x="6532934" y="2644286"/>
                <a:ext cx="976904" cy="369332"/>
              </a:xfrm>
              <a:prstGeom prst="rect">
                <a:avLst/>
              </a:prstGeom>
              <a:solidFill>
                <a:srgbClr val="F4BA00"/>
              </a:solid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900"/>
                  <a:t>Volume Storage Controller</a:t>
                </a:r>
              </a:p>
            </p:txBody>
          </p:sp>
          <p:cxnSp>
            <p:nvCxnSpPr>
              <p:cNvPr id="200" name="Straight Arrow Connector 199">
                <a:extLst>
                  <a:ext uri="{FF2B5EF4-FFF2-40B4-BE49-F238E27FC236}">
                    <a16:creationId xmlns:a16="http://schemas.microsoft.com/office/drawing/2014/main" id="{2B955DCF-E651-DBE9-BD1D-DB008EE80614}"/>
                  </a:ext>
                </a:extLst>
              </p:cNvPr>
              <p:cNvCxnSpPr>
                <a:cxnSpLocks/>
              </p:cNvCxnSpPr>
              <p:nvPr/>
            </p:nvCxnSpPr>
            <p:spPr>
              <a:xfrm flipH="1">
                <a:off x="7021384" y="1748718"/>
                <a:ext cx="1" cy="849695"/>
              </a:xfrm>
              <a:prstGeom prst="straightConnector1">
                <a:avLst/>
              </a:prstGeom>
              <a:ln w="12700">
                <a:solidFill>
                  <a:srgbClr val="02203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FA50C5F1-3367-99A0-C455-E9E7FAA5B341}"/>
                  </a:ext>
                </a:extLst>
              </p:cNvPr>
              <p:cNvSpPr txBox="1"/>
              <p:nvPr/>
            </p:nvSpPr>
            <p:spPr>
              <a:xfrm>
                <a:off x="6254207" y="1770741"/>
                <a:ext cx="789358" cy="215444"/>
              </a:xfrm>
              <a:prstGeom prst="rect">
                <a:avLst/>
              </a:prstGeom>
              <a:noFill/>
            </p:spPr>
            <p:txBody>
              <a:bodyPr wrap="square" rtlCol="0">
                <a:spAutoFit/>
              </a:bodyPr>
              <a:lstStyle/>
              <a:p>
                <a:pPr algn="r"/>
                <a:r>
                  <a:rPr lang="en-US" sz="800" i="1">
                    <a:solidFill>
                      <a:srgbClr val="0A2936"/>
                    </a:solidFill>
                    <a:latin typeface="Calibri" panose="020F0502020204030204" pitchFamily="34" charset="0"/>
                    <a:cs typeface="Calibri" panose="020F0502020204030204" pitchFamily="34" charset="0"/>
                  </a:rPr>
                  <a:t>NVMe-</a:t>
                </a:r>
                <a:r>
                  <a:rPr lang="en-US" sz="800" i="1" err="1">
                    <a:solidFill>
                      <a:srgbClr val="0A2936"/>
                    </a:solidFill>
                    <a:latin typeface="Calibri" panose="020F0502020204030204" pitchFamily="34" charset="0"/>
                    <a:cs typeface="Calibri" panose="020F0502020204030204" pitchFamily="34" charset="0"/>
                  </a:rPr>
                  <a:t>oF</a:t>
                </a:r>
                <a:r>
                  <a:rPr lang="en-US" sz="800" i="1">
                    <a:solidFill>
                      <a:srgbClr val="0A2936"/>
                    </a:solidFill>
                    <a:latin typeface="Calibri" panose="020F0502020204030204" pitchFamily="34" charset="0"/>
                    <a:cs typeface="Calibri" panose="020F0502020204030204" pitchFamily="34" charset="0"/>
                  </a:rPr>
                  <a:t>/ TCP</a:t>
                </a:r>
              </a:p>
            </p:txBody>
          </p:sp>
          <p:sp>
            <p:nvSpPr>
              <p:cNvPr id="202" name="Can 384">
                <a:extLst>
                  <a:ext uri="{FF2B5EF4-FFF2-40B4-BE49-F238E27FC236}">
                    <a16:creationId xmlns:a16="http://schemas.microsoft.com/office/drawing/2014/main" id="{07E80DF8-E87A-F75A-9864-8805D2685456}"/>
                  </a:ext>
                </a:extLst>
              </p:cNvPr>
              <p:cNvSpPr>
                <a:spLocks noChangeAspect="1"/>
              </p:cNvSpPr>
              <p:nvPr/>
            </p:nvSpPr>
            <p:spPr>
              <a:xfrm>
                <a:off x="6920479" y="2029113"/>
                <a:ext cx="201812" cy="196982"/>
              </a:xfrm>
              <a:prstGeom prst="can">
                <a:avLst>
                  <a:gd name="adj" fmla="val 32725"/>
                </a:avLst>
              </a:prstGeom>
              <a:solidFill>
                <a:srgbClr val="00BCB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a:extLst>
                  <a:ext uri="{FF2B5EF4-FFF2-40B4-BE49-F238E27FC236}">
                    <a16:creationId xmlns:a16="http://schemas.microsoft.com/office/drawing/2014/main" id="{78838362-CFFF-2911-EE65-6261DABB19CE}"/>
                  </a:ext>
                </a:extLst>
              </p:cNvPr>
              <p:cNvPicPr>
                <a:picLocks noChangeAspect="1"/>
              </p:cNvPicPr>
              <p:nvPr/>
            </p:nvPicPr>
            <p:blipFill rotWithShape="1">
              <a:blip r:embed="rId5">
                <a:clrChange>
                  <a:clrFrom>
                    <a:srgbClr val="FFFFFF"/>
                  </a:clrFrom>
                  <a:clrTo>
                    <a:srgbClr val="FFFFFF">
                      <a:alpha val="0"/>
                    </a:srgbClr>
                  </a:clrTo>
                </a:clrChange>
              </a:blip>
              <a:srcRect l="1790" t="2722" r="2745" b="2433"/>
              <a:stretch/>
            </p:blipFill>
            <p:spPr>
              <a:xfrm>
                <a:off x="6853948" y="1430025"/>
                <a:ext cx="334873" cy="325836"/>
              </a:xfrm>
              <a:prstGeom prst="rect">
                <a:avLst/>
              </a:prstGeom>
            </p:spPr>
          </p:pic>
        </p:grpSp>
        <p:cxnSp>
          <p:nvCxnSpPr>
            <p:cNvPr id="227" name="Straight Arrow Connector 226">
              <a:extLst>
                <a:ext uri="{FF2B5EF4-FFF2-40B4-BE49-F238E27FC236}">
                  <a16:creationId xmlns:a16="http://schemas.microsoft.com/office/drawing/2014/main" id="{4EAE6E27-24F0-32F0-2F1B-52F530BA5907}"/>
                </a:ext>
              </a:extLst>
            </p:cNvPr>
            <p:cNvCxnSpPr>
              <a:cxnSpLocks/>
            </p:cNvCxnSpPr>
            <p:nvPr/>
          </p:nvCxnSpPr>
          <p:spPr>
            <a:xfrm>
              <a:off x="7008581" y="3011593"/>
              <a:ext cx="0" cy="63510"/>
            </a:xfrm>
            <a:prstGeom prst="straightConnector1">
              <a:avLst/>
            </a:prstGeom>
            <a:ln w="19050">
              <a:solidFill>
                <a:srgbClr val="F4BA00"/>
              </a:solidFill>
              <a:tailEnd type="none"/>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C33B795B-37E3-0060-5F01-4C1E7E535CA7}"/>
              </a:ext>
            </a:extLst>
          </p:cNvPr>
          <p:cNvGrpSpPr/>
          <p:nvPr/>
        </p:nvGrpSpPr>
        <p:grpSpPr>
          <a:xfrm>
            <a:off x="3804823" y="1428000"/>
            <a:ext cx="1828162" cy="1647103"/>
            <a:chOff x="3804823" y="1428000"/>
            <a:chExt cx="1828162" cy="1647103"/>
          </a:xfrm>
        </p:grpSpPr>
        <p:grpSp>
          <p:nvGrpSpPr>
            <p:cNvPr id="232" name="Group 231">
              <a:extLst>
                <a:ext uri="{FF2B5EF4-FFF2-40B4-BE49-F238E27FC236}">
                  <a16:creationId xmlns:a16="http://schemas.microsoft.com/office/drawing/2014/main" id="{F2166D47-2575-6DCE-CD42-8F4A8A2F5ECB}"/>
                </a:ext>
              </a:extLst>
            </p:cNvPr>
            <p:cNvGrpSpPr/>
            <p:nvPr/>
          </p:nvGrpSpPr>
          <p:grpSpPr>
            <a:xfrm>
              <a:off x="3804823" y="1428000"/>
              <a:ext cx="1828162" cy="1583593"/>
              <a:chOff x="3804823" y="1428000"/>
              <a:chExt cx="1828162" cy="1583593"/>
            </a:xfrm>
          </p:grpSpPr>
          <p:sp>
            <p:nvSpPr>
              <p:cNvPr id="234" name="TextBox 233">
                <a:extLst>
                  <a:ext uri="{FF2B5EF4-FFF2-40B4-BE49-F238E27FC236}">
                    <a16:creationId xmlns:a16="http://schemas.microsoft.com/office/drawing/2014/main" id="{A4AB295F-18FB-2314-AEC8-4E19C176876B}"/>
                  </a:ext>
                </a:extLst>
              </p:cNvPr>
              <p:cNvSpPr txBox="1"/>
              <p:nvPr/>
            </p:nvSpPr>
            <p:spPr>
              <a:xfrm>
                <a:off x="4714534" y="1466013"/>
                <a:ext cx="918451" cy="230832"/>
              </a:xfrm>
              <a:prstGeom prst="rect">
                <a:avLst/>
              </a:prstGeom>
              <a:noFill/>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r>
                  <a:rPr lang="en-US" sz="900">
                    <a:solidFill>
                      <a:srgbClr val="0A2936"/>
                    </a:solidFill>
                  </a:rPr>
                  <a:t>Application Pod</a:t>
                </a:r>
              </a:p>
            </p:txBody>
          </p:sp>
          <p:sp>
            <p:nvSpPr>
              <p:cNvPr id="235" name="TextBox 234">
                <a:extLst>
                  <a:ext uri="{FF2B5EF4-FFF2-40B4-BE49-F238E27FC236}">
                    <a16:creationId xmlns:a16="http://schemas.microsoft.com/office/drawing/2014/main" id="{5BC4C925-1292-FB07-C785-6923B3F9C8A1}"/>
                  </a:ext>
                </a:extLst>
              </p:cNvPr>
              <p:cNvSpPr txBox="1"/>
              <p:nvPr/>
            </p:nvSpPr>
            <p:spPr>
              <a:xfrm>
                <a:off x="4691271" y="1940374"/>
                <a:ext cx="764299" cy="369332"/>
              </a:xfrm>
              <a:prstGeom prst="rect">
                <a:avLst/>
              </a:prstGeom>
              <a:noFill/>
            </p:spPr>
            <p:txBody>
              <a:bodyPr wrap="square" rtlCol="0">
                <a:spAutoFit/>
              </a:bodyPr>
              <a:lstStyle/>
              <a:p>
                <a:r>
                  <a:rPr lang="en-US" sz="900">
                    <a:solidFill>
                      <a:srgbClr val="0A2936"/>
                    </a:solidFill>
                    <a:latin typeface="Calibri" panose="020F0502020204030204" pitchFamily="34" charset="0"/>
                    <a:cs typeface="Calibri" panose="020F0502020204030204" pitchFamily="34" charset="0"/>
                  </a:rPr>
                  <a:t>Persistent Volume (PV)</a:t>
                </a:r>
              </a:p>
            </p:txBody>
          </p:sp>
          <p:sp>
            <p:nvSpPr>
              <p:cNvPr id="236" name="TextBox 235">
                <a:extLst>
                  <a:ext uri="{FF2B5EF4-FFF2-40B4-BE49-F238E27FC236}">
                    <a16:creationId xmlns:a16="http://schemas.microsoft.com/office/drawing/2014/main" id="{77C3CA9A-F3D8-9DE2-CB2A-369A8342DCBD}"/>
                  </a:ext>
                </a:extLst>
              </p:cNvPr>
              <p:cNvSpPr txBox="1"/>
              <p:nvPr/>
            </p:nvSpPr>
            <p:spPr>
              <a:xfrm>
                <a:off x="4083550" y="2642261"/>
                <a:ext cx="976904" cy="369332"/>
              </a:xfrm>
              <a:prstGeom prst="rect">
                <a:avLst/>
              </a:prstGeom>
              <a:solidFill>
                <a:srgbClr val="F4BA00"/>
              </a:solidFill>
              <a:ln>
                <a:noFill/>
              </a:ln>
            </p:spPr>
            <p:txBody>
              <a:bodyPr wrap="square" rtlCol="0">
                <a:spAutoFit/>
              </a:bodyPr>
              <a:lstStyle>
                <a:defPPr>
                  <a:defRPr lang="en-US"/>
                </a:defPPr>
                <a:lvl1pPr>
                  <a:defRPr sz="800">
                    <a:solidFill>
                      <a:srgbClr val="022030"/>
                    </a:solidFill>
                    <a:latin typeface="Calibri" panose="020F0502020204030204" pitchFamily="34" charset="0"/>
                    <a:cs typeface="Calibri" panose="020F0502020204030204" pitchFamily="34" charset="0"/>
                  </a:defRPr>
                </a:lvl1pPr>
              </a:lstStyle>
              <a:p>
                <a:pPr algn="ctr"/>
                <a:r>
                  <a:rPr lang="en-US" sz="900"/>
                  <a:t>Volume Storage Controller</a:t>
                </a:r>
              </a:p>
            </p:txBody>
          </p:sp>
          <p:cxnSp>
            <p:nvCxnSpPr>
              <p:cNvPr id="237" name="Straight Arrow Connector 236">
                <a:extLst>
                  <a:ext uri="{FF2B5EF4-FFF2-40B4-BE49-F238E27FC236}">
                    <a16:creationId xmlns:a16="http://schemas.microsoft.com/office/drawing/2014/main" id="{2F10C1B8-53D2-AC54-8486-92A26D79F301}"/>
                  </a:ext>
                </a:extLst>
              </p:cNvPr>
              <p:cNvCxnSpPr>
                <a:cxnSpLocks/>
              </p:cNvCxnSpPr>
              <p:nvPr/>
            </p:nvCxnSpPr>
            <p:spPr>
              <a:xfrm flipH="1">
                <a:off x="4572000" y="1746693"/>
                <a:ext cx="1" cy="849695"/>
              </a:xfrm>
              <a:prstGeom prst="straightConnector1">
                <a:avLst/>
              </a:prstGeom>
              <a:ln w="12700">
                <a:solidFill>
                  <a:srgbClr val="022030"/>
                </a:solidFill>
                <a:tailEnd type="triangle"/>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AADC764F-CDDB-47F1-4E0F-12DC0D980BE6}"/>
                  </a:ext>
                </a:extLst>
              </p:cNvPr>
              <p:cNvSpPr txBox="1"/>
              <p:nvPr/>
            </p:nvSpPr>
            <p:spPr>
              <a:xfrm>
                <a:off x="3804823" y="1768716"/>
                <a:ext cx="789358" cy="215444"/>
              </a:xfrm>
              <a:prstGeom prst="rect">
                <a:avLst/>
              </a:prstGeom>
              <a:noFill/>
            </p:spPr>
            <p:txBody>
              <a:bodyPr wrap="square" rtlCol="0">
                <a:spAutoFit/>
              </a:bodyPr>
              <a:lstStyle/>
              <a:p>
                <a:pPr algn="r"/>
                <a:r>
                  <a:rPr lang="en-US" sz="800" i="1">
                    <a:solidFill>
                      <a:srgbClr val="0A2936"/>
                    </a:solidFill>
                    <a:latin typeface="Calibri" panose="020F0502020204030204" pitchFamily="34" charset="0"/>
                    <a:cs typeface="Calibri" panose="020F0502020204030204" pitchFamily="34" charset="0"/>
                  </a:rPr>
                  <a:t>NVMe-</a:t>
                </a:r>
                <a:r>
                  <a:rPr lang="en-US" sz="800" i="1" err="1">
                    <a:solidFill>
                      <a:srgbClr val="0A2936"/>
                    </a:solidFill>
                    <a:latin typeface="Calibri" panose="020F0502020204030204" pitchFamily="34" charset="0"/>
                    <a:cs typeface="Calibri" panose="020F0502020204030204" pitchFamily="34" charset="0"/>
                  </a:rPr>
                  <a:t>oF</a:t>
                </a:r>
                <a:r>
                  <a:rPr lang="en-US" sz="800" i="1">
                    <a:solidFill>
                      <a:srgbClr val="0A2936"/>
                    </a:solidFill>
                    <a:latin typeface="Calibri" panose="020F0502020204030204" pitchFamily="34" charset="0"/>
                    <a:cs typeface="Calibri" panose="020F0502020204030204" pitchFamily="34" charset="0"/>
                  </a:rPr>
                  <a:t>/ TCP</a:t>
                </a:r>
              </a:p>
            </p:txBody>
          </p:sp>
          <p:sp>
            <p:nvSpPr>
              <p:cNvPr id="239" name="Can 384">
                <a:extLst>
                  <a:ext uri="{FF2B5EF4-FFF2-40B4-BE49-F238E27FC236}">
                    <a16:creationId xmlns:a16="http://schemas.microsoft.com/office/drawing/2014/main" id="{E02B129A-3F8F-A98A-A53E-0DDD3BC7F33C}"/>
                  </a:ext>
                </a:extLst>
              </p:cNvPr>
              <p:cNvSpPr>
                <a:spLocks noChangeAspect="1"/>
              </p:cNvSpPr>
              <p:nvPr/>
            </p:nvSpPr>
            <p:spPr>
              <a:xfrm>
                <a:off x="4471095" y="2027088"/>
                <a:ext cx="201812" cy="196982"/>
              </a:xfrm>
              <a:prstGeom prst="can">
                <a:avLst>
                  <a:gd name="adj" fmla="val 32725"/>
                </a:avLst>
              </a:prstGeom>
              <a:solidFill>
                <a:srgbClr val="00BCB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 name="Picture 239">
                <a:extLst>
                  <a:ext uri="{FF2B5EF4-FFF2-40B4-BE49-F238E27FC236}">
                    <a16:creationId xmlns:a16="http://schemas.microsoft.com/office/drawing/2014/main" id="{FB2FBA5B-CAE6-3551-A2C3-62E329304A8A}"/>
                  </a:ext>
                </a:extLst>
              </p:cNvPr>
              <p:cNvPicPr>
                <a:picLocks noChangeAspect="1"/>
              </p:cNvPicPr>
              <p:nvPr/>
            </p:nvPicPr>
            <p:blipFill rotWithShape="1">
              <a:blip r:embed="rId5">
                <a:clrChange>
                  <a:clrFrom>
                    <a:srgbClr val="FFFFFF"/>
                  </a:clrFrom>
                  <a:clrTo>
                    <a:srgbClr val="FFFFFF">
                      <a:alpha val="0"/>
                    </a:srgbClr>
                  </a:clrTo>
                </a:clrChange>
              </a:blip>
              <a:srcRect l="1790" t="2722" r="2745" b="2433"/>
              <a:stretch/>
            </p:blipFill>
            <p:spPr>
              <a:xfrm>
                <a:off x="4404564" y="1428000"/>
                <a:ext cx="334873" cy="325836"/>
              </a:xfrm>
              <a:prstGeom prst="rect">
                <a:avLst/>
              </a:prstGeom>
            </p:spPr>
          </p:pic>
        </p:grpSp>
        <p:cxnSp>
          <p:nvCxnSpPr>
            <p:cNvPr id="233" name="Straight Arrow Connector 232">
              <a:extLst>
                <a:ext uri="{FF2B5EF4-FFF2-40B4-BE49-F238E27FC236}">
                  <a16:creationId xmlns:a16="http://schemas.microsoft.com/office/drawing/2014/main" id="{9FE35E29-5672-38EF-0209-FE4013E25609}"/>
                </a:ext>
              </a:extLst>
            </p:cNvPr>
            <p:cNvCxnSpPr>
              <a:cxnSpLocks/>
            </p:cNvCxnSpPr>
            <p:nvPr/>
          </p:nvCxnSpPr>
          <p:spPr>
            <a:xfrm>
              <a:off x="4572000" y="3011593"/>
              <a:ext cx="0" cy="63510"/>
            </a:xfrm>
            <a:prstGeom prst="straightConnector1">
              <a:avLst/>
            </a:prstGeom>
            <a:ln w="19050">
              <a:solidFill>
                <a:srgbClr val="F4BA00"/>
              </a:solidFill>
              <a:tailEnd type="none"/>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175A5F01-9161-B9F4-7F89-0F96BF0723DB}"/>
              </a:ext>
            </a:extLst>
          </p:cNvPr>
          <p:cNvGrpSpPr/>
          <p:nvPr/>
        </p:nvGrpSpPr>
        <p:grpSpPr>
          <a:xfrm>
            <a:off x="1158646" y="1960327"/>
            <a:ext cx="6840407" cy="705152"/>
            <a:chOff x="1158646" y="2038983"/>
            <a:chExt cx="6840407" cy="705152"/>
          </a:xfrm>
        </p:grpSpPr>
        <p:sp>
          <p:nvSpPr>
            <p:cNvPr id="246" name="Rechteck: abgerundete Ecken 61">
              <a:extLst>
                <a:ext uri="{FF2B5EF4-FFF2-40B4-BE49-F238E27FC236}">
                  <a16:creationId xmlns:a16="http://schemas.microsoft.com/office/drawing/2014/main" id="{138434AE-152A-12D8-89D1-9E2AAFD01DDC}"/>
                </a:ext>
              </a:extLst>
            </p:cNvPr>
            <p:cNvSpPr/>
            <p:nvPr/>
          </p:nvSpPr>
          <p:spPr>
            <a:xfrm>
              <a:off x="1158646" y="2038983"/>
              <a:ext cx="6840407" cy="705152"/>
            </a:xfrm>
            <a:prstGeom prst="roundRect">
              <a:avLst>
                <a:gd name="adj" fmla="val 8126"/>
              </a:avLst>
            </a:prstGeom>
            <a:solidFill>
              <a:srgbClr val="002D3F">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7" name="Graphic 246">
              <a:extLst>
                <a:ext uri="{FF2B5EF4-FFF2-40B4-BE49-F238E27FC236}">
                  <a16:creationId xmlns:a16="http://schemas.microsoft.com/office/drawing/2014/main" id="{77B0FF83-886C-22D7-5FBD-434C192F85F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86803" y="2093995"/>
              <a:ext cx="955955" cy="412767"/>
            </a:xfrm>
            <a:prstGeom prst="rect">
              <a:avLst/>
            </a:prstGeom>
          </p:spPr>
        </p:pic>
      </p:grpSp>
      <p:sp>
        <p:nvSpPr>
          <p:cNvPr id="241" name="Rectangle 240">
            <a:extLst>
              <a:ext uri="{FF2B5EF4-FFF2-40B4-BE49-F238E27FC236}">
                <a16:creationId xmlns:a16="http://schemas.microsoft.com/office/drawing/2014/main" id="{B353DF88-E811-FDCA-B426-643403002F65}"/>
              </a:ext>
            </a:extLst>
          </p:cNvPr>
          <p:cNvSpPr/>
          <p:nvPr/>
        </p:nvSpPr>
        <p:spPr>
          <a:xfrm>
            <a:off x="3510014" y="1367754"/>
            <a:ext cx="2120580" cy="2732172"/>
          </a:xfrm>
          <a:prstGeom prst="rect">
            <a:avLst/>
          </a:prstGeom>
          <a:solidFill>
            <a:schemeClr val="accent3">
              <a:lumMod val="1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a:extLst>
              <a:ext uri="{FF2B5EF4-FFF2-40B4-BE49-F238E27FC236}">
                <a16:creationId xmlns:a16="http://schemas.microsoft.com/office/drawing/2014/main" id="{09995735-B9F9-A183-1B7F-51BA230AE72F}"/>
              </a:ext>
            </a:extLst>
          </p:cNvPr>
          <p:cNvGrpSpPr>
            <a:grpSpLocks noChangeAspect="1"/>
          </p:cNvGrpSpPr>
          <p:nvPr/>
        </p:nvGrpSpPr>
        <p:grpSpPr>
          <a:xfrm>
            <a:off x="3568622" y="1411353"/>
            <a:ext cx="567738" cy="567738"/>
            <a:chOff x="4234279" y="2386245"/>
            <a:chExt cx="630933" cy="630933"/>
          </a:xfrm>
        </p:grpSpPr>
        <p:pic>
          <p:nvPicPr>
            <p:cNvPr id="243" name="Graphic 242">
              <a:extLst>
                <a:ext uri="{FF2B5EF4-FFF2-40B4-BE49-F238E27FC236}">
                  <a16:creationId xmlns:a16="http://schemas.microsoft.com/office/drawing/2014/main" id="{1FF465DC-59D0-A2E9-55E5-8D7771B949B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34279" y="2386245"/>
              <a:ext cx="630933" cy="630933"/>
            </a:xfrm>
            <a:prstGeom prst="rect">
              <a:avLst/>
            </a:prstGeom>
            <a:effectLst>
              <a:outerShdw blurRad="63500" sx="102000" sy="102000" algn="ctr" rotWithShape="0">
                <a:prstClr val="black">
                  <a:alpha val="40000"/>
                </a:prstClr>
              </a:outerShdw>
            </a:effectLst>
          </p:spPr>
        </p:pic>
        <p:sp>
          <p:nvSpPr>
            <p:cNvPr id="244" name="Oval 243">
              <a:extLst>
                <a:ext uri="{FF2B5EF4-FFF2-40B4-BE49-F238E27FC236}">
                  <a16:creationId xmlns:a16="http://schemas.microsoft.com/office/drawing/2014/main" id="{7E3E9AC6-D60E-312C-FAF4-6594BED7C46C}"/>
                </a:ext>
              </a:extLst>
            </p:cNvPr>
            <p:cNvSpPr/>
            <p:nvPr/>
          </p:nvSpPr>
          <p:spPr>
            <a:xfrm>
              <a:off x="4241762" y="2395387"/>
              <a:ext cx="615967" cy="612648"/>
            </a:xfrm>
            <a:prstGeom prst="ellipse">
              <a:avLst/>
            </a:prstGeom>
            <a:noFill/>
            <a:ln w="12700">
              <a:solidFill>
                <a:srgbClr val="D62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3009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dissolve">
                                      <p:cBhvr>
                                        <p:cTn id="7" dur="500"/>
                                        <p:tgtEl>
                                          <p:spTgt spid="24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1000" tmFilter="0, 0; .2, .5; .8, .5; 1, 0"/>
                                        <p:tgtEl>
                                          <p:spTgt spid="242"/>
                                        </p:tgtEl>
                                      </p:cBhvr>
                                    </p:animEffect>
                                    <p:animScale>
                                      <p:cBhvr>
                                        <p:cTn id="11" dur="500" autoRev="1" fill="hold"/>
                                        <p:tgtEl>
                                          <p:spTgt spid="242"/>
                                        </p:tgtEl>
                                      </p:cBhvr>
                                      <p:by x="105000" y="105000"/>
                                    </p:animScale>
                                  </p:childTnLst>
                                </p:cTn>
                              </p:par>
                              <p:par>
                                <p:cTn id="12" presetID="9" presetClass="entr" presetSubtype="0" fill="hold" grpId="0" nodeType="withEffect">
                                  <p:stCondLst>
                                    <p:cond delay="0"/>
                                  </p:stCondLst>
                                  <p:childTnLst>
                                    <p:set>
                                      <p:cBhvr>
                                        <p:cTn id="13" dur="1" fill="hold">
                                          <p:stCondLst>
                                            <p:cond delay="0"/>
                                          </p:stCondLst>
                                        </p:cTn>
                                        <p:tgtEl>
                                          <p:spTgt spid="241"/>
                                        </p:tgtEl>
                                        <p:attrNameLst>
                                          <p:attrName>style.visibility</p:attrName>
                                        </p:attrNameLst>
                                      </p:cBhvr>
                                      <p:to>
                                        <p:strVal val="visible"/>
                                      </p:to>
                                    </p:set>
                                    <p:animEffect transition="in" filter="dissolve">
                                      <p:cBhvr>
                                        <p:cTn id="14" dur="1000"/>
                                        <p:tgtEl>
                                          <p:spTgt spid="241"/>
                                        </p:tgtEl>
                                      </p:cBhvr>
                                    </p:animEffect>
                                  </p:childTnLst>
                                </p:cTn>
                              </p:par>
                              <p:par>
                                <p:cTn id="15" presetID="10" presetClass="exit" presetSubtype="0" fill="hold" nodeType="withEffect">
                                  <p:stCondLst>
                                    <p:cond delay="0"/>
                                  </p:stCondLst>
                                  <p:childTnLst>
                                    <p:animEffect transition="out" filter="fade">
                                      <p:cBhvr>
                                        <p:cTn id="16" dur="500"/>
                                        <p:tgtEl>
                                          <p:spTgt spid="231"/>
                                        </p:tgtEl>
                                      </p:cBhvr>
                                    </p:animEffect>
                                    <p:set>
                                      <p:cBhvr>
                                        <p:cTn id="17" dur="1" fill="hold">
                                          <p:stCondLst>
                                            <p:cond delay="499"/>
                                          </p:stCondLst>
                                        </p:cTn>
                                        <p:tgtEl>
                                          <p:spTgt spid="23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8"/>
                                        </p:tgtEl>
                                        <p:attrNameLst>
                                          <p:attrName>style.visibility</p:attrName>
                                        </p:attrNameLst>
                                      </p:cBhvr>
                                      <p:to>
                                        <p:strVal val="visible"/>
                                      </p:to>
                                    </p:set>
                                    <p:animEffect transition="in" filter="wipe(down)">
                                      <p:cBhvr>
                                        <p:cTn id="22" dur="1250"/>
                                        <p:tgtEl>
                                          <p:spTgt spid="228"/>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hidden"/>
                                      </p:to>
                                    </p:set>
                                  </p:childTnLst>
                                </p:cTn>
                              </p:par>
                            </p:childTnLst>
                          </p:cTn>
                        </p:par>
                        <p:par>
                          <p:cTn id="25" fill="hold">
                            <p:stCondLst>
                              <p:cond delay="1250"/>
                            </p:stCondLst>
                            <p:childTnLst>
                              <p:par>
                                <p:cTn id="26" presetID="10" presetClass="exit" presetSubtype="0" fill="hold" grpId="0" nodeType="afterEffect">
                                  <p:stCondLst>
                                    <p:cond delay="0"/>
                                  </p:stCondLst>
                                  <p:childTnLst>
                                    <p:animEffect transition="out" filter="fade">
                                      <p:cBhvr>
                                        <p:cTn id="27" dur="750"/>
                                        <p:tgtEl>
                                          <p:spTgt spid="67"/>
                                        </p:tgtEl>
                                      </p:cBhvr>
                                    </p:animEffect>
                                    <p:set>
                                      <p:cBhvr>
                                        <p:cTn id="28" dur="1" fill="hold">
                                          <p:stCondLst>
                                            <p:cond delay="749"/>
                                          </p:stCondLst>
                                        </p:cTn>
                                        <p:tgtEl>
                                          <p:spTgt spid="6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750"/>
                                        <p:tgtEl>
                                          <p:spTgt spid="206"/>
                                        </p:tgtEl>
                                      </p:cBhvr>
                                    </p:animEffect>
                                  </p:childTnLst>
                                </p:cTn>
                              </p:par>
                              <p:par>
                                <p:cTn id="32" presetID="10" presetClass="exit" presetSubtype="0" fill="hold" grpId="0" nodeType="withEffect">
                                  <p:stCondLst>
                                    <p:cond delay="0"/>
                                  </p:stCondLst>
                                  <p:childTnLst>
                                    <p:animEffect transition="out" filter="fade">
                                      <p:cBhvr>
                                        <p:cTn id="33" dur="750"/>
                                        <p:tgtEl>
                                          <p:spTgt spid="69"/>
                                        </p:tgtEl>
                                      </p:cBhvr>
                                    </p:animEffect>
                                    <p:set>
                                      <p:cBhvr>
                                        <p:cTn id="34" dur="1" fill="hold">
                                          <p:stCondLst>
                                            <p:cond delay="749"/>
                                          </p:stCondLst>
                                        </p:cTn>
                                        <p:tgtEl>
                                          <p:spTgt spid="6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05"/>
                                        </p:tgtEl>
                                        <p:attrNameLst>
                                          <p:attrName>style.visibility</p:attrName>
                                        </p:attrNameLst>
                                      </p:cBhvr>
                                      <p:to>
                                        <p:strVal val="visible"/>
                                      </p:to>
                                    </p:set>
                                    <p:animEffect transition="in" filter="fade">
                                      <p:cBhvr>
                                        <p:cTn id="37" dur="75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7" grpId="0"/>
      <p:bldP spid="69" grpId="0"/>
      <p:bldP spid="205" grpId="0"/>
      <p:bldP spid="206" grpId="0"/>
      <p:bldP spid="2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C9DC3-A779-E4FE-55CF-783716FEDB3E}"/>
            </a:ext>
          </a:extLst>
        </p:cNvPr>
        <p:cNvGrpSpPr/>
        <p:nvPr/>
      </p:nvGrpSpPr>
      <p:grpSpPr>
        <a:xfrm>
          <a:off x="0" y="0"/>
          <a:ext cx="0" cy="0"/>
          <a:chOff x="0" y="0"/>
          <a:chExt cx="0" cy="0"/>
        </a:xfrm>
      </p:grpSpPr>
      <p:sp>
        <p:nvSpPr>
          <p:cNvPr id="467" name="Rectangle 466">
            <a:extLst>
              <a:ext uri="{FF2B5EF4-FFF2-40B4-BE49-F238E27FC236}">
                <a16:creationId xmlns:a16="http://schemas.microsoft.com/office/drawing/2014/main" id="{AA08D3D2-533C-768F-6F4F-02264FD1366E}"/>
              </a:ext>
            </a:extLst>
          </p:cNvPr>
          <p:cNvSpPr/>
          <p:nvPr/>
        </p:nvSpPr>
        <p:spPr>
          <a:xfrm>
            <a:off x="402306" y="860431"/>
            <a:ext cx="1941688" cy="1614752"/>
          </a:xfrm>
          <a:prstGeom prst="rect">
            <a:avLst/>
          </a:prstGeom>
          <a:solidFill>
            <a:srgbClr val="EEF6F8"/>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sp>
        <p:nvSpPr>
          <p:cNvPr id="4" name="Title 3">
            <a:extLst>
              <a:ext uri="{FF2B5EF4-FFF2-40B4-BE49-F238E27FC236}">
                <a16:creationId xmlns:a16="http://schemas.microsoft.com/office/drawing/2014/main" id="{5E583459-22B6-8B16-316E-8B179822CBAD}"/>
              </a:ext>
            </a:extLst>
          </p:cNvPr>
          <p:cNvSpPr>
            <a:spLocks noGrp="1"/>
          </p:cNvSpPr>
          <p:nvPr>
            <p:ph type="title"/>
          </p:nvPr>
        </p:nvSpPr>
        <p:spPr>
          <a:xfrm>
            <a:off x="457200" y="101359"/>
            <a:ext cx="8229600" cy="705877"/>
          </a:xfrm>
        </p:spPr>
        <p:txBody>
          <a:bodyPr/>
          <a:lstStyle/>
          <a:p>
            <a:r>
              <a:rPr lang="en-US" sz="3000">
                <a:latin typeface="Calibri" panose="020F0502020204030204" pitchFamily="34" charset="0"/>
                <a:cs typeface="Calibri" panose="020F0502020204030204" pitchFamily="34" charset="0"/>
              </a:rPr>
              <a:t>How Puls8 Enables Backup &amp; Recovery</a:t>
            </a:r>
            <a:endParaRPr lang="en-US" sz="3000"/>
          </a:p>
        </p:txBody>
      </p:sp>
      <p:sp>
        <p:nvSpPr>
          <p:cNvPr id="470" name="Rectangle 469">
            <a:extLst>
              <a:ext uri="{FF2B5EF4-FFF2-40B4-BE49-F238E27FC236}">
                <a16:creationId xmlns:a16="http://schemas.microsoft.com/office/drawing/2014/main" id="{567ECE96-2ACC-20AE-C4B7-BF8829935727}"/>
              </a:ext>
            </a:extLst>
          </p:cNvPr>
          <p:cNvSpPr/>
          <p:nvPr/>
        </p:nvSpPr>
        <p:spPr>
          <a:xfrm>
            <a:off x="3348211" y="2180933"/>
            <a:ext cx="1714743" cy="1921821"/>
          </a:xfrm>
          <a:prstGeom prst="rect">
            <a:avLst/>
          </a:prstGeom>
          <a:solidFill>
            <a:srgbClr val="EEF6F8"/>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pic>
        <p:nvPicPr>
          <p:cNvPr id="368" name="Graphic 367">
            <a:extLst>
              <a:ext uri="{FF2B5EF4-FFF2-40B4-BE49-F238E27FC236}">
                <a16:creationId xmlns:a16="http://schemas.microsoft.com/office/drawing/2014/main" id="{1C75F677-40E1-5D1E-F80B-1B6E73E9DA4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91154" y="2573398"/>
            <a:ext cx="828857" cy="563325"/>
          </a:xfrm>
          <a:prstGeom prst="rect">
            <a:avLst/>
          </a:prstGeom>
        </p:spPr>
      </p:pic>
      <p:grpSp>
        <p:nvGrpSpPr>
          <p:cNvPr id="43" name="Group 42">
            <a:extLst>
              <a:ext uri="{FF2B5EF4-FFF2-40B4-BE49-F238E27FC236}">
                <a16:creationId xmlns:a16="http://schemas.microsoft.com/office/drawing/2014/main" id="{C64E1CB4-6CF1-5B3E-0DD9-21FC0A46538C}"/>
              </a:ext>
            </a:extLst>
          </p:cNvPr>
          <p:cNvGrpSpPr/>
          <p:nvPr/>
        </p:nvGrpSpPr>
        <p:grpSpPr>
          <a:xfrm>
            <a:off x="6041206" y="2180934"/>
            <a:ext cx="2826581" cy="1921820"/>
            <a:chOff x="5978077" y="2174130"/>
            <a:chExt cx="2826581" cy="1921820"/>
          </a:xfrm>
        </p:grpSpPr>
        <p:sp>
          <p:nvSpPr>
            <p:cNvPr id="386" name="Rectangle 385">
              <a:extLst>
                <a:ext uri="{FF2B5EF4-FFF2-40B4-BE49-F238E27FC236}">
                  <a16:creationId xmlns:a16="http://schemas.microsoft.com/office/drawing/2014/main" id="{E31518C9-0A42-1F8D-AE50-243EDAA05BCF}"/>
                </a:ext>
              </a:extLst>
            </p:cNvPr>
            <p:cNvSpPr/>
            <p:nvPr/>
          </p:nvSpPr>
          <p:spPr>
            <a:xfrm>
              <a:off x="5997129" y="2174130"/>
              <a:ext cx="2788477" cy="1921820"/>
            </a:xfrm>
            <a:prstGeom prst="rect">
              <a:avLst/>
            </a:prstGeom>
            <a:solidFill>
              <a:srgbClr val="EEF6F8"/>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ontserrat" panose="02000505000000020004" pitchFamily="2" charset="0"/>
              </a:endParaRPr>
            </a:p>
          </p:txBody>
        </p:sp>
        <p:grpSp>
          <p:nvGrpSpPr>
            <p:cNvPr id="373" name="Graphic 802">
              <a:extLst>
                <a:ext uri="{FF2B5EF4-FFF2-40B4-BE49-F238E27FC236}">
                  <a16:creationId xmlns:a16="http://schemas.microsoft.com/office/drawing/2014/main" id="{CD98000B-6597-2A5B-32FD-21D0EC263AAD}"/>
                </a:ext>
              </a:extLst>
            </p:cNvPr>
            <p:cNvGrpSpPr>
              <a:grpSpLocks noChangeAspect="1"/>
            </p:cNvGrpSpPr>
            <p:nvPr/>
          </p:nvGrpSpPr>
          <p:grpSpPr>
            <a:xfrm>
              <a:off x="6444184" y="2765287"/>
              <a:ext cx="512064" cy="512064"/>
              <a:chOff x="962585" y="3303462"/>
              <a:chExt cx="472735" cy="472735"/>
            </a:xfrm>
          </p:grpSpPr>
          <p:sp>
            <p:nvSpPr>
              <p:cNvPr id="374" name="Freeform: Shape 373">
                <a:extLst>
                  <a:ext uri="{FF2B5EF4-FFF2-40B4-BE49-F238E27FC236}">
                    <a16:creationId xmlns:a16="http://schemas.microsoft.com/office/drawing/2014/main" id="{0B35F632-36E6-451D-368F-B224F30B41C4}"/>
                  </a:ext>
                </a:extLst>
              </p:cNvPr>
              <p:cNvSpPr/>
              <p:nvPr/>
            </p:nvSpPr>
            <p:spPr>
              <a:xfrm>
                <a:off x="962585" y="3303462"/>
                <a:ext cx="472735" cy="472735"/>
              </a:xfrm>
              <a:custGeom>
                <a:avLst/>
                <a:gdLst>
                  <a:gd name="connsiteX0" fmla="*/ 526694 w 526694"/>
                  <a:gd name="connsiteY0" fmla="*/ 263347 h 526694"/>
                  <a:gd name="connsiteX1" fmla="*/ 263347 w 526694"/>
                  <a:gd name="connsiteY1" fmla="*/ 526694 h 526694"/>
                  <a:gd name="connsiteX2" fmla="*/ 0 w 526694"/>
                  <a:gd name="connsiteY2" fmla="*/ 263347 h 526694"/>
                  <a:gd name="connsiteX3" fmla="*/ 263347 w 526694"/>
                  <a:gd name="connsiteY3" fmla="*/ 0 h 526694"/>
                  <a:gd name="connsiteX4" fmla="*/ 526694 w 526694"/>
                  <a:gd name="connsiteY4" fmla="*/ 263347 h 52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94" h="526694">
                    <a:moveTo>
                      <a:pt x="526694" y="263347"/>
                    </a:moveTo>
                    <a:cubicBezTo>
                      <a:pt x="526694" y="408790"/>
                      <a:pt x="408790" y="526694"/>
                      <a:pt x="263347" y="526694"/>
                    </a:cubicBezTo>
                    <a:cubicBezTo>
                      <a:pt x="117905" y="526694"/>
                      <a:pt x="0" y="408790"/>
                      <a:pt x="0" y="263347"/>
                    </a:cubicBezTo>
                    <a:cubicBezTo>
                      <a:pt x="0" y="117905"/>
                      <a:pt x="117905" y="0"/>
                      <a:pt x="263347" y="0"/>
                    </a:cubicBezTo>
                    <a:cubicBezTo>
                      <a:pt x="408790" y="0"/>
                      <a:pt x="526694" y="117905"/>
                      <a:pt x="526694" y="263347"/>
                    </a:cubicBezTo>
                    <a:close/>
                  </a:path>
                </a:pathLst>
              </a:custGeom>
              <a:solidFill>
                <a:srgbClr val="002D3F"/>
              </a:solidFill>
              <a:ln w="1086"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EAE74F6E-E242-4059-5A2C-E3913F59FA51}"/>
                  </a:ext>
                </a:extLst>
              </p:cNvPr>
              <p:cNvSpPr/>
              <p:nvPr/>
            </p:nvSpPr>
            <p:spPr>
              <a:xfrm>
                <a:off x="1041712" y="3444931"/>
                <a:ext cx="314482" cy="189799"/>
              </a:xfrm>
              <a:custGeom>
                <a:avLst/>
                <a:gdLst>
                  <a:gd name="connsiteX0" fmla="*/ 265542 w 337633"/>
                  <a:gd name="connsiteY0" fmla="*/ 58046 h 202777"/>
                  <a:gd name="connsiteX1" fmla="*/ 257641 w 337633"/>
                  <a:gd name="connsiteY1" fmla="*/ 58485 h 202777"/>
                  <a:gd name="connsiteX2" fmla="*/ 229880 w 337633"/>
                  <a:gd name="connsiteY2" fmla="*/ 18105 h 202777"/>
                  <a:gd name="connsiteX3" fmla="*/ 179734 w 337633"/>
                  <a:gd name="connsiteY3" fmla="*/ 0 h 202777"/>
                  <a:gd name="connsiteX4" fmla="*/ 107533 w 337633"/>
                  <a:gd name="connsiteY4" fmla="*/ 45318 h 202777"/>
                  <a:gd name="connsiteX5" fmla="*/ 76590 w 337633"/>
                  <a:gd name="connsiteY5" fmla="*/ 38185 h 202777"/>
                  <a:gd name="connsiteX6" fmla="*/ 0 w 337633"/>
                  <a:gd name="connsiteY6" fmla="*/ 120481 h 202777"/>
                  <a:gd name="connsiteX7" fmla="*/ 76590 w 337633"/>
                  <a:gd name="connsiteY7" fmla="*/ 202777 h 202777"/>
                  <a:gd name="connsiteX8" fmla="*/ 156582 w 337633"/>
                  <a:gd name="connsiteY8" fmla="*/ 202777 h 202777"/>
                  <a:gd name="connsiteX9" fmla="*/ 188184 w 337633"/>
                  <a:gd name="connsiteY9" fmla="*/ 202777 h 202777"/>
                  <a:gd name="connsiteX10" fmla="*/ 267846 w 337633"/>
                  <a:gd name="connsiteY10" fmla="*/ 202777 h 202777"/>
                  <a:gd name="connsiteX11" fmla="*/ 282550 w 337633"/>
                  <a:gd name="connsiteY11" fmla="*/ 200034 h 202777"/>
                  <a:gd name="connsiteX12" fmla="*/ 321832 w 337633"/>
                  <a:gd name="connsiteY12" fmla="*/ 175016 h 202777"/>
                  <a:gd name="connsiteX13" fmla="*/ 337633 w 337633"/>
                  <a:gd name="connsiteY13" fmla="*/ 130028 h 202777"/>
                  <a:gd name="connsiteX14" fmla="*/ 265542 w 337633"/>
                  <a:gd name="connsiteY14" fmla="*/ 58046 h 20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633" h="202777">
                    <a:moveTo>
                      <a:pt x="265542" y="58046"/>
                    </a:moveTo>
                    <a:cubicBezTo>
                      <a:pt x="262908" y="58046"/>
                      <a:pt x="260385" y="58156"/>
                      <a:pt x="257641" y="58485"/>
                    </a:cubicBezTo>
                    <a:cubicBezTo>
                      <a:pt x="252265" y="42574"/>
                      <a:pt x="242499" y="28420"/>
                      <a:pt x="229880" y="18105"/>
                    </a:cubicBezTo>
                    <a:cubicBezTo>
                      <a:pt x="215396" y="6255"/>
                      <a:pt x="198059" y="0"/>
                      <a:pt x="179734" y="0"/>
                    </a:cubicBezTo>
                    <a:cubicBezTo>
                      <a:pt x="149888" y="0"/>
                      <a:pt x="122127" y="17556"/>
                      <a:pt x="107533" y="45318"/>
                    </a:cubicBezTo>
                    <a:cubicBezTo>
                      <a:pt x="97768" y="40709"/>
                      <a:pt x="87234" y="38185"/>
                      <a:pt x="76590" y="38185"/>
                    </a:cubicBezTo>
                    <a:cubicBezTo>
                      <a:pt x="34345" y="38185"/>
                      <a:pt x="0" y="75164"/>
                      <a:pt x="0" y="120481"/>
                    </a:cubicBezTo>
                    <a:cubicBezTo>
                      <a:pt x="0" y="165799"/>
                      <a:pt x="34455" y="202777"/>
                      <a:pt x="76590" y="202777"/>
                    </a:cubicBezTo>
                    <a:lnTo>
                      <a:pt x="156582" y="202777"/>
                    </a:lnTo>
                    <a:lnTo>
                      <a:pt x="188184" y="202777"/>
                    </a:lnTo>
                    <a:lnTo>
                      <a:pt x="267846" y="202777"/>
                    </a:lnTo>
                    <a:cubicBezTo>
                      <a:pt x="272455" y="202777"/>
                      <a:pt x="277392" y="201900"/>
                      <a:pt x="282550" y="200034"/>
                    </a:cubicBezTo>
                    <a:cubicBezTo>
                      <a:pt x="297912" y="196303"/>
                      <a:pt x="311847" y="187415"/>
                      <a:pt x="321832" y="175016"/>
                    </a:cubicBezTo>
                    <a:cubicBezTo>
                      <a:pt x="332037" y="162288"/>
                      <a:pt x="337633" y="146377"/>
                      <a:pt x="337633" y="130028"/>
                    </a:cubicBezTo>
                    <a:cubicBezTo>
                      <a:pt x="337523" y="90416"/>
                      <a:pt x="305263" y="58046"/>
                      <a:pt x="265542" y="58046"/>
                    </a:cubicBezTo>
                    <a:close/>
                  </a:path>
                </a:pathLst>
              </a:custGeom>
              <a:solidFill>
                <a:schemeClr val="tx2"/>
              </a:solidFill>
              <a:ln w="1086" cap="flat">
                <a:noFill/>
                <a:prstDash val="solid"/>
                <a:miter/>
              </a:ln>
            </p:spPr>
            <p:txBody>
              <a:bodyPr rtlCol="0" anchor="ctr"/>
              <a:lstStyle/>
              <a:p>
                <a:endParaRPr lang="en-US"/>
              </a:p>
            </p:txBody>
          </p:sp>
        </p:grpSp>
        <p:pic>
          <p:nvPicPr>
            <p:cNvPr id="376" name="Graphic 375">
              <a:extLst>
                <a:ext uri="{FF2B5EF4-FFF2-40B4-BE49-F238E27FC236}">
                  <a16:creationId xmlns:a16="http://schemas.microsoft.com/office/drawing/2014/main" id="{7243257C-5D75-27F4-FA63-2453643B4E8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809940" y="2764472"/>
              <a:ext cx="513695" cy="513695"/>
            </a:xfrm>
            <a:prstGeom prst="rect">
              <a:avLst/>
            </a:prstGeom>
          </p:spPr>
        </p:pic>
        <p:sp>
          <p:nvSpPr>
            <p:cNvPr id="377" name="Rectangle 376">
              <a:extLst>
                <a:ext uri="{FF2B5EF4-FFF2-40B4-BE49-F238E27FC236}">
                  <a16:creationId xmlns:a16="http://schemas.microsoft.com/office/drawing/2014/main" id="{97898242-C80E-2834-6E32-78761C417167}"/>
                </a:ext>
              </a:extLst>
            </p:cNvPr>
            <p:cNvSpPr/>
            <p:nvPr/>
          </p:nvSpPr>
          <p:spPr>
            <a:xfrm>
              <a:off x="6659611" y="2286377"/>
              <a:ext cx="1453170" cy="268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Backup Repository</a:t>
              </a:r>
            </a:p>
          </p:txBody>
        </p:sp>
        <p:sp>
          <p:nvSpPr>
            <p:cNvPr id="380" name="Rectangle 379">
              <a:extLst>
                <a:ext uri="{FF2B5EF4-FFF2-40B4-BE49-F238E27FC236}">
                  <a16:creationId xmlns:a16="http://schemas.microsoft.com/office/drawing/2014/main" id="{EA92305D-FA70-B6BE-0212-7A55023E81D5}"/>
                </a:ext>
              </a:extLst>
            </p:cNvPr>
            <p:cNvSpPr/>
            <p:nvPr/>
          </p:nvSpPr>
          <p:spPr>
            <a:xfrm>
              <a:off x="5978077" y="3373063"/>
              <a:ext cx="1444397" cy="563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Public Cloud Storage</a:t>
              </a:r>
            </a:p>
            <a:p>
              <a:pPr algn="ctr"/>
              <a:r>
                <a:rPr lang="en-US" sz="1000">
                  <a:solidFill>
                    <a:schemeClr val="tx1"/>
                  </a:solidFill>
                </a:rPr>
                <a:t>(Amazon S3, Azure Blob, Google Cloud Storage)</a:t>
              </a:r>
            </a:p>
          </p:txBody>
        </p:sp>
        <p:sp>
          <p:nvSpPr>
            <p:cNvPr id="381" name="Rectangle 380">
              <a:extLst>
                <a:ext uri="{FF2B5EF4-FFF2-40B4-BE49-F238E27FC236}">
                  <a16:creationId xmlns:a16="http://schemas.microsoft.com/office/drawing/2014/main" id="{5A37C3E4-BD85-3002-1281-99682D886329}"/>
                </a:ext>
              </a:extLst>
            </p:cNvPr>
            <p:cNvSpPr/>
            <p:nvPr/>
          </p:nvSpPr>
          <p:spPr>
            <a:xfrm>
              <a:off x="7360261" y="3373062"/>
              <a:ext cx="1444397" cy="553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Any S3-Compatible Object Storage </a:t>
              </a:r>
            </a:p>
            <a:p>
              <a:pPr algn="ctr"/>
              <a:r>
                <a:rPr lang="en-US" sz="1000">
                  <a:solidFill>
                    <a:schemeClr val="tx1"/>
                  </a:solidFill>
                </a:rPr>
                <a:t>(e.g., DataCore Swarm)</a:t>
              </a:r>
            </a:p>
          </p:txBody>
        </p:sp>
        <p:cxnSp>
          <p:nvCxnSpPr>
            <p:cNvPr id="383" name="Straight Connector 382">
              <a:extLst>
                <a:ext uri="{FF2B5EF4-FFF2-40B4-BE49-F238E27FC236}">
                  <a16:creationId xmlns:a16="http://schemas.microsoft.com/office/drawing/2014/main" id="{98753EE9-D464-C29D-69AB-98131E747D9A}"/>
                </a:ext>
              </a:extLst>
            </p:cNvPr>
            <p:cNvCxnSpPr>
              <a:cxnSpLocks/>
            </p:cNvCxnSpPr>
            <p:nvPr/>
          </p:nvCxnSpPr>
          <p:spPr>
            <a:xfrm>
              <a:off x="7383020" y="2712311"/>
              <a:ext cx="0" cy="1223908"/>
            </a:xfrm>
            <a:prstGeom prst="line">
              <a:avLst/>
            </a:prstGeom>
            <a:noFill/>
            <a:ln w="1270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490" name="Group 489">
            <a:extLst>
              <a:ext uri="{FF2B5EF4-FFF2-40B4-BE49-F238E27FC236}">
                <a16:creationId xmlns:a16="http://schemas.microsoft.com/office/drawing/2014/main" id="{A04E9B29-84A1-AF3A-549D-A90F85943ED3}"/>
              </a:ext>
            </a:extLst>
          </p:cNvPr>
          <p:cNvGrpSpPr/>
          <p:nvPr/>
        </p:nvGrpSpPr>
        <p:grpSpPr>
          <a:xfrm>
            <a:off x="695472" y="2076853"/>
            <a:ext cx="1355356" cy="238233"/>
            <a:chOff x="1049188" y="2112520"/>
            <a:chExt cx="1355356" cy="238233"/>
          </a:xfrm>
        </p:grpSpPr>
        <p:grpSp>
          <p:nvGrpSpPr>
            <p:cNvPr id="420" name="Group 419">
              <a:extLst>
                <a:ext uri="{FF2B5EF4-FFF2-40B4-BE49-F238E27FC236}">
                  <a16:creationId xmlns:a16="http://schemas.microsoft.com/office/drawing/2014/main" id="{AB671A73-B12F-C0A9-4F64-21CE1CEDAF43}"/>
                </a:ext>
              </a:extLst>
            </p:cNvPr>
            <p:cNvGrpSpPr>
              <a:grpSpLocks noChangeAspect="1"/>
            </p:cNvGrpSpPr>
            <p:nvPr/>
          </p:nvGrpSpPr>
          <p:grpSpPr>
            <a:xfrm>
              <a:off x="1049188" y="2112520"/>
              <a:ext cx="1355356" cy="238233"/>
              <a:chOff x="5254389" y="3273296"/>
              <a:chExt cx="1426028" cy="250656"/>
            </a:xfrm>
          </p:grpSpPr>
          <p:grpSp>
            <p:nvGrpSpPr>
              <p:cNvPr id="426" name="Group 5">
                <a:extLst>
                  <a:ext uri="{FF2B5EF4-FFF2-40B4-BE49-F238E27FC236}">
                    <a16:creationId xmlns:a16="http://schemas.microsoft.com/office/drawing/2014/main" id="{7ECE0CCE-0CB1-FA90-7A90-967F9FF78FF3}"/>
                  </a:ext>
                </a:extLst>
              </p:cNvPr>
              <p:cNvGrpSpPr/>
              <p:nvPr/>
            </p:nvGrpSpPr>
            <p:grpSpPr>
              <a:xfrm>
                <a:off x="5254389" y="3273296"/>
                <a:ext cx="1426028" cy="250656"/>
                <a:chOff x="6235468" y="1519852"/>
                <a:chExt cx="1197765" cy="210534"/>
              </a:xfrm>
            </p:grpSpPr>
            <p:sp>
              <p:nvSpPr>
                <p:cNvPr id="447" name="Rectangle 145">
                  <a:extLst>
                    <a:ext uri="{FF2B5EF4-FFF2-40B4-BE49-F238E27FC236}">
                      <a16:creationId xmlns:a16="http://schemas.microsoft.com/office/drawing/2014/main" id="{C55D6CEF-8768-3235-A507-10B65CF62654}"/>
                    </a:ext>
                  </a:extLst>
                </p:cNvPr>
                <p:cNvSpPr>
                  <a:spLocks noChangeAspect="1"/>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8" name="Group 36">
                  <a:extLst>
                    <a:ext uri="{FF2B5EF4-FFF2-40B4-BE49-F238E27FC236}">
                      <a16:creationId xmlns:a16="http://schemas.microsoft.com/office/drawing/2014/main" id="{245FA089-6D3F-1E4A-0FF2-DEE5CA862D37}"/>
                    </a:ext>
                  </a:extLst>
                </p:cNvPr>
                <p:cNvGrpSpPr/>
                <p:nvPr/>
              </p:nvGrpSpPr>
              <p:grpSpPr>
                <a:xfrm>
                  <a:off x="6269567" y="1547397"/>
                  <a:ext cx="27432" cy="73998"/>
                  <a:chOff x="6269567" y="1189566"/>
                  <a:chExt cx="27432" cy="73998"/>
                </a:xfrm>
              </p:grpSpPr>
              <p:sp>
                <p:nvSpPr>
                  <p:cNvPr id="449" name="Oval 37">
                    <a:extLst>
                      <a:ext uri="{FF2B5EF4-FFF2-40B4-BE49-F238E27FC236}">
                        <a16:creationId xmlns:a16="http://schemas.microsoft.com/office/drawing/2014/main" id="{98E6A008-4F36-57D7-CF1C-7F549824A858}"/>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38">
                    <a:extLst>
                      <a:ext uri="{FF2B5EF4-FFF2-40B4-BE49-F238E27FC236}">
                        <a16:creationId xmlns:a16="http://schemas.microsoft.com/office/drawing/2014/main" id="{680F67D0-9862-DCED-A70E-7E79BECC823F}"/>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7" name="Group 7">
                <a:extLst>
                  <a:ext uri="{FF2B5EF4-FFF2-40B4-BE49-F238E27FC236}">
                    <a16:creationId xmlns:a16="http://schemas.microsoft.com/office/drawing/2014/main" id="{4746E19A-64B7-D807-D945-8E064133C20C}"/>
                  </a:ext>
                </a:extLst>
              </p:cNvPr>
              <p:cNvGrpSpPr/>
              <p:nvPr/>
            </p:nvGrpSpPr>
            <p:grpSpPr>
              <a:xfrm>
                <a:off x="6315394" y="3301051"/>
                <a:ext cx="332646" cy="195148"/>
                <a:chOff x="7126646" y="1543164"/>
                <a:chExt cx="279400" cy="163911"/>
              </a:xfrm>
            </p:grpSpPr>
            <p:sp>
              <p:nvSpPr>
                <p:cNvPr id="428" name="Rectángulo 204">
                  <a:extLst>
                    <a:ext uri="{FF2B5EF4-FFF2-40B4-BE49-F238E27FC236}">
                      <a16:creationId xmlns:a16="http://schemas.microsoft.com/office/drawing/2014/main" id="{D348FE5E-89B8-3ABD-9D67-A75550F5F2D1}"/>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29" name="Group 15">
                  <a:extLst>
                    <a:ext uri="{FF2B5EF4-FFF2-40B4-BE49-F238E27FC236}">
                      <a16:creationId xmlns:a16="http://schemas.microsoft.com/office/drawing/2014/main" id="{23BCB934-859A-B8F3-45AB-893514BD6092}"/>
                    </a:ext>
                  </a:extLst>
                </p:cNvPr>
                <p:cNvGrpSpPr/>
                <p:nvPr/>
              </p:nvGrpSpPr>
              <p:grpSpPr>
                <a:xfrm>
                  <a:off x="7146524" y="1551967"/>
                  <a:ext cx="239645" cy="146305"/>
                  <a:chOff x="7136040" y="1553909"/>
                  <a:chExt cx="239645" cy="146305"/>
                </a:xfrm>
              </p:grpSpPr>
              <p:grpSp>
                <p:nvGrpSpPr>
                  <p:cNvPr id="430" name="Group 16">
                    <a:extLst>
                      <a:ext uri="{FF2B5EF4-FFF2-40B4-BE49-F238E27FC236}">
                        <a16:creationId xmlns:a16="http://schemas.microsoft.com/office/drawing/2014/main" id="{81ED8C63-E579-CA74-3E6F-0B91BFD8DF14}"/>
                      </a:ext>
                    </a:extLst>
                  </p:cNvPr>
                  <p:cNvGrpSpPr>
                    <a:grpSpLocks noChangeAspect="1"/>
                  </p:cNvGrpSpPr>
                  <p:nvPr/>
                </p:nvGrpSpPr>
                <p:grpSpPr>
                  <a:xfrm>
                    <a:off x="7136040" y="1553910"/>
                    <a:ext cx="110378" cy="146304"/>
                    <a:chOff x="6422572" y="2158068"/>
                    <a:chExt cx="620077" cy="821896"/>
                  </a:xfrm>
                </p:grpSpPr>
                <p:grpSp>
                  <p:nvGrpSpPr>
                    <p:cNvPr id="443" name="Group 29">
                      <a:extLst>
                        <a:ext uri="{FF2B5EF4-FFF2-40B4-BE49-F238E27FC236}">
                          <a16:creationId xmlns:a16="http://schemas.microsoft.com/office/drawing/2014/main" id="{9DBE5CD0-B151-CE40-A6F1-DEF62E413D77}"/>
                        </a:ext>
                      </a:extLst>
                    </p:cNvPr>
                    <p:cNvGrpSpPr/>
                    <p:nvPr/>
                  </p:nvGrpSpPr>
                  <p:grpSpPr>
                    <a:xfrm>
                      <a:off x="6422572" y="2158068"/>
                      <a:ext cx="620077" cy="821896"/>
                      <a:chOff x="6422572" y="2158068"/>
                      <a:chExt cx="620077" cy="821896"/>
                    </a:xfrm>
                  </p:grpSpPr>
                  <p:sp>
                    <p:nvSpPr>
                      <p:cNvPr id="445" name="Rectangle 31">
                        <a:extLst>
                          <a:ext uri="{FF2B5EF4-FFF2-40B4-BE49-F238E27FC236}">
                            <a16:creationId xmlns:a16="http://schemas.microsoft.com/office/drawing/2014/main" id="{02ACFF9B-ADC1-A47E-D5D8-89C5C447D943}"/>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32">
                        <a:extLst>
                          <a:ext uri="{FF2B5EF4-FFF2-40B4-BE49-F238E27FC236}">
                            <a16:creationId xmlns:a16="http://schemas.microsoft.com/office/drawing/2014/main" id="{4F4E4848-B52C-807F-E395-31CF8C8EC8BA}"/>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4" name="Oval 30">
                      <a:extLst>
                        <a:ext uri="{FF2B5EF4-FFF2-40B4-BE49-F238E27FC236}">
                          <a16:creationId xmlns:a16="http://schemas.microsoft.com/office/drawing/2014/main" id="{3535C57E-A9AA-3FD3-0E85-71881974FCF0}"/>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7">
                    <a:extLst>
                      <a:ext uri="{FF2B5EF4-FFF2-40B4-BE49-F238E27FC236}">
                        <a16:creationId xmlns:a16="http://schemas.microsoft.com/office/drawing/2014/main" id="{18B0B20D-F26C-9DA9-7702-0F5091A3C33C}"/>
                      </a:ext>
                    </a:extLst>
                  </p:cNvPr>
                  <p:cNvGrpSpPr>
                    <a:grpSpLocks noChangeAspect="1"/>
                  </p:cNvGrpSpPr>
                  <p:nvPr/>
                </p:nvGrpSpPr>
                <p:grpSpPr>
                  <a:xfrm>
                    <a:off x="7265307" y="1553909"/>
                    <a:ext cx="110378" cy="146304"/>
                    <a:chOff x="7098393" y="2158068"/>
                    <a:chExt cx="620077" cy="821896"/>
                  </a:xfrm>
                </p:grpSpPr>
                <p:sp>
                  <p:nvSpPr>
                    <p:cNvPr id="432" name="Rectangle 18">
                      <a:extLst>
                        <a:ext uri="{FF2B5EF4-FFF2-40B4-BE49-F238E27FC236}">
                          <a16:creationId xmlns:a16="http://schemas.microsoft.com/office/drawing/2014/main" id="{A24F59CF-61D2-BDA5-3129-82085672B591}"/>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Group 19">
                      <a:extLst>
                        <a:ext uri="{FF2B5EF4-FFF2-40B4-BE49-F238E27FC236}">
                          <a16:creationId xmlns:a16="http://schemas.microsoft.com/office/drawing/2014/main" id="{BA23DB25-9749-27EB-34CE-86308B573956}"/>
                        </a:ext>
                      </a:extLst>
                    </p:cNvPr>
                    <p:cNvGrpSpPr/>
                    <p:nvPr/>
                  </p:nvGrpSpPr>
                  <p:grpSpPr>
                    <a:xfrm>
                      <a:off x="7145360" y="2303656"/>
                      <a:ext cx="526142" cy="308428"/>
                      <a:chOff x="6858000" y="1224643"/>
                      <a:chExt cx="526142" cy="308428"/>
                    </a:xfrm>
                    <a:solidFill>
                      <a:srgbClr val="828A94"/>
                    </a:solidFill>
                  </p:grpSpPr>
                  <p:sp>
                    <p:nvSpPr>
                      <p:cNvPr id="434" name="Rectangle 20">
                        <a:extLst>
                          <a:ext uri="{FF2B5EF4-FFF2-40B4-BE49-F238E27FC236}">
                            <a16:creationId xmlns:a16="http://schemas.microsoft.com/office/drawing/2014/main" id="{241DFD55-F984-6B59-5619-3C6389384D32}"/>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21">
                        <a:extLst>
                          <a:ext uri="{FF2B5EF4-FFF2-40B4-BE49-F238E27FC236}">
                            <a16:creationId xmlns:a16="http://schemas.microsoft.com/office/drawing/2014/main" id="{904102B4-2719-87D8-9EB9-6C761E8A1D0E}"/>
                          </a:ext>
                        </a:extLst>
                      </p:cNvPr>
                      <p:cNvGrpSpPr/>
                      <p:nvPr/>
                    </p:nvGrpSpPr>
                    <p:grpSpPr>
                      <a:xfrm>
                        <a:off x="7307036" y="1272087"/>
                        <a:ext cx="77106" cy="213541"/>
                        <a:chOff x="7307036" y="1279070"/>
                        <a:chExt cx="77106" cy="213541"/>
                      </a:xfrm>
                      <a:grpFill/>
                    </p:grpSpPr>
                    <p:sp>
                      <p:nvSpPr>
                        <p:cNvPr id="440" name="Rectangle 26">
                          <a:extLst>
                            <a:ext uri="{FF2B5EF4-FFF2-40B4-BE49-F238E27FC236}">
                              <a16:creationId xmlns:a16="http://schemas.microsoft.com/office/drawing/2014/main" id="{C58C571B-BEF9-A8F7-8FF4-7CD1683834E5}"/>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27">
                          <a:extLst>
                            <a:ext uri="{FF2B5EF4-FFF2-40B4-BE49-F238E27FC236}">
                              <a16:creationId xmlns:a16="http://schemas.microsoft.com/office/drawing/2014/main" id="{19BE2819-27F3-18D4-2259-5C1BF0280C43}"/>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28">
                          <a:extLst>
                            <a:ext uri="{FF2B5EF4-FFF2-40B4-BE49-F238E27FC236}">
                              <a16:creationId xmlns:a16="http://schemas.microsoft.com/office/drawing/2014/main" id="{5BCD796E-F525-C9F3-778A-8AF4D6DFEF4A}"/>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22">
                        <a:extLst>
                          <a:ext uri="{FF2B5EF4-FFF2-40B4-BE49-F238E27FC236}">
                            <a16:creationId xmlns:a16="http://schemas.microsoft.com/office/drawing/2014/main" id="{0D161664-65E2-580D-E24C-4D5243EA5DA2}"/>
                          </a:ext>
                        </a:extLst>
                      </p:cNvPr>
                      <p:cNvGrpSpPr/>
                      <p:nvPr/>
                    </p:nvGrpSpPr>
                    <p:grpSpPr>
                      <a:xfrm>
                        <a:off x="6858000" y="1272087"/>
                        <a:ext cx="77106" cy="213541"/>
                        <a:chOff x="6858000" y="1279070"/>
                        <a:chExt cx="77106" cy="213541"/>
                      </a:xfrm>
                      <a:grpFill/>
                    </p:grpSpPr>
                    <p:sp>
                      <p:nvSpPr>
                        <p:cNvPr id="437" name="Rectangle 23">
                          <a:extLst>
                            <a:ext uri="{FF2B5EF4-FFF2-40B4-BE49-F238E27FC236}">
                              <a16:creationId xmlns:a16="http://schemas.microsoft.com/office/drawing/2014/main" id="{6CFBA4C5-AA5B-3565-CC8B-D63AF1D3EF32}"/>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24">
                          <a:extLst>
                            <a:ext uri="{FF2B5EF4-FFF2-40B4-BE49-F238E27FC236}">
                              <a16:creationId xmlns:a16="http://schemas.microsoft.com/office/drawing/2014/main" id="{A99DDBCF-7487-C190-681C-EB8390229C88}"/>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25">
                          <a:extLst>
                            <a:ext uri="{FF2B5EF4-FFF2-40B4-BE49-F238E27FC236}">
                              <a16:creationId xmlns:a16="http://schemas.microsoft.com/office/drawing/2014/main" id="{A6BFEE69-867F-2D83-1606-224D358EA056}"/>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421" name="Graphic 33">
              <a:extLst>
                <a:ext uri="{FF2B5EF4-FFF2-40B4-BE49-F238E27FC236}">
                  <a16:creationId xmlns:a16="http://schemas.microsoft.com/office/drawing/2014/main" id="{CDF238AB-6C68-67FB-1287-87A2DFC1CB3B}"/>
                </a:ext>
              </a:extLst>
            </p:cNvPr>
            <p:cNvGrpSpPr>
              <a:grpSpLocks noChangeAspect="1"/>
            </p:cNvGrpSpPr>
            <p:nvPr/>
          </p:nvGrpSpPr>
          <p:grpSpPr>
            <a:xfrm>
              <a:off x="1156221" y="2160698"/>
              <a:ext cx="154816" cy="150216"/>
              <a:chOff x="1893523" y="2017755"/>
              <a:chExt cx="437350" cy="424358"/>
            </a:xfrm>
          </p:grpSpPr>
          <p:sp>
            <p:nvSpPr>
              <p:cNvPr id="424" name="Freeform: Shape 423">
                <a:extLst>
                  <a:ext uri="{FF2B5EF4-FFF2-40B4-BE49-F238E27FC236}">
                    <a16:creationId xmlns:a16="http://schemas.microsoft.com/office/drawing/2014/main" id="{78D596B9-93FE-1538-3E6D-4C3176E8F6DE}"/>
                  </a:ext>
                </a:extLst>
              </p:cNvPr>
              <p:cNvSpPr/>
              <p:nvPr/>
            </p:nvSpPr>
            <p:spPr>
              <a:xfrm>
                <a:off x="1893523" y="2017755"/>
                <a:ext cx="437350" cy="424358"/>
              </a:xfrm>
              <a:custGeom>
                <a:avLst/>
                <a:gdLst>
                  <a:gd name="connsiteX0" fmla="*/ 217152 w 437350"/>
                  <a:gd name="connsiteY0" fmla="*/ -137 h 424358"/>
                  <a:gd name="connsiteX1" fmla="*/ 206010 w 437350"/>
                  <a:gd name="connsiteY1" fmla="*/ 2683 h 424358"/>
                  <a:gd name="connsiteX2" fmla="*/ 53966 w 437350"/>
                  <a:gd name="connsiteY2" fmla="*/ 75331 h 424358"/>
                  <a:gd name="connsiteX3" fmla="*/ 38235 w 437350"/>
                  <a:gd name="connsiteY3" fmla="*/ 94893 h 424358"/>
                  <a:gd name="connsiteX4" fmla="*/ 724 w 437350"/>
                  <a:gd name="connsiteY4" fmla="*/ 258080 h 424358"/>
                  <a:gd name="connsiteX5" fmla="*/ 4672 w 437350"/>
                  <a:gd name="connsiteY5" fmla="*/ 280189 h 424358"/>
                  <a:gd name="connsiteX6" fmla="*/ 6325 w 437350"/>
                  <a:gd name="connsiteY6" fmla="*/ 282484 h 424358"/>
                  <a:gd name="connsiteX7" fmla="*/ 111564 w 437350"/>
                  <a:gd name="connsiteY7" fmla="*/ 413333 h 424358"/>
                  <a:gd name="connsiteX8" fmla="*/ 134295 w 437350"/>
                  <a:gd name="connsiteY8" fmla="*/ 424184 h 424358"/>
                  <a:gd name="connsiteX9" fmla="*/ 303063 w 437350"/>
                  <a:gd name="connsiteY9" fmla="*/ 424144 h 424358"/>
                  <a:gd name="connsiteX10" fmla="*/ 325794 w 437350"/>
                  <a:gd name="connsiteY10" fmla="*/ 413313 h 424358"/>
                  <a:gd name="connsiteX11" fmla="*/ 430995 w 437350"/>
                  <a:gd name="connsiteY11" fmla="*/ 282445 h 424358"/>
                  <a:gd name="connsiteX12" fmla="*/ 436615 w 437350"/>
                  <a:gd name="connsiteY12" fmla="*/ 258041 h 424358"/>
                  <a:gd name="connsiteX13" fmla="*/ 399046 w 437350"/>
                  <a:gd name="connsiteY13" fmla="*/ 94854 h 424358"/>
                  <a:gd name="connsiteX14" fmla="*/ 383315 w 437350"/>
                  <a:gd name="connsiteY14" fmla="*/ 75292 h 424358"/>
                  <a:gd name="connsiteX15" fmla="*/ 231251 w 437350"/>
                  <a:gd name="connsiteY15" fmla="*/ 2683 h 424358"/>
                  <a:gd name="connsiteX16" fmla="*/ 217152 w 437350"/>
                  <a:gd name="connsiteY16" fmla="*/ -137 h 4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7350" h="424358">
                    <a:moveTo>
                      <a:pt x="217152" y="-137"/>
                    </a:moveTo>
                    <a:cubicBezTo>
                      <a:pt x="213286" y="58"/>
                      <a:pt x="209498" y="1016"/>
                      <a:pt x="206010" y="2683"/>
                    </a:cubicBezTo>
                    <a:lnTo>
                      <a:pt x="53966" y="75331"/>
                    </a:lnTo>
                    <a:cubicBezTo>
                      <a:pt x="45994" y="79138"/>
                      <a:pt x="40204" y="86338"/>
                      <a:pt x="38235" y="94893"/>
                    </a:cubicBezTo>
                    <a:lnTo>
                      <a:pt x="724" y="258080"/>
                    </a:lnTo>
                    <a:cubicBezTo>
                      <a:pt x="-1026" y="265676"/>
                      <a:pt x="398" y="273651"/>
                      <a:pt x="4672" y="280189"/>
                    </a:cubicBezTo>
                    <a:cubicBezTo>
                      <a:pt x="5185" y="280981"/>
                      <a:pt x="5736" y="281747"/>
                      <a:pt x="6325" y="282484"/>
                    </a:cubicBezTo>
                    <a:lnTo>
                      <a:pt x="111564" y="413333"/>
                    </a:lnTo>
                    <a:cubicBezTo>
                      <a:pt x="117082" y="420192"/>
                      <a:pt x="125448" y="424185"/>
                      <a:pt x="134295" y="424184"/>
                    </a:cubicBezTo>
                    <a:lnTo>
                      <a:pt x="303063" y="424144"/>
                    </a:lnTo>
                    <a:cubicBezTo>
                      <a:pt x="311906" y="424151"/>
                      <a:pt x="320273" y="420165"/>
                      <a:pt x="325794" y="413313"/>
                    </a:cubicBezTo>
                    <a:lnTo>
                      <a:pt x="430995" y="282445"/>
                    </a:lnTo>
                    <a:cubicBezTo>
                      <a:pt x="436516" y="275583"/>
                      <a:pt x="438585" y="266600"/>
                      <a:pt x="436615" y="258041"/>
                    </a:cubicBezTo>
                    <a:lnTo>
                      <a:pt x="399046" y="94854"/>
                    </a:lnTo>
                    <a:cubicBezTo>
                      <a:pt x="397076" y="86299"/>
                      <a:pt x="391286" y="79099"/>
                      <a:pt x="383315" y="75292"/>
                    </a:cubicBezTo>
                    <a:lnTo>
                      <a:pt x="231251" y="2683"/>
                    </a:lnTo>
                    <a:cubicBezTo>
                      <a:pt x="226863" y="586"/>
                      <a:pt x="222016" y="-383"/>
                      <a:pt x="217152" y="-137"/>
                    </a:cubicBezTo>
                    <a:close/>
                  </a:path>
                </a:pathLst>
              </a:custGeom>
              <a:solidFill>
                <a:schemeClr val="bg1"/>
              </a:solidFill>
              <a:ln w="0" cap="flat">
                <a:solidFill>
                  <a:srgbClr val="FFFFFF"/>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D3D00A2-7BF2-1458-5CC4-770875F08184}"/>
                  </a:ext>
                </a:extLst>
              </p:cNvPr>
              <p:cNvSpPr/>
              <p:nvPr/>
            </p:nvSpPr>
            <p:spPr>
              <a:xfrm>
                <a:off x="1951887" y="2073328"/>
                <a:ext cx="320625" cy="313212"/>
              </a:xfrm>
              <a:custGeom>
                <a:avLst/>
                <a:gdLst>
                  <a:gd name="connsiteX0" fmla="*/ 160296 w 320624"/>
                  <a:gd name="connsiteY0" fmla="*/ -175 h 313213"/>
                  <a:gd name="connsiteX1" fmla="*/ 151196 w 320624"/>
                  <a:gd name="connsiteY1" fmla="*/ 9937 h 313213"/>
                  <a:gd name="connsiteX2" fmla="*/ 151215 w 320624"/>
                  <a:gd name="connsiteY2" fmla="*/ 10190 h 313213"/>
                  <a:gd name="connsiteX3" fmla="*/ 151196 w 320624"/>
                  <a:gd name="connsiteY3" fmla="*/ 12523 h 313213"/>
                  <a:gd name="connsiteX4" fmla="*/ 152440 w 320624"/>
                  <a:gd name="connsiteY4" fmla="*/ 21176 h 313213"/>
                  <a:gd name="connsiteX5" fmla="*/ 153452 w 320624"/>
                  <a:gd name="connsiteY5" fmla="*/ 37685 h 313213"/>
                  <a:gd name="connsiteX6" fmla="*/ 150496 w 320624"/>
                  <a:gd name="connsiteY6" fmla="*/ 42391 h 313213"/>
                  <a:gd name="connsiteX7" fmla="*/ 150282 w 320624"/>
                  <a:gd name="connsiteY7" fmla="*/ 46241 h 313213"/>
                  <a:gd name="connsiteX8" fmla="*/ 133831 w 320624"/>
                  <a:gd name="connsiteY8" fmla="*/ 48769 h 313213"/>
                  <a:gd name="connsiteX9" fmla="*/ 74367 w 320624"/>
                  <a:gd name="connsiteY9" fmla="*/ 82741 h 313213"/>
                  <a:gd name="connsiteX10" fmla="*/ 71080 w 320624"/>
                  <a:gd name="connsiteY10" fmla="*/ 80407 h 313213"/>
                  <a:gd name="connsiteX11" fmla="*/ 65674 w 320624"/>
                  <a:gd name="connsiteY11" fmla="*/ 79882 h 313213"/>
                  <a:gd name="connsiteX12" fmla="*/ 53404 w 320624"/>
                  <a:gd name="connsiteY12" fmla="*/ 68798 h 313213"/>
                  <a:gd name="connsiteX13" fmla="*/ 47415 w 320624"/>
                  <a:gd name="connsiteY13" fmla="*/ 62440 h 313213"/>
                  <a:gd name="connsiteX14" fmla="*/ 45393 w 320624"/>
                  <a:gd name="connsiteY14" fmla="*/ 60826 h 313213"/>
                  <a:gd name="connsiteX15" fmla="*/ 39054 w 320624"/>
                  <a:gd name="connsiteY15" fmla="*/ 58434 h 313213"/>
                  <a:gd name="connsiteX16" fmla="*/ 31801 w 320624"/>
                  <a:gd name="connsiteY16" fmla="*/ 61642 h 313213"/>
                  <a:gd name="connsiteX17" fmla="*/ 34036 w 320624"/>
                  <a:gd name="connsiteY17" fmla="*/ 75060 h 313213"/>
                  <a:gd name="connsiteX18" fmla="*/ 34173 w 320624"/>
                  <a:gd name="connsiteY18" fmla="*/ 75157 h 313213"/>
                  <a:gd name="connsiteX19" fmla="*/ 36059 w 320624"/>
                  <a:gd name="connsiteY19" fmla="*/ 76674 h 313213"/>
                  <a:gd name="connsiteX20" fmla="*/ 43604 w 320624"/>
                  <a:gd name="connsiteY20" fmla="*/ 81088 h 313213"/>
                  <a:gd name="connsiteX21" fmla="*/ 57138 w 320624"/>
                  <a:gd name="connsiteY21" fmla="*/ 90597 h 313213"/>
                  <a:gd name="connsiteX22" fmla="*/ 58966 w 320624"/>
                  <a:gd name="connsiteY22" fmla="*/ 95847 h 313213"/>
                  <a:gd name="connsiteX23" fmla="*/ 61882 w 320624"/>
                  <a:gd name="connsiteY23" fmla="*/ 98453 h 313213"/>
                  <a:gd name="connsiteX24" fmla="*/ 43312 w 320624"/>
                  <a:gd name="connsiteY24" fmla="*/ 180552 h 313213"/>
                  <a:gd name="connsiteX25" fmla="*/ 39501 w 320624"/>
                  <a:gd name="connsiteY25" fmla="*/ 181660 h 313213"/>
                  <a:gd name="connsiteX26" fmla="*/ 35592 w 320624"/>
                  <a:gd name="connsiteY26" fmla="*/ 185607 h 313213"/>
                  <a:gd name="connsiteX27" fmla="*/ 19278 w 320624"/>
                  <a:gd name="connsiteY27" fmla="*/ 188291 h 313213"/>
                  <a:gd name="connsiteX28" fmla="*/ 10546 w 320624"/>
                  <a:gd name="connsiteY28" fmla="*/ 188991 h 313213"/>
                  <a:gd name="connsiteX29" fmla="*/ 8116 w 320624"/>
                  <a:gd name="connsiteY29" fmla="*/ 189555 h 313213"/>
                  <a:gd name="connsiteX30" fmla="*/ 8038 w 320624"/>
                  <a:gd name="connsiteY30" fmla="*/ 189574 h 313213"/>
                  <a:gd name="connsiteX31" fmla="*/ 7902 w 320624"/>
                  <a:gd name="connsiteY31" fmla="*/ 189613 h 313213"/>
                  <a:gd name="connsiteX32" fmla="*/ 201 w 320624"/>
                  <a:gd name="connsiteY32" fmla="*/ 200697 h 313213"/>
                  <a:gd name="connsiteX33" fmla="*/ 11946 w 320624"/>
                  <a:gd name="connsiteY33" fmla="*/ 207348 h 313213"/>
                  <a:gd name="connsiteX34" fmla="*/ 12083 w 320624"/>
                  <a:gd name="connsiteY34" fmla="*/ 207328 h 313213"/>
                  <a:gd name="connsiteX35" fmla="*/ 12257 w 320624"/>
                  <a:gd name="connsiteY35" fmla="*/ 207270 h 313213"/>
                  <a:gd name="connsiteX36" fmla="*/ 14611 w 320624"/>
                  <a:gd name="connsiteY36" fmla="*/ 206745 h 313213"/>
                  <a:gd name="connsiteX37" fmla="*/ 22778 w 320624"/>
                  <a:gd name="connsiteY37" fmla="*/ 203614 h 313213"/>
                  <a:gd name="connsiteX38" fmla="*/ 38645 w 320624"/>
                  <a:gd name="connsiteY38" fmla="*/ 198947 h 313213"/>
                  <a:gd name="connsiteX39" fmla="*/ 43876 w 320624"/>
                  <a:gd name="connsiteY39" fmla="*/ 200794 h 313213"/>
                  <a:gd name="connsiteX40" fmla="*/ 47843 w 320624"/>
                  <a:gd name="connsiteY40" fmla="*/ 200114 h 313213"/>
                  <a:gd name="connsiteX41" fmla="*/ 100327 w 320624"/>
                  <a:gd name="connsiteY41" fmla="*/ 265645 h 313213"/>
                  <a:gd name="connsiteX42" fmla="*/ 98673 w 320624"/>
                  <a:gd name="connsiteY42" fmla="*/ 269612 h 313213"/>
                  <a:gd name="connsiteX43" fmla="*/ 99483 w 320624"/>
                  <a:gd name="connsiteY43" fmla="*/ 274757 h 313213"/>
                  <a:gd name="connsiteX44" fmla="*/ 91245 w 320624"/>
                  <a:gd name="connsiteY44" fmla="*/ 289563 h 313213"/>
                  <a:gd name="connsiteX45" fmla="*/ 86364 w 320624"/>
                  <a:gd name="connsiteY45" fmla="*/ 296836 h 313213"/>
                  <a:gd name="connsiteX46" fmla="*/ 85198 w 320624"/>
                  <a:gd name="connsiteY46" fmla="*/ 299286 h 313213"/>
                  <a:gd name="connsiteX47" fmla="*/ 89067 w 320624"/>
                  <a:gd name="connsiteY47" fmla="*/ 312217 h 313213"/>
                  <a:gd name="connsiteX48" fmla="*/ 101629 w 320624"/>
                  <a:gd name="connsiteY48" fmla="*/ 307084 h 313213"/>
                  <a:gd name="connsiteX49" fmla="*/ 101649 w 320624"/>
                  <a:gd name="connsiteY49" fmla="*/ 307064 h 313213"/>
                  <a:gd name="connsiteX50" fmla="*/ 101649 w 320624"/>
                  <a:gd name="connsiteY50" fmla="*/ 307045 h 313213"/>
                  <a:gd name="connsiteX51" fmla="*/ 102776 w 320624"/>
                  <a:gd name="connsiteY51" fmla="*/ 304731 h 313213"/>
                  <a:gd name="connsiteX52" fmla="*/ 105402 w 320624"/>
                  <a:gd name="connsiteY52" fmla="*/ 296389 h 313213"/>
                  <a:gd name="connsiteX53" fmla="*/ 112447 w 320624"/>
                  <a:gd name="connsiteY53" fmla="*/ 280039 h 313213"/>
                  <a:gd name="connsiteX54" fmla="*/ 116369 w 320624"/>
                  <a:gd name="connsiteY54" fmla="*/ 278129 h 313213"/>
                  <a:gd name="connsiteX55" fmla="*/ 118430 w 320624"/>
                  <a:gd name="connsiteY55" fmla="*/ 274396 h 313213"/>
                  <a:gd name="connsiteX56" fmla="*/ 186800 w 320624"/>
                  <a:gd name="connsiteY56" fmla="*/ 279315 h 313213"/>
                  <a:gd name="connsiteX57" fmla="*/ 202415 w 320624"/>
                  <a:gd name="connsiteY57" fmla="*/ 274610 h 313213"/>
                  <a:gd name="connsiteX58" fmla="*/ 204360 w 320624"/>
                  <a:gd name="connsiteY58" fmla="*/ 278110 h 313213"/>
                  <a:gd name="connsiteX59" fmla="*/ 209007 w 320624"/>
                  <a:gd name="connsiteY59" fmla="*/ 280930 h 313213"/>
                  <a:gd name="connsiteX60" fmla="*/ 215249 w 320624"/>
                  <a:gd name="connsiteY60" fmla="*/ 296233 h 313213"/>
                  <a:gd name="connsiteX61" fmla="*/ 217894 w 320624"/>
                  <a:gd name="connsiteY61" fmla="*/ 304575 h 313213"/>
                  <a:gd name="connsiteX62" fmla="*/ 219022 w 320624"/>
                  <a:gd name="connsiteY62" fmla="*/ 306909 h 313213"/>
                  <a:gd name="connsiteX63" fmla="*/ 231603 w 320624"/>
                  <a:gd name="connsiteY63" fmla="*/ 312062 h 313213"/>
                  <a:gd name="connsiteX64" fmla="*/ 235472 w 320624"/>
                  <a:gd name="connsiteY64" fmla="*/ 299131 h 313213"/>
                  <a:gd name="connsiteX65" fmla="*/ 234286 w 320624"/>
                  <a:gd name="connsiteY65" fmla="*/ 296680 h 313213"/>
                  <a:gd name="connsiteX66" fmla="*/ 229405 w 320624"/>
                  <a:gd name="connsiteY66" fmla="*/ 289427 h 313213"/>
                  <a:gd name="connsiteX67" fmla="*/ 221335 w 320624"/>
                  <a:gd name="connsiteY67" fmla="*/ 274979 h 313213"/>
                  <a:gd name="connsiteX68" fmla="*/ 222035 w 320624"/>
                  <a:gd name="connsiteY68" fmla="*/ 269612 h 313213"/>
                  <a:gd name="connsiteX69" fmla="*/ 220519 w 320624"/>
                  <a:gd name="connsiteY69" fmla="*/ 265937 h 313213"/>
                  <a:gd name="connsiteX70" fmla="*/ 272983 w 320624"/>
                  <a:gd name="connsiteY70" fmla="*/ 199939 h 313213"/>
                  <a:gd name="connsiteX71" fmla="*/ 276872 w 320624"/>
                  <a:gd name="connsiteY71" fmla="*/ 200619 h 313213"/>
                  <a:gd name="connsiteX72" fmla="*/ 281967 w 320624"/>
                  <a:gd name="connsiteY72" fmla="*/ 198733 h 313213"/>
                  <a:gd name="connsiteX73" fmla="*/ 297834 w 320624"/>
                  <a:gd name="connsiteY73" fmla="*/ 203400 h 313213"/>
                  <a:gd name="connsiteX74" fmla="*/ 306001 w 320624"/>
                  <a:gd name="connsiteY74" fmla="*/ 206551 h 313213"/>
                  <a:gd name="connsiteX75" fmla="*/ 308354 w 320624"/>
                  <a:gd name="connsiteY75" fmla="*/ 207056 h 313213"/>
                  <a:gd name="connsiteX76" fmla="*/ 308529 w 320624"/>
                  <a:gd name="connsiteY76" fmla="*/ 207114 h 313213"/>
                  <a:gd name="connsiteX77" fmla="*/ 308665 w 320624"/>
                  <a:gd name="connsiteY77" fmla="*/ 207134 h 313213"/>
                  <a:gd name="connsiteX78" fmla="*/ 320410 w 320624"/>
                  <a:gd name="connsiteY78" fmla="*/ 200483 h 313213"/>
                  <a:gd name="connsiteX79" fmla="*/ 312710 w 320624"/>
                  <a:gd name="connsiteY79" fmla="*/ 189399 h 313213"/>
                  <a:gd name="connsiteX80" fmla="*/ 310065 w 320624"/>
                  <a:gd name="connsiteY80" fmla="*/ 188777 h 313213"/>
                  <a:gd name="connsiteX81" fmla="*/ 301334 w 320624"/>
                  <a:gd name="connsiteY81" fmla="*/ 188077 h 313213"/>
                  <a:gd name="connsiteX82" fmla="*/ 285020 w 320624"/>
                  <a:gd name="connsiteY82" fmla="*/ 185393 h 313213"/>
                  <a:gd name="connsiteX83" fmla="*/ 281092 w 320624"/>
                  <a:gd name="connsiteY83" fmla="*/ 181446 h 313213"/>
                  <a:gd name="connsiteX84" fmla="*/ 277416 w 320624"/>
                  <a:gd name="connsiteY84" fmla="*/ 180377 h 313213"/>
                  <a:gd name="connsiteX85" fmla="*/ 275511 w 320624"/>
                  <a:gd name="connsiteY85" fmla="*/ 137888 h 313213"/>
                  <a:gd name="connsiteX86" fmla="*/ 258457 w 320624"/>
                  <a:gd name="connsiteY86" fmla="*/ 98472 h 313213"/>
                  <a:gd name="connsiteX87" fmla="*/ 261685 w 320624"/>
                  <a:gd name="connsiteY87" fmla="*/ 95575 h 313213"/>
                  <a:gd name="connsiteX88" fmla="*/ 263396 w 320624"/>
                  <a:gd name="connsiteY88" fmla="*/ 90421 h 313213"/>
                  <a:gd name="connsiteX89" fmla="*/ 276930 w 320624"/>
                  <a:gd name="connsiteY89" fmla="*/ 80913 h 313213"/>
                  <a:gd name="connsiteX90" fmla="*/ 284494 w 320624"/>
                  <a:gd name="connsiteY90" fmla="*/ 76498 h 313213"/>
                  <a:gd name="connsiteX91" fmla="*/ 286497 w 320624"/>
                  <a:gd name="connsiteY91" fmla="*/ 74885 h 313213"/>
                  <a:gd name="connsiteX92" fmla="*/ 288734 w 320624"/>
                  <a:gd name="connsiteY92" fmla="*/ 61467 h 313213"/>
                  <a:gd name="connsiteX93" fmla="*/ 275161 w 320624"/>
                  <a:gd name="connsiteY93" fmla="*/ 60651 h 313213"/>
                  <a:gd name="connsiteX94" fmla="*/ 273138 w 320624"/>
                  <a:gd name="connsiteY94" fmla="*/ 62264 h 313213"/>
                  <a:gd name="connsiteX95" fmla="*/ 267130 w 320624"/>
                  <a:gd name="connsiteY95" fmla="*/ 68623 h 313213"/>
                  <a:gd name="connsiteX96" fmla="*/ 254859 w 320624"/>
                  <a:gd name="connsiteY96" fmla="*/ 79727 h 313213"/>
                  <a:gd name="connsiteX97" fmla="*/ 249337 w 320624"/>
                  <a:gd name="connsiteY97" fmla="*/ 80330 h 313213"/>
                  <a:gd name="connsiteX98" fmla="*/ 245876 w 320624"/>
                  <a:gd name="connsiteY98" fmla="*/ 82799 h 313213"/>
                  <a:gd name="connsiteX99" fmla="*/ 170330 w 320624"/>
                  <a:gd name="connsiteY99" fmla="*/ 46300 h 313213"/>
                  <a:gd name="connsiteX100" fmla="*/ 170116 w 320624"/>
                  <a:gd name="connsiteY100" fmla="*/ 42236 h 313213"/>
                  <a:gd name="connsiteX101" fmla="*/ 167141 w 320624"/>
                  <a:gd name="connsiteY101" fmla="*/ 37685 h 313213"/>
                  <a:gd name="connsiteX102" fmla="*/ 168172 w 320624"/>
                  <a:gd name="connsiteY102" fmla="*/ 21176 h 313213"/>
                  <a:gd name="connsiteX103" fmla="*/ 169416 w 320624"/>
                  <a:gd name="connsiteY103" fmla="*/ 12523 h 313213"/>
                  <a:gd name="connsiteX104" fmla="*/ 169397 w 320624"/>
                  <a:gd name="connsiteY104" fmla="*/ 9937 h 313213"/>
                  <a:gd name="connsiteX105" fmla="*/ 160296 w 320624"/>
                  <a:gd name="connsiteY105" fmla="*/ -175 h 313213"/>
                  <a:gd name="connsiteX106" fmla="*/ 148901 w 320624"/>
                  <a:gd name="connsiteY106" fmla="*/ 70412 h 313213"/>
                  <a:gd name="connsiteX107" fmla="*/ 146198 w 320624"/>
                  <a:gd name="connsiteY107" fmla="*/ 118151 h 313213"/>
                  <a:gd name="connsiteX108" fmla="*/ 146004 w 320624"/>
                  <a:gd name="connsiteY108" fmla="*/ 118248 h 313213"/>
                  <a:gd name="connsiteX109" fmla="*/ 137992 w 320624"/>
                  <a:gd name="connsiteY109" fmla="*/ 125929 h 313213"/>
                  <a:gd name="connsiteX110" fmla="*/ 133267 w 320624"/>
                  <a:gd name="connsiteY110" fmla="*/ 124393 h 313213"/>
                  <a:gd name="connsiteX111" fmla="*/ 133189 w 320624"/>
                  <a:gd name="connsiteY111" fmla="*/ 124432 h 313213"/>
                  <a:gd name="connsiteX112" fmla="*/ 94045 w 320624"/>
                  <a:gd name="connsiteY112" fmla="*/ 96683 h 313213"/>
                  <a:gd name="connsiteX113" fmla="*/ 139198 w 320624"/>
                  <a:gd name="connsiteY113" fmla="*/ 72085 h 313213"/>
                  <a:gd name="connsiteX114" fmla="*/ 148901 w 320624"/>
                  <a:gd name="connsiteY114" fmla="*/ 70412 h 313213"/>
                  <a:gd name="connsiteX115" fmla="*/ 171710 w 320624"/>
                  <a:gd name="connsiteY115" fmla="*/ 70412 h 313213"/>
                  <a:gd name="connsiteX116" fmla="*/ 226236 w 320624"/>
                  <a:gd name="connsiteY116" fmla="*/ 96702 h 313213"/>
                  <a:gd name="connsiteX117" fmla="*/ 187345 w 320624"/>
                  <a:gd name="connsiteY117" fmla="*/ 124277 h 313213"/>
                  <a:gd name="connsiteX118" fmla="*/ 187209 w 320624"/>
                  <a:gd name="connsiteY118" fmla="*/ 124218 h 313213"/>
                  <a:gd name="connsiteX119" fmla="*/ 176203 w 320624"/>
                  <a:gd name="connsiteY119" fmla="*/ 122740 h 313213"/>
                  <a:gd name="connsiteX120" fmla="*/ 174453 w 320624"/>
                  <a:gd name="connsiteY120" fmla="*/ 118093 h 313213"/>
                  <a:gd name="connsiteX121" fmla="*/ 174414 w 320624"/>
                  <a:gd name="connsiteY121" fmla="*/ 118073 h 313213"/>
                  <a:gd name="connsiteX122" fmla="*/ 79850 w 320624"/>
                  <a:gd name="connsiteY122" fmla="*/ 114515 h 313213"/>
                  <a:gd name="connsiteX123" fmla="*/ 115591 w 320624"/>
                  <a:gd name="connsiteY123" fmla="*/ 146483 h 313213"/>
                  <a:gd name="connsiteX124" fmla="*/ 115552 w 320624"/>
                  <a:gd name="connsiteY124" fmla="*/ 146678 h 313213"/>
                  <a:gd name="connsiteX125" fmla="*/ 116563 w 320624"/>
                  <a:gd name="connsiteY125" fmla="*/ 157723 h 313213"/>
                  <a:gd name="connsiteX126" fmla="*/ 112402 w 320624"/>
                  <a:gd name="connsiteY126" fmla="*/ 160464 h 313213"/>
                  <a:gd name="connsiteX127" fmla="*/ 112363 w 320624"/>
                  <a:gd name="connsiteY127" fmla="*/ 160620 h 313213"/>
                  <a:gd name="connsiteX128" fmla="*/ 66549 w 320624"/>
                  <a:gd name="connsiteY128" fmla="*/ 173843 h 313213"/>
                  <a:gd name="connsiteX129" fmla="*/ 79850 w 320624"/>
                  <a:gd name="connsiteY129" fmla="*/ 114515 h 313213"/>
                  <a:gd name="connsiteX130" fmla="*/ 240490 w 320624"/>
                  <a:gd name="connsiteY130" fmla="*/ 114534 h 313213"/>
                  <a:gd name="connsiteX131" fmla="*/ 252215 w 320624"/>
                  <a:gd name="connsiteY131" fmla="*/ 143178 h 313213"/>
                  <a:gd name="connsiteX132" fmla="*/ 254199 w 320624"/>
                  <a:gd name="connsiteY132" fmla="*/ 173687 h 313213"/>
                  <a:gd name="connsiteX133" fmla="*/ 208152 w 320624"/>
                  <a:gd name="connsiteY133" fmla="*/ 160425 h 313213"/>
                  <a:gd name="connsiteX134" fmla="*/ 208112 w 320624"/>
                  <a:gd name="connsiteY134" fmla="*/ 160231 h 313213"/>
                  <a:gd name="connsiteX135" fmla="*/ 202415 w 320624"/>
                  <a:gd name="connsiteY135" fmla="*/ 150703 h 313213"/>
                  <a:gd name="connsiteX136" fmla="*/ 204963 w 320624"/>
                  <a:gd name="connsiteY136" fmla="*/ 146444 h 313213"/>
                  <a:gd name="connsiteX137" fmla="*/ 204943 w 320624"/>
                  <a:gd name="connsiteY137" fmla="*/ 146347 h 313213"/>
                  <a:gd name="connsiteX138" fmla="*/ 240490 w 320624"/>
                  <a:gd name="connsiteY138" fmla="*/ 114534 h 313213"/>
                  <a:gd name="connsiteX139" fmla="*/ 152965 w 320624"/>
                  <a:gd name="connsiteY139" fmla="*/ 148953 h 313213"/>
                  <a:gd name="connsiteX140" fmla="*/ 167608 w 320624"/>
                  <a:gd name="connsiteY140" fmla="*/ 148953 h 313213"/>
                  <a:gd name="connsiteX141" fmla="*/ 176708 w 320624"/>
                  <a:gd name="connsiteY141" fmla="*/ 160328 h 313213"/>
                  <a:gd name="connsiteX142" fmla="*/ 173442 w 320624"/>
                  <a:gd name="connsiteY142" fmla="*/ 174524 h 313213"/>
                  <a:gd name="connsiteX143" fmla="*/ 160296 w 320624"/>
                  <a:gd name="connsiteY143" fmla="*/ 180843 h 313213"/>
                  <a:gd name="connsiteX144" fmla="*/ 147112 w 320624"/>
                  <a:gd name="connsiteY144" fmla="*/ 174504 h 313213"/>
                  <a:gd name="connsiteX145" fmla="*/ 143845 w 320624"/>
                  <a:gd name="connsiteY145" fmla="*/ 160309 h 313213"/>
                  <a:gd name="connsiteX146" fmla="*/ 199907 w 320624"/>
                  <a:gd name="connsiteY146" fmla="*/ 187882 h 313213"/>
                  <a:gd name="connsiteX147" fmla="*/ 201754 w 320624"/>
                  <a:gd name="connsiteY147" fmla="*/ 188019 h 313213"/>
                  <a:gd name="connsiteX148" fmla="*/ 201832 w 320624"/>
                  <a:gd name="connsiteY148" fmla="*/ 187922 h 313213"/>
                  <a:gd name="connsiteX149" fmla="*/ 249221 w 320624"/>
                  <a:gd name="connsiteY149" fmla="*/ 195933 h 313213"/>
                  <a:gd name="connsiteX150" fmla="*/ 211282 w 320624"/>
                  <a:gd name="connsiteY150" fmla="*/ 243594 h 313213"/>
                  <a:gd name="connsiteX151" fmla="*/ 192887 w 320624"/>
                  <a:gd name="connsiteY151" fmla="*/ 199161 h 313213"/>
                  <a:gd name="connsiteX152" fmla="*/ 192945 w 320624"/>
                  <a:gd name="connsiteY152" fmla="*/ 199083 h 313213"/>
                  <a:gd name="connsiteX153" fmla="*/ 196834 w 320624"/>
                  <a:gd name="connsiteY153" fmla="*/ 188680 h 313213"/>
                  <a:gd name="connsiteX154" fmla="*/ 199907 w 320624"/>
                  <a:gd name="connsiteY154" fmla="*/ 187882 h 313213"/>
                  <a:gd name="connsiteX155" fmla="*/ 120316 w 320624"/>
                  <a:gd name="connsiteY155" fmla="*/ 188077 h 313213"/>
                  <a:gd name="connsiteX156" fmla="*/ 128017 w 320624"/>
                  <a:gd name="connsiteY156" fmla="*/ 194319 h 313213"/>
                  <a:gd name="connsiteX157" fmla="*/ 127570 w 320624"/>
                  <a:gd name="connsiteY157" fmla="*/ 199258 h 313213"/>
                  <a:gd name="connsiteX158" fmla="*/ 127706 w 320624"/>
                  <a:gd name="connsiteY158" fmla="*/ 199433 h 313213"/>
                  <a:gd name="connsiteX159" fmla="*/ 109505 w 320624"/>
                  <a:gd name="connsiteY159" fmla="*/ 243419 h 313213"/>
                  <a:gd name="connsiteX160" fmla="*/ 71683 w 320624"/>
                  <a:gd name="connsiteY160" fmla="*/ 196089 h 313213"/>
                  <a:gd name="connsiteX161" fmla="*/ 118663 w 320624"/>
                  <a:gd name="connsiteY161" fmla="*/ 188116 h 313213"/>
                  <a:gd name="connsiteX162" fmla="*/ 118741 w 320624"/>
                  <a:gd name="connsiteY162" fmla="*/ 188213 h 313213"/>
                  <a:gd name="connsiteX163" fmla="*/ 120316 w 320624"/>
                  <a:gd name="connsiteY163" fmla="*/ 188077 h 313213"/>
                  <a:gd name="connsiteX164" fmla="*/ 160005 w 320624"/>
                  <a:gd name="connsiteY164" fmla="*/ 207348 h 313213"/>
                  <a:gd name="connsiteX165" fmla="*/ 163757 w 320624"/>
                  <a:gd name="connsiteY165" fmla="*/ 208145 h 313213"/>
                  <a:gd name="connsiteX166" fmla="*/ 167355 w 320624"/>
                  <a:gd name="connsiteY166" fmla="*/ 211567 h 313213"/>
                  <a:gd name="connsiteX167" fmla="*/ 167530 w 320624"/>
                  <a:gd name="connsiteY167" fmla="*/ 211567 h 313213"/>
                  <a:gd name="connsiteX168" fmla="*/ 190689 w 320624"/>
                  <a:gd name="connsiteY168" fmla="*/ 253414 h 313213"/>
                  <a:gd name="connsiteX169" fmla="*/ 181433 w 320624"/>
                  <a:gd name="connsiteY169" fmla="*/ 256000 h 313213"/>
                  <a:gd name="connsiteX170" fmla="*/ 130078 w 320624"/>
                  <a:gd name="connsiteY170" fmla="*/ 253356 h 313213"/>
                  <a:gd name="connsiteX171" fmla="*/ 153179 w 320624"/>
                  <a:gd name="connsiteY171" fmla="*/ 211587 h 313213"/>
                  <a:gd name="connsiteX172" fmla="*/ 153218 w 320624"/>
                  <a:gd name="connsiteY172" fmla="*/ 211587 h 313213"/>
                  <a:gd name="connsiteX173" fmla="*/ 160005 w 320624"/>
                  <a:gd name="connsiteY173" fmla="*/ 207348 h 3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20624" h="313213">
                    <a:moveTo>
                      <a:pt x="160296" y="-175"/>
                    </a:moveTo>
                    <a:cubicBezTo>
                      <a:pt x="155270" y="-175"/>
                      <a:pt x="151195" y="4353"/>
                      <a:pt x="151196" y="9937"/>
                    </a:cubicBezTo>
                    <a:cubicBezTo>
                      <a:pt x="151196" y="10022"/>
                      <a:pt x="151213" y="10104"/>
                      <a:pt x="151215" y="10190"/>
                    </a:cubicBezTo>
                    <a:cubicBezTo>
                      <a:pt x="151208" y="10948"/>
                      <a:pt x="151171" y="11862"/>
                      <a:pt x="151196" y="12523"/>
                    </a:cubicBezTo>
                    <a:cubicBezTo>
                      <a:pt x="151315" y="15744"/>
                      <a:pt x="152018" y="18209"/>
                      <a:pt x="152440" y="21176"/>
                    </a:cubicBezTo>
                    <a:cubicBezTo>
                      <a:pt x="153206" y="27527"/>
                      <a:pt x="153847" y="32792"/>
                      <a:pt x="153452" y="37685"/>
                    </a:cubicBezTo>
                    <a:cubicBezTo>
                      <a:pt x="153066" y="39531"/>
                      <a:pt x="151707" y="41218"/>
                      <a:pt x="150496" y="42391"/>
                    </a:cubicBezTo>
                    <a:lnTo>
                      <a:pt x="150282" y="46241"/>
                    </a:lnTo>
                    <a:cubicBezTo>
                      <a:pt x="144820" y="46694"/>
                      <a:pt x="139323" y="47522"/>
                      <a:pt x="133831" y="48769"/>
                    </a:cubicBezTo>
                    <a:cubicBezTo>
                      <a:pt x="110201" y="54135"/>
                      <a:pt x="89856" y="66306"/>
                      <a:pt x="74367" y="82741"/>
                    </a:cubicBezTo>
                    <a:cubicBezTo>
                      <a:pt x="73362" y="82055"/>
                      <a:pt x="71603" y="80793"/>
                      <a:pt x="71080" y="80407"/>
                    </a:cubicBezTo>
                    <a:cubicBezTo>
                      <a:pt x="69455" y="80626"/>
                      <a:pt x="67813" y="81128"/>
                      <a:pt x="65674" y="79882"/>
                    </a:cubicBezTo>
                    <a:cubicBezTo>
                      <a:pt x="61602" y="77141"/>
                      <a:pt x="57892" y="73357"/>
                      <a:pt x="53404" y="68798"/>
                    </a:cubicBezTo>
                    <a:cubicBezTo>
                      <a:pt x="51348" y="66618"/>
                      <a:pt x="49858" y="64541"/>
                      <a:pt x="47415" y="62440"/>
                    </a:cubicBezTo>
                    <a:cubicBezTo>
                      <a:pt x="46860" y="61963"/>
                      <a:pt x="46014" y="61317"/>
                      <a:pt x="45393" y="60826"/>
                    </a:cubicBezTo>
                    <a:cubicBezTo>
                      <a:pt x="43482" y="59302"/>
                      <a:pt x="41230" y="58508"/>
                      <a:pt x="39054" y="58434"/>
                    </a:cubicBezTo>
                    <a:cubicBezTo>
                      <a:pt x="36256" y="58338"/>
                      <a:pt x="33563" y="59432"/>
                      <a:pt x="31801" y="61642"/>
                    </a:cubicBezTo>
                    <a:cubicBezTo>
                      <a:pt x="28667" y="65572"/>
                      <a:pt x="29670" y="71578"/>
                      <a:pt x="34036" y="75060"/>
                    </a:cubicBezTo>
                    <a:cubicBezTo>
                      <a:pt x="34081" y="75095"/>
                      <a:pt x="34128" y="75123"/>
                      <a:pt x="34173" y="75157"/>
                    </a:cubicBezTo>
                    <a:cubicBezTo>
                      <a:pt x="34772" y="75643"/>
                      <a:pt x="35507" y="76266"/>
                      <a:pt x="36059" y="76674"/>
                    </a:cubicBezTo>
                    <a:cubicBezTo>
                      <a:pt x="38652" y="78588"/>
                      <a:pt x="41021" y="79568"/>
                      <a:pt x="43604" y="81088"/>
                    </a:cubicBezTo>
                    <a:cubicBezTo>
                      <a:pt x="49046" y="84449"/>
                      <a:pt x="53559" y="87236"/>
                      <a:pt x="57138" y="90597"/>
                    </a:cubicBezTo>
                    <a:cubicBezTo>
                      <a:pt x="58535" y="92087"/>
                      <a:pt x="58780" y="94712"/>
                      <a:pt x="58966" y="95847"/>
                    </a:cubicBezTo>
                    <a:lnTo>
                      <a:pt x="61882" y="98453"/>
                    </a:lnTo>
                    <a:cubicBezTo>
                      <a:pt x="46268" y="121951"/>
                      <a:pt x="39041" y="150977"/>
                      <a:pt x="43312" y="180552"/>
                    </a:cubicBezTo>
                    <a:lnTo>
                      <a:pt x="39501" y="181660"/>
                    </a:lnTo>
                    <a:cubicBezTo>
                      <a:pt x="38496" y="182957"/>
                      <a:pt x="37077" y="184998"/>
                      <a:pt x="35592" y="185607"/>
                    </a:cubicBezTo>
                    <a:cubicBezTo>
                      <a:pt x="30910" y="187082"/>
                      <a:pt x="25640" y="187624"/>
                      <a:pt x="19278" y="188291"/>
                    </a:cubicBezTo>
                    <a:cubicBezTo>
                      <a:pt x="16290" y="188539"/>
                      <a:pt x="13713" y="188391"/>
                      <a:pt x="10546" y="188991"/>
                    </a:cubicBezTo>
                    <a:cubicBezTo>
                      <a:pt x="9849" y="189123"/>
                      <a:pt x="8879" y="189376"/>
                      <a:pt x="8116" y="189555"/>
                    </a:cubicBezTo>
                    <a:cubicBezTo>
                      <a:pt x="8090" y="189561"/>
                      <a:pt x="8065" y="189568"/>
                      <a:pt x="8038" y="189574"/>
                    </a:cubicBezTo>
                    <a:cubicBezTo>
                      <a:pt x="7996" y="189584"/>
                      <a:pt x="7942" y="189604"/>
                      <a:pt x="7902" y="189613"/>
                    </a:cubicBezTo>
                    <a:cubicBezTo>
                      <a:pt x="2538" y="190909"/>
                      <a:pt x="-908" y="195840"/>
                      <a:pt x="201" y="200697"/>
                    </a:cubicBezTo>
                    <a:cubicBezTo>
                      <a:pt x="1311" y="205556"/>
                      <a:pt x="6551" y="208511"/>
                      <a:pt x="11946" y="207348"/>
                    </a:cubicBezTo>
                    <a:cubicBezTo>
                      <a:pt x="11985" y="207338"/>
                      <a:pt x="12042" y="207337"/>
                      <a:pt x="12083" y="207328"/>
                    </a:cubicBezTo>
                    <a:cubicBezTo>
                      <a:pt x="12144" y="207314"/>
                      <a:pt x="12197" y="207284"/>
                      <a:pt x="12257" y="207270"/>
                    </a:cubicBezTo>
                    <a:cubicBezTo>
                      <a:pt x="13010" y="207104"/>
                      <a:pt x="13952" y="206921"/>
                      <a:pt x="14611" y="206745"/>
                    </a:cubicBezTo>
                    <a:cubicBezTo>
                      <a:pt x="17724" y="205911"/>
                      <a:pt x="19979" y="204686"/>
                      <a:pt x="22778" y="203614"/>
                    </a:cubicBezTo>
                    <a:cubicBezTo>
                      <a:pt x="28799" y="201454"/>
                      <a:pt x="33786" y="199650"/>
                      <a:pt x="38645" y="198947"/>
                    </a:cubicBezTo>
                    <a:cubicBezTo>
                      <a:pt x="40675" y="198788"/>
                      <a:pt x="42813" y="200199"/>
                      <a:pt x="43876" y="200794"/>
                    </a:cubicBezTo>
                    <a:lnTo>
                      <a:pt x="47843" y="200114"/>
                    </a:lnTo>
                    <a:cubicBezTo>
                      <a:pt x="56971" y="228416"/>
                      <a:pt x="76102" y="251292"/>
                      <a:pt x="100327" y="265645"/>
                    </a:cubicBezTo>
                    <a:lnTo>
                      <a:pt x="98673" y="269612"/>
                    </a:lnTo>
                    <a:cubicBezTo>
                      <a:pt x="99269" y="271153"/>
                      <a:pt x="99926" y="273237"/>
                      <a:pt x="99483" y="274757"/>
                    </a:cubicBezTo>
                    <a:cubicBezTo>
                      <a:pt x="97716" y="279338"/>
                      <a:pt x="94691" y="284173"/>
                      <a:pt x="91245" y="289563"/>
                    </a:cubicBezTo>
                    <a:cubicBezTo>
                      <a:pt x="89577" y="292054"/>
                      <a:pt x="87870" y="293986"/>
                      <a:pt x="86364" y="296836"/>
                    </a:cubicBezTo>
                    <a:cubicBezTo>
                      <a:pt x="86004" y="297518"/>
                      <a:pt x="85545" y="298565"/>
                      <a:pt x="85198" y="299286"/>
                    </a:cubicBezTo>
                    <a:cubicBezTo>
                      <a:pt x="82859" y="304290"/>
                      <a:pt x="84574" y="310054"/>
                      <a:pt x="89067" y="312217"/>
                    </a:cubicBezTo>
                    <a:cubicBezTo>
                      <a:pt x="93589" y="314394"/>
                      <a:pt x="99200" y="312098"/>
                      <a:pt x="101629" y="307084"/>
                    </a:cubicBezTo>
                    <a:cubicBezTo>
                      <a:pt x="101633" y="307077"/>
                      <a:pt x="101645" y="307071"/>
                      <a:pt x="101649" y="307064"/>
                    </a:cubicBezTo>
                    <a:cubicBezTo>
                      <a:pt x="101651" y="307059"/>
                      <a:pt x="101646" y="307050"/>
                      <a:pt x="101649" y="307045"/>
                    </a:cubicBezTo>
                    <a:cubicBezTo>
                      <a:pt x="101994" y="306334"/>
                      <a:pt x="102484" y="305399"/>
                      <a:pt x="102776" y="304731"/>
                    </a:cubicBezTo>
                    <a:cubicBezTo>
                      <a:pt x="104066" y="301777"/>
                      <a:pt x="104495" y="299246"/>
                      <a:pt x="105402" y="296389"/>
                    </a:cubicBezTo>
                    <a:cubicBezTo>
                      <a:pt x="107809" y="290340"/>
                      <a:pt x="109132" y="283994"/>
                      <a:pt x="112447" y="280039"/>
                    </a:cubicBezTo>
                    <a:cubicBezTo>
                      <a:pt x="113355" y="278956"/>
                      <a:pt x="114834" y="278540"/>
                      <a:pt x="116369" y="278129"/>
                    </a:cubicBezTo>
                    <a:lnTo>
                      <a:pt x="118430" y="274396"/>
                    </a:lnTo>
                    <a:cubicBezTo>
                      <a:pt x="139549" y="282502"/>
                      <a:pt x="163187" y="284677"/>
                      <a:pt x="186800" y="279315"/>
                    </a:cubicBezTo>
                    <a:cubicBezTo>
                      <a:pt x="192187" y="278092"/>
                      <a:pt x="197388" y="276510"/>
                      <a:pt x="202415" y="274610"/>
                    </a:cubicBezTo>
                    <a:cubicBezTo>
                      <a:pt x="202994" y="275637"/>
                      <a:pt x="204071" y="277612"/>
                      <a:pt x="204360" y="278110"/>
                    </a:cubicBezTo>
                    <a:cubicBezTo>
                      <a:pt x="205919" y="278617"/>
                      <a:pt x="207620" y="278879"/>
                      <a:pt x="209007" y="280930"/>
                    </a:cubicBezTo>
                    <a:cubicBezTo>
                      <a:pt x="211487" y="285167"/>
                      <a:pt x="213183" y="290179"/>
                      <a:pt x="215249" y="296233"/>
                    </a:cubicBezTo>
                    <a:cubicBezTo>
                      <a:pt x="216156" y="299090"/>
                      <a:pt x="216604" y="301621"/>
                      <a:pt x="217894" y="304575"/>
                    </a:cubicBezTo>
                    <a:cubicBezTo>
                      <a:pt x="218187" y="305249"/>
                      <a:pt x="218675" y="306196"/>
                      <a:pt x="219022" y="306909"/>
                    </a:cubicBezTo>
                    <a:cubicBezTo>
                      <a:pt x="221445" y="311940"/>
                      <a:pt x="227075" y="314243"/>
                      <a:pt x="231603" y="312062"/>
                    </a:cubicBezTo>
                    <a:cubicBezTo>
                      <a:pt x="236095" y="309897"/>
                      <a:pt x="237813" y="304134"/>
                      <a:pt x="235472" y="299131"/>
                    </a:cubicBezTo>
                    <a:cubicBezTo>
                      <a:pt x="235125" y="298410"/>
                      <a:pt x="234647" y="297362"/>
                      <a:pt x="234286" y="296680"/>
                    </a:cubicBezTo>
                    <a:cubicBezTo>
                      <a:pt x="232781" y="293830"/>
                      <a:pt x="231074" y="291917"/>
                      <a:pt x="229405" y="289427"/>
                    </a:cubicBezTo>
                    <a:cubicBezTo>
                      <a:pt x="225960" y="284037"/>
                      <a:pt x="223102" y="279559"/>
                      <a:pt x="221335" y="274979"/>
                    </a:cubicBezTo>
                    <a:cubicBezTo>
                      <a:pt x="220597" y="272617"/>
                      <a:pt x="221460" y="271148"/>
                      <a:pt x="222035" y="269612"/>
                    </a:cubicBezTo>
                    <a:cubicBezTo>
                      <a:pt x="221691" y="269217"/>
                      <a:pt x="220954" y="266986"/>
                      <a:pt x="220519" y="265937"/>
                    </a:cubicBezTo>
                    <a:cubicBezTo>
                      <a:pt x="245694" y="251072"/>
                      <a:pt x="264262" y="227344"/>
                      <a:pt x="272983" y="199939"/>
                    </a:cubicBezTo>
                    <a:cubicBezTo>
                      <a:pt x="274161" y="200124"/>
                      <a:pt x="276207" y="200486"/>
                      <a:pt x="276872" y="200619"/>
                    </a:cubicBezTo>
                    <a:cubicBezTo>
                      <a:pt x="278241" y="199717"/>
                      <a:pt x="279499" y="198539"/>
                      <a:pt x="281967" y="198733"/>
                    </a:cubicBezTo>
                    <a:cubicBezTo>
                      <a:pt x="286825" y="199436"/>
                      <a:pt x="291813" y="201241"/>
                      <a:pt x="297834" y="203400"/>
                    </a:cubicBezTo>
                    <a:cubicBezTo>
                      <a:pt x="300633" y="204472"/>
                      <a:pt x="302888" y="205717"/>
                      <a:pt x="306001" y="206551"/>
                    </a:cubicBezTo>
                    <a:cubicBezTo>
                      <a:pt x="306659" y="206727"/>
                      <a:pt x="307602" y="206891"/>
                      <a:pt x="308354" y="207056"/>
                    </a:cubicBezTo>
                    <a:cubicBezTo>
                      <a:pt x="308414" y="207071"/>
                      <a:pt x="308468" y="207100"/>
                      <a:pt x="308529" y="207114"/>
                    </a:cubicBezTo>
                    <a:cubicBezTo>
                      <a:pt x="308570" y="207123"/>
                      <a:pt x="308626" y="207125"/>
                      <a:pt x="308665" y="207134"/>
                    </a:cubicBezTo>
                    <a:cubicBezTo>
                      <a:pt x="314061" y="208295"/>
                      <a:pt x="319302" y="205342"/>
                      <a:pt x="320410" y="200483"/>
                    </a:cubicBezTo>
                    <a:cubicBezTo>
                      <a:pt x="321519" y="195625"/>
                      <a:pt x="318074" y="190694"/>
                      <a:pt x="312710" y="189399"/>
                    </a:cubicBezTo>
                    <a:cubicBezTo>
                      <a:pt x="311930" y="189222"/>
                      <a:pt x="310823" y="188921"/>
                      <a:pt x="310065" y="188777"/>
                    </a:cubicBezTo>
                    <a:cubicBezTo>
                      <a:pt x="306899" y="188177"/>
                      <a:pt x="304321" y="188325"/>
                      <a:pt x="301334" y="188077"/>
                    </a:cubicBezTo>
                    <a:cubicBezTo>
                      <a:pt x="294972" y="187411"/>
                      <a:pt x="289702" y="186868"/>
                      <a:pt x="285020" y="185393"/>
                    </a:cubicBezTo>
                    <a:cubicBezTo>
                      <a:pt x="283110" y="184653"/>
                      <a:pt x="281752" y="182381"/>
                      <a:pt x="281092" y="181446"/>
                    </a:cubicBezTo>
                    <a:lnTo>
                      <a:pt x="277416" y="180377"/>
                    </a:lnTo>
                    <a:cubicBezTo>
                      <a:pt x="279322" y="166591"/>
                      <a:pt x="278808" y="152244"/>
                      <a:pt x="275511" y="137888"/>
                    </a:cubicBezTo>
                    <a:cubicBezTo>
                      <a:pt x="272182" y="123399"/>
                      <a:pt x="266301" y="110148"/>
                      <a:pt x="258457" y="98472"/>
                    </a:cubicBezTo>
                    <a:cubicBezTo>
                      <a:pt x="259400" y="97615"/>
                      <a:pt x="261180" y="96039"/>
                      <a:pt x="261685" y="95575"/>
                    </a:cubicBezTo>
                    <a:cubicBezTo>
                      <a:pt x="261832" y="93942"/>
                      <a:pt x="261705" y="92230"/>
                      <a:pt x="263396" y="90421"/>
                    </a:cubicBezTo>
                    <a:cubicBezTo>
                      <a:pt x="266975" y="87061"/>
                      <a:pt x="271487" y="84274"/>
                      <a:pt x="276930" y="80913"/>
                    </a:cubicBezTo>
                    <a:cubicBezTo>
                      <a:pt x="279514" y="79393"/>
                      <a:pt x="281902" y="78413"/>
                      <a:pt x="284494" y="76498"/>
                    </a:cubicBezTo>
                    <a:cubicBezTo>
                      <a:pt x="285081" y="76066"/>
                      <a:pt x="285881" y="75380"/>
                      <a:pt x="286497" y="74885"/>
                    </a:cubicBezTo>
                    <a:cubicBezTo>
                      <a:pt x="290863" y="71402"/>
                      <a:pt x="291868" y="65396"/>
                      <a:pt x="288734" y="61467"/>
                    </a:cubicBezTo>
                    <a:cubicBezTo>
                      <a:pt x="285599" y="57538"/>
                      <a:pt x="279526" y="57168"/>
                      <a:pt x="275161" y="60651"/>
                    </a:cubicBezTo>
                    <a:cubicBezTo>
                      <a:pt x="274539" y="61143"/>
                      <a:pt x="273696" y="61785"/>
                      <a:pt x="273138" y="62264"/>
                    </a:cubicBezTo>
                    <a:cubicBezTo>
                      <a:pt x="270695" y="64366"/>
                      <a:pt x="269186" y="66443"/>
                      <a:pt x="267130" y="68623"/>
                    </a:cubicBezTo>
                    <a:cubicBezTo>
                      <a:pt x="262641" y="73182"/>
                      <a:pt x="258932" y="76985"/>
                      <a:pt x="254859" y="79727"/>
                    </a:cubicBezTo>
                    <a:cubicBezTo>
                      <a:pt x="253095" y="80754"/>
                      <a:pt x="250510" y="80399"/>
                      <a:pt x="249337" y="80330"/>
                    </a:cubicBezTo>
                    <a:lnTo>
                      <a:pt x="245876" y="82799"/>
                    </a:lnTo>
                    <a:cubicBezTo>
                      <a:pt x="226139" y="62103"/>
                      <a:pt x="199266" y="48870"/>
                      <a:pt x="170330" y="46300"/>
                    </a:cubicBezTo>
                    <a:cubicBezTo>
                      <a:pt x="170249" y="45087"/>
                      <a:pt x="170143" y="42895"/>
                      <a:pt x="170116" y="42236"/>
                    </a:cubicBezTo>
                    <a:cubicBezTo>
                      <a:pt x="168931" y="41102"/>
                      <a:pt x="167500" y="40134"/>
                      <a:pt x="167141" y="37685"/>
                    </a:cubicBezTo>
                    <a:cubicBezTo>
                      <a:pt x="166745" y="32792"/>
                      <a:pt x="167406" y="27527"/>
                      <a:pt x="168172" y="21176"/>
                    </a:cubicBezTo>
                    <a:cubicBezTo>
                      <a:pt x="168594" y="18209"/>
                      <a:pt x="169296" y="15744"/>
                      <a:pt x="169416" y="12523"/>
                    </a:cubicBezTo>
                    <a:cubicBezTo>
                      <a:pt x="169444" y="11791"/>
                      <a:pt x="169399" y="10728"/>
                      <a:pt x="169397" y="9937"/>
                    </a:cubicBezTo>
                    <a:cubicBezTo>
                      <a:pt x="169396" y="4353"/>
                      <a:pt x="165322" y="-175"/>
                      <a:pt x="160296" y="-175"/>
                    </a:cubicBezTo>
                    <a:close/>
                    <a:moveTo>
                      <a:pt x="148901" y="70412"/>
                    </a:moveTo>
                    <a:lnTo>
                      <a:pt x="146198" y="118151"/>
                    </a:lnTo>
                    <a:lnTo>
                      <a:pt x="146004" y="118248"/>
                    </a:lnTo>
                    <a:cubicBezTo>
                      <a:pt x="145823" y="122519"/>
                      <a:pt x="142308" y="125929"/>
                      <a:pt x="137992" y="125929"/>
                    </a:cubicBezTo>
                    <a:cubicBezTo>
                      <a:pt x="136224" y="125929"/>
                      <a:pt x="134593" y="125362"/>
                      <a:pt x="133267" y="124393"/>
                    </a:cubicBezTo>
                    <a:lnTo>
                      <a:pt x="133189" y="124432"/>
                    </a:lnTo>
                    <a:lnTo>
                      <a:pt x="94045" y="96683"/>
                    </a:lnTo>
                    <a:cubicBezTo>
                      <a:pt x="106076" y="84853"/>
                      <a:pt x="121464" y="76111"/>
                      <a:pt x="139198" y="72085"/>
                    </a:cubicBezTo>
                    <a:cubicBezTo>
                      <a:pt x="142437" y="71349"/>
                      <a:pt x="145675" y="70804"/>
                      <a:pt x="148901" y="70412"/>
                    </a:cubicBezTo>
                    <a:close/>
                    <a:moveTo>
                      <a:pt x="171710" y="70412"/>
                    </a:moveTo>
                    <a:cubicBezTo>
                      <a:pt x="192415" y="72958"/>
                      <a:pt x="211563" y="82334"/>
                      <a:pt x="226236" y="96702"/>
                    </a:cubicBezTo>
                    <a:lnTo>
                      <a:pt x="187345" y="124277"/>
                    </a:lnTo>
                    <a:lnTo>
                      <a:pt x="187209" y="124218"/>
                    </a:lnTo>
                    <a:cubicBezTo>
                      <a:pt x="183757" y="126739"/>
                      <a:pt x="178893" y="126113"/>
                      <a:pt x="176203" y="122740"/>
                    </a:cubicBezTo>
                    <a:cubicBezTo>
                      <a:pt x="175101" y="121358"/>
                      <a:pt x="174522" y="119733"/>
                      <a:pt x="174453" y="118093"/>
                    </a:cubicBezTo>
                    <a:lnTo>
                      <a:pt x="174414" y="118073"/>
                    </a:lnTo>
                    <a:close/>
                    <a:moveTo>
                      <a:pt x="79850" y="114515"/>
                    </a:moveTo>
                    <a:lnTo>
                      <a:pt x="115591" y="146483"/>
                    </a:lnTo>
                    <a:lnTo>
                      <a:pt x="115552" y="146678"/>
                    </a:lnTo>
                    <a:cubicBezTo>
                      <a:pt x="118778" y="149482"/>
                      <a:pt x="119254" y="154349"/>
                      <a:pt x="116563" y="157723"/>
                    </a:cubicBezTo>
                    <a:cubicBezTo>
                      <a:pt x="115461" y="159105"/>
                      <a:pt x="113986" y="160031"/>
                      <a:pt x="112402" y="160464"/>
                    </a:cubicBezTo>
                    <a:lnTo>
                      <a:pt x="112363" y="160620"/>
                    </a:lnTo>
                    <a:lnTo>
                      <a:pt x="66549" y="173843"/>
                    </a:lnTo>
                    <a:cubicBezTo>
                      <a:pt x="64218" y="152521"/>
                      <a:pt x="69243" y="131795"/>
                      <a:pt x="79850" y="114515"/>
                    </a:cubicBezTo>
                    <a:close/>
                    <a:moveTo>
                      <a:pt x="240490" y="114534"/>
                    </a:moveTo>
                    <a:cubicBezTo>
                      <a:pt x="245800" y="123142"/>
                      <a:pt x="249821" y="132755"/>
                      <a:pt x="252215" y="143178"/>
                    </a:cubicBezTo>
                    <a:cubicBezTo>
                      <a:pt x="254580" y="153475"/>
                      <a:pt x="255174" y="163754"/>
                      <a:pt x="254199" y="173687"/>
                    </a:cubicBezTo>
                    <a:lnTo>
                      <a:pt x="208152" y="160425"/>
                    </a:lnTo>
                    <a:lnTo>
                      <a:pt x="208112" y="160231"/>
                    </a:lnTo>
                    <a:cubicBezTo>
                      <a:pt x="203989" y="159104"/>
                      <a:pt x="201455" y="154910"/>
                      <a:pt x="202415" y="150703"/>
                    </a:cubicBezTo>
                    <a:cubicBezTo>
                      <a:pt x="202808" y="148979"/>
                      <a:pt x="203723" y="147522"/>
                      <a:pt x="204963" y="146444"/>
                    </a:cubicBezTo>
                    <a:lnTo>
                      <a:pt x="204943" y="146347"/>
                    </a:lnTo>
                    <a:lnTo>
                      <a:pt x="240490" y="114534"/>
                    </a:lnTo>
                    <a:close/>
                    <a:moveTo>
                      <a:pt x="152965" y="148953"/>
                    </a:moveTo>
                    <a:lnTo>
                      <a:pt x="167608" y="148953"/>
                    </a:lnTo>
                    <a:lnTo>
                      <a:pt x="176708" y="160328"/>
                    </a:lnTo>
                    <a:lnTo>
                      <a:pt x="173442" y="174524"/>
                    </a:lnTo>
                    <a:lnTo>
                      <a:pt x="160296" y="180843"/>
                    </a:lnTo>
                    <a:lnTo>
                      <a:pt x="147112" y="174504"/>
                    </a:lnTo>
                    <a:lnTo>
                      <a:pt x="143845" y="160309"/>
                    </a:lnTo>
                    <a:close/>
                    <a:moveTo>
                      <a:pt x="199907" y="187882"/>
                    </a:moveTo>
                    <a:cubicBezTo>
                      <a:pt x="200529" y="187851"/>
                      <a:pt x="201148" y="187907"/>
                      <a:pt x="201754" y="188019"/>
                    </a:cubicBezTo>
                    <a:lnTo>
                      <a:pt x="201832" y="187922"/>
                    </a:lnTo>
                    <a:lnTo>
                      <a:pt x="249221" y="195933"/>
                    </a:lnTo>
                    <a:cubicBezTo>
                      <a:pt x="242285" y="215418"/>
                      <a:pt x="229014" y="232298"/>
                      <a:pt x="211282" y="243594"/>
                    </a:cubicBezTo>
                    <a:lnTo>
                      <a:pt x="192887" y="199161"/>
                    </a:lnTo>
                    <a:lnTo>
                      <a:pt x="192945" y="199083"/>
                    </a:lnTo>
                    <a:cubicBezTo>
                      <a:pt x="191256" y="195157"/>
                      <a:pt x="192946" y="190552"/>
                      <a:pt x="196834" y="188680"/>
                    </a:cubicBezTo>
                    <a:cubicBezTo>
                      <a:pt x="197830" y="188200"/>
                      <a:pt x="198869" y="187935"/>
                      <a:pt x="199907" y="187882"/>
                    </a:cubicBezTo>
                    <a:close/>
                    <a:moveTo>
                      <a:pt x="120316" y="188077"/>
                    </a:moveTo>
                    <a:cubicBezTo>
                      <a:pt x="123932" y="188128"/>
                      <a:pt x="127176" y="190638"/>
                      <a:pt x="128017" y="194319"/>
                    </a:cubicBezTo>
                    <a:cubicBezTo>
                      <a:pt x="128410" y="196043"/>
                      <a:pt x="128219" y="197750"/>
                      <a:pt x="127570" y="199258"/>
                    </a:cubicBezTo>
                    <a:lnTo>
                      <a:pt x="127706" y="199433"/>
                    </a:lnTo>
                    <a:lnTo>
                      <a:pt x="109505" y="243419"/>
                    </a:lnTo>
                    <a:cubicBezTo>
                      <a:pt x="92488" y="232499"/>
                      <a:pt x="78933" y="216149"/>
                      <a:pt x="71683" y="196089"/>
                    </a:cubicBezTo>
                    <a:lnTo>
                      <a:pt x="118663" y="188116"/>
                    </a:lnTo>
                    <a:lnTo>
                      <a:pt x="118741" y="188213"/>
                    </a:lnTo>
                    <a:cubicBezTo>
                      <a:pt x="119267" y="188116"/>
                      <a:pt x="119799" y="188070"/>
                      <a:pt x="120316" y="188077"/>
                    </a:cubicBezTo>
                    <a:close/>
                    <a:moveTo>
                      <a:pt x="160005" y="207348"/>
                    </a:moveTo>
                    <a:cubicBezTo>
                      <a:pt x="161264" y="207301"/>
                      <a:pt x="162543" y="207560"/>
                      <a:pt x="163757" y="208145"/>
                    </a:cubicBezTo>
                    <a:cubicBezTo>
                      <a:pt x="165350" y="208911"/>
                      <a:pt x="166581" y="210119"/>
                      <a:pt x="167355" y="211567"/>
                    </a:cubicBezTo>
                    <a:lnTo>
                      <a:pt x="167530" y="211567"/>
                    </a:lnTo>
                    <a:lnTo>
                      <a:pt x="190689" y="253414"/>
                    </a:lnTo>
                    <a:cubicBezTo>
                      <a:pt x="187684" y="254421"/>
                      <a:pt x="184594" y="255283"/>
                      <a:pt x="181433" y="256000"/>
                    </a:cubicBezTo>
                    <a:cubicBezTo>
                      <a:pt x="163721" y="260022"/>
                      <a:pt x="146065" y="258803"/>
                      <a:pt x="130078" y="253356"/>
                    </a:cubicBezTo>
                    <a:lnTo>
                      <a:pt x="153179" y="211587"/>
                    </a:lnTo>
                    <a:lnTo>
                      <a:pt x="153218" y="211587"/>
                    </a:lnTo>
                    <a:cubicBezTo>
                      <a:pt x="154604" y="208996"/>
                      <a:pt x="157233" y="207449"/>
                      <a:pt x="160005" y="207348"/>
                    </a:cubicBezTo>
                    <a:close/>
                  </a:path>
                </a:pathLst>
              </a:custGeom>
              <a:solidFill>
                <a:schemeClr val="tx1"/>
              </a:solidFill>
              <a:ln w="155" cap="flat">
                <a:solidFill>
                  <a:srgbClr val="FFFFFF"/>
                </a:solidFill>
                <a:prstDash val="solid"/>
                <a:miter/>
              </a:ln>
            </p:spPr>
            <p:txBody>
              <a:bodyPr rtlCol="0" anchor="ctr"/>
              <a:lstStyle/>
              <a:p>
                <a:endParaRPr lang="en-US"/>
              </a:p>
            </p:txBody>
          </p:sp>
        </p:grpSp>
      </p:grpSp>
      <p:grpSp>
        <p:nvGrpSpPr>
          <p:cNvPr id="468" name="Group 467">
            <a:extLst>
              <a:ext uri="{FF2B5EF4-FFF2-40B4-BE49-F238E27FC236}">
                <a16:creationId xmlns:a16="http://schemas.microsoft.com/office/drawing/2014/main" id="{D1CE903C-702E-44B2-B3C8-D8DAA4303B18}"/>
              </a:ext>
            </a:extLst>
          </p:cNvPr>
          <p:cNvGrpSpPr/>
          <p:nvPr/>
        </p:nvGrpSpPr>
        <p:grpSpPr>
          <a:xfrm>
            <a:off x="733916" y="1774125"/>
            <a:ext cx="1278469" cy="223405"/>
            <a:chOff x="1032990" y="1917742"/>
            <a:chExt cx="1278469" cy="223405"/>
          </a:xfrm>
        </p:grpSpPr>
        <p:grpSp>
          <p:nvGrpSpPr>
            <p:cNvPr id="451" name="Group 450">
              <a:extLst>
                <a:ext uri="{FF2B5EF4-FFF2-40B4-BE49-F238E27FC236}">
                  <a16:creationId xmlns:a16="http://schemas.microsoft.com/office/drawing/2014/main" id="{9B61487A-A492-8873-11C2-70DB1A49BE99}"/>
                </a:ext>
              </a:extLst>
            </p:cNvPr>
            <p:cNvGrpSpPr>
              <a:grpSpLocks noChangeAspect="1"/>
            </p:cNvGrpSpPr>
            <p:nvPr/>
          </p:nvGrpSpPr>
          <p:grpSpPr>
            <a:xfrm>
              <a:off x="1032990" y="1917742"/>
              <a:ext cx="223405" cy="223405"/>
              <a:chOff x="1180684" y="2590692"/>
              <a:chExt cx="617035" cy="617035"/>
            </a:xfrm>
          </p:grpSpPr>
          <p:sp>
            <p:nvSpPr>
              <p:cNvPr id="452" name="Heptagon 451">
                <a:extLst>
                  <a:ext uri="{FF2B5EF4-FFF2-40B4-BE49-F238E27FC236}">
                    <a16:creationId xmlns:a16="http://schemas.microsoft.com/office/drawing/2014/main" id="{0A2936AD-3CAA-05D7-7464-27F6977A1C1D}"/>
                  </a:ext>
                </a:extLst>
              </p:cNvPr>
              <p:cNvSpPr/>
              <p:nvPr/>
            </p:nvSpPr>
            <p:spPr>
              <a:xfrm>
                <a:off x="1180684" y="2590692"/>
                <a:ext cx="617035" cy="617035"/>
              </a:xfrm>
              <a:prstGeom prst="heptagon">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453" name="Graphic 452">
                <a:extLst>
                  <a:ext uri="{FF2B5EF4-FFF2-40B4-BE49-F238E27FC236}">
                    <a16:creationId xmlns:a16="http://schemas.microsoft.com/office/drawing/2014/main" id="{1AE332B2-812B-07F9-4886-1202D4D5B7E3}"/>
                  </a:ext>
                </a:extLst>
              </p:cNvPr>
              <p:cNvPicPr>
                <a:picLocks noChangeAspect="1"/>
              </p:cNvPicPr>
              <p:nvPr/>
            </p:nvPicPr>
            <p:blipFill>
              <a:blip>
                <a:extLst>
                  <a:ext uri="{96DAC541-7B7A-43D3-8B79-37D633B846F1}">
                    <asvg:svgBlip xmlns:asvg="http://schemas.microsoft.com/office/drawing/2016/SVG/main" r:embed="rId5"/>
                  </a:ext>
                </a:extLst>
              </a:blip>
              <a:srcRect l="14910" t="6833" r="13468" b="8838"/>
              <a:stretch>
                <a:fillRect/>
              </a:stretch>
            </p:blipFill>
            <p:spPr>
              <a:xfrm>
                <a:off x="1352397" y="2752131"/>
                <a:ext cx="273608" cy="322146"/>
              </a:xfrm>
              <a:prstGeom prst="rect">
                <a:avLst/>
              </a:prstGeom>
            </p:spPr>
          </p:pic>
        </p:grpSp>
        <p:grpSp>
          <p:nvGrpSpPr>
            <p:cNvPr id="454" name="Group 453">
              <a:extLst>
                <a:ext uri="{FF2B5EF4-FFF2-40B4-BE49-F238E27FC236}">
                  <a16:creationId xmlns:a16="http://schemas.microsoft.com/office/drawing/2014/main" id="{3DEF607E-122D-49EF-1BE1-3B0960EF4F10}"/>
                </a:ext>
              </a:extLst>
            </p:cNvPr>
            <p:cNvGrpSpPr>
              <a:grpSpLocks noChangeAspect="1"/>
            </p:cNvGrpSpPr>
            <p:nvPr/>
          </p:nvGrpSpPr>
          <p:grpSpPr>
            <a:xfrm>
              <a:off x="1296756" y="1917742"/>
              <a:ext cx="223405" cy="223405"/>
              <a:chOff x="1180684" y="2590692"/>
              <a:chExt cx="617035" cy="617035"/>
            </a:xfrm>
          </p:grpSpPr>
          <p:sp>
            <p:nvSpPr>
              <p:cNvPr id="455" name="Heptagon 454">
                <a:extLst>
                  <a:ext uri="{FF2B5EF4-FFF2-40B4-BE49-F238E27FC236}">
                    <a16:creationId xmlns:a16="http://schemas.microsoft.com/office/drawing/2014/main" id="{716C6038-3266-FACB-A672-00BA87EDF5E3}"/>
                  </a:ext>
                </a:extLst>
              </p:cNvPr>
              <p:cNvSpPr/>
              <p:nvPr/>
            </p:nvSpPr>
            <p:spPr>
              <a:xfrm>
                <a:off x="1180684" y="2590692"/>
                <a:ext cx="617035" cy="617035"/>
              </a:xfrm>
              <a:prstGeom prst="heptagon">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456" name="Graphic 455">
                <a:extLst>
                  <a:ext uri="{FF2B5EF4-FFF2-40B4-BE49-F238E27FC236}">
                    <a16:creationId xmlns:a16="http://schemas.microsoft.com/office/drawing/2014/main" id="{EAAA09B1-D0E0-5114-7667-B81AD78B249E}"/>
                  </a:ext>
                </a:extLst>
              </p:cNvPr>
              <p:cNvPicPr>
                <a:picLocks noChangeAspect="1"/>
              </p:cNvPicPr>
              <p:nvPr/>
            </p:nvPicPr>
            <p:blipFill>
              <a:blip>
                <a:extLst>
                  <a:ext uri="{96DAC541-7B7A-43D3-8B79-37D633B846F1}">
                    <asvg:svgBlip xmlns:asvg="http://schemas.microsoft.com/office/drawing/2016/SVG/main" r:embed="rId5"/>
                  </a:ext>
                </a:extLst>
              </a:blip>
              <a:srcRect l="14910" t="6833" r="13468" b="8838"/>
              <a:stretch>
                <a:fillRect/>
              </a:stretch>
            </p:blipFill>
            <p:spPr>
              <a:xfrm>
                <a:off x="1352397" y="2752131"/>
                <a:ext cx="273608" cy="322146"/>
              </a:xfrm>
              <a:prstGeom prst="rect">
                <a:avLst/>
              </a:prstGeom>
            </p:spPr>
          </p:pic>
        </p:grpSp>
        <p:grpSp>
          <p:nvGrpSpPr>
            <p:cNvPr id="457" name="Group 456">
              <a:extLst>
                <a:ext uri="{FF2B5EF4-FFF2-40B4-BE49-F238E27FC236}">
                  <a16:creationId xmlns:a16="http://schemas.microsoft.com/office/drawing/2014/main" id="{2E3ACAFD-245B-27E0-4815-545EA7AEDC6D}"/>
                </a:ext>
              </a:extLst>
            </p:cNvPr>
            <p:cNvGrpSpPr>
              <a:grpSpLocks noChangeAspect="1"/>
            </p:cNvGrpSpPr>
            <p:nvPr/>
          </p:nvGrpSpPr>
          <p:grpSpPr>
            <a:xfrm>
              <a:off x="1560522" y="1917742"/>
              <a:ext cx="223405" cy="223405"/>
              <a:chOff x="1180684" y="2590692"/>
              <a:chExt cx="617035" cy="617035"/>
            </a:xfrm>
          </p:grpSpPr>
          <p:sp>
            <p:nvSpPr>
              <p:cNvPr id="458" name="Heptagon 457">
                <a:extLst>
                  <a:ext uri="{FF2B5EF4-FFF2-40B4-BE49-F238E27FC236}">
                    <a16:creationId xmlns:a16="http://schemas.microsoft.com/office/drawing/2014/main" id="{283F4BB2-F1E4-A329-1966-27EDAA6E529F}"/>
                  </a:ext>
                </a:extLst>
              </p:cNvPr>
              <p:cNvSpPr/>
              <p:nvPr/>
            </p:nvSpPr>
            <p:spPr>
              <a:xfrm>
                <a:off x="1180684" y="2590692"/>
                <a:ext cx="617035" cy="617035"/>
              </a:xfrm>
              <a:prstGeom prst="heptagon">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459" name="Graphic 458">
                <a:extLst>
                  <a:ext uri="{FF2B5EF4-FFF2-40B4-BE49-F238E27FC236}">
                    <a16:creationId xmlns:a16="http://schemas.microsoft.com/office/drawing/2014/main" id="{0C7EBDB9-9C5B-7989-139A-F376884EE3D0}"/>
                  </a:ext>
                </a:extLst>
              </p:cNvPr>
              <p:cNvPicPr>
                <a:picLocks noChangeAspect="1"/>
              </p:cNvPicPr>
              <p:nvPr/>
            </p:nvPicPr>
            <p:blipFill>
              <a:blip>
                <a:extLst>
                  <a:ext uri="{96DAC541-7B7A-43D3-8B79-37D633B846F1}">
                    <asvg:svgBlip xmlns:asvg="http://schemas.microsoft.com/office/drawing/2016/SVG/main" r:embed="rId5"/>
                  </a:ext>
                </a:extLst>
              </a:blip>
              <a:srcRect l="14910" t="6833" r="13468" b="8838"/>
              <a:stretch>
                <a:fillRect/>
              </a:stretch>
            </p:blipFill>
            <p:spPr>
              <a:xfrm>
                <a:off x="1352397" y="2752131"/>
                <a:ext cx="273608" cy="322146"/>
              </a:xfrm>
              <a:prstGeom prst="rect">
                <a:avLst/>
              </a:prstGeom>
            </p:spPr>
          </p:pic>
        </p:grpSp>
        <p:grpSp>
          <p:nvGrpSpPr>
            <p:cNvPr id="460" name="Group 459">
              <a:extLst>
                <a:ext uri="{FF2B5EF4-FFF2-40B4-BE49-F238E27FC236}">
                  <a16:creationId xmlns:a16="http://schemas.microsoft.com/office/drawing/2014/main" id="{D6F5875D-1539-CD6F-0ECC-D75CE89FAFD6}"/>
                </a:ext>
              </a:extLst>
            </p:cNvPr>
            <p:cNvGrpSpPr>
              <a:grpSpLocks noChangeAspect="1"/>
            </p:cNvGrpSpPr>
            <p:nvPr/>
          </p:nvGrpSpPr>
          <p:grpSpPr>
            <a:xfrm>
              <a:off x="1824288" y="1917742"/>
              <a:ext cx="223405" cy="223405"/>
              <a:chOff x="1180684" y="2590692"/>
              <a:chExt cx="617035" cy="617035"/>
            </a:xfrm>
          </p:grpSpPr>
          <p:sp>
            <p:nvSpPr>
              <p:cNvPr id="461" name="Heptagon 460">
                <a:extLst>
                  <a:ext uri="{FF2B5EF4-FFF2-40B4-BE49-F238E27FC236}">
                    <a16:creationId xmlns:a16="http://schemas.microsoft.com/office/drawing/2014/main" id="{2218AA28-5C63-ACD5-40AE-032F9F8B19EF}"/>
                  </a:ext>
                </a:extLst>
              </p:cNvPr>
              <p:cNvSpPr/>
              <p:nvPr/>
            </p:nvSpPr>
            <p:spPr>
              <a:xfrm>
                <a:off x="1180684" y="2590692"/>
                <a:ext cx="617035" cy="617035"/>
              </a:xfrm>
              <a:prstGeom prst="heptagon">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462" name="Graphic 461">
                <a:extLst>
                  <a:ext uri="{FF2B5EF4-FFF2-40B4-BE49-F238E27FC236}">
                    <a16:creationId xmlns:a16="http://schemas.microsoft.com/office/drawing/2014/main" id="{6936A62A-9C4D-06F3-7ADD-C350222F7CFF}"/>
                  </a:ext>
                </a:extLst>
              </p:cNvPr>
              <p:cNvPicPr>
                <a:picLocks noChangeAspect="1"/>
              </p:cNvPicPr>
              <p:nvPr/>
            </p:nvPicPr>
            <p:blipFill>
              <a:blip>
                <a:extLst>
                  <a:ext uri="{96DAC541-7B7A-43D3-8B79-37D633B846F1}">
                    <asvg:svgBlip xmlns:asvg="http://schemas.microsoft.com/office/drawing/2016/SVG/main" r:embed="rId5"/>
                  </a:ext>
                </a:extLst>
              </a:blip>
              <a:srcRect l="14910" t="6833" r="13468" b="8838"/>
              <a:stretch>
                <a:fillRect/>
              </a:stretch>
            </p:blipFill>
            <p:spPr>
              <a:xfrm>
                <a:off x="1352397" y="2752131"/>
                <a:ext cx="273608" cy="322146"/>
              </a:xfrm>
              <a:prstGeom prst="rect">
                <a:avLst/>
              </a:prstGeom>
            </p:spPr>
          </p:pic>
        </p:grpSp>
        <p:grpSp>
          <p:nvGrpSpPr>
            <p:cNvPr id="463" name="Group 462">
              <a:extLst>
                <a:ext uri="{FF2B5EF4-FFF2-40B4-BE49-F238E27FC236}">
                  <a16:creationId xmlns:a16="http://schemas.microsoft.com/office/drawing/2014/main" id="{043DBD71-048D-0706-77E4-7B51569343FA}"/>
                </a:ext>
              </a:extLst>
            </p:cNvPr>
            <p:cNvGrpSpPr>
              <a:grpSpLocks noChangeAspect="1"/>
            </p:cNvGrpSpPr>
            <p:nvPr/>
          </p:nvGrpSpPr>
          <p:grpSpPr>
            <a:xfrm>
              <a:off x="2088054" y="1917742"/>
              <a:ext cx="223405" cy="223405"/>
              <a:chOff x="1180684" y="2590692"/>
              <a:chExt cx="617035" cy="617035"/>
            </a:xfrm>
          </p:grpSpPr>
          <p:sp>
            <p:nvSpPr>
              <p:cNvPr id="464" name="Heptagon 463">
                <a:extLst>
                  <a:ext uri="{FF2B5EF4-FFF2-40B4-BE49-F238E27FC236}">
                    <a16:creationId xmlns:a16="http://schemas.microsoft.com/office/drawing/2014/main" id="{4C16E4BF-5142-2A03-A7C6-FE893887DC15}"/>
                  </a:ext>
                </a:extLst>
              </p:cNvPr>
              <p:cNvSpPr/>
              <p:nvPr/>
            </p:nvSpPr>
            <p:spPr>
              <a:xfrm>
                <a:off x="1180684" y="2590692"/>
                <a:ext cx="617035" cy="617035"/>
              </a:xfrm>
              <a:prstGeom prst="heptagon">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465" name="Graphic 464">
                <a:extLst>
                  <a:ext uri="{FF2B5EF4-FFF2-40B4-BE49-F238E27FC236}">
                    <a16:creationId xmlns:a16="http://schemas.microsoft.com/office/drawing/2014/main" id="{72B7B489-3C6D-8624-C41F-F86F61B02118}"/>
                  </a:ext>
                </a:extLst>
              </p:cNvPr>
              <p:cNvPicPr>
                <a:picLocks noChangeAspect="1"/>
              </p:cNvPicPr>
              <p:nvPr/>
            </p:nvPicPr>
            <p:blipFill>
              <a:blip>
                <a:extLst>
                  <a:ext uri="{96DAC541-7B7A-43D3-8B79-37D633B846F1}">
                    <asvg:svgBlip xmlns:asvg="http://schemas.microsoft.com/office/drawing/2016/SVG/main" r:embed="rId5"/>
                  </a:ext>
                </a:extLst>
              </a:blip>
              <a:srcRect l="14910" t="6833" r="13468" b="8838"/>
              <a:stretch>
                <a:fillRect/>
              </a:stretch>
            </p:blipFill>
            <p:spPr>
              <a:xfrm>
                <a:off x="1352397" y="2752131"/>
                <a:ext cx="273608" cy="322146"/>
              </a:xfrm>
              <a:prstGeom prst="rect">
                <a:avLst/>
              </a:prstGeom>
            </p:spPr>
          </p:pic>
        </p:grpSp>
      </p:grpSp>
      <p:sp>
        <p:nvSpPr>
          <p:cNvPr id="466" name="Rectangle 465">
            <a:extLst>
              <a:ext uri="{FF2B5EF4-FFF2-40B4-BE49-F238E27FC236}">
                <a16:creationId xmlns:a16="http://schemas.microsoft.com/office/drawing/2014/main" id="{8A5D23E3-3ACA-BD9F-6AFB-9788F0728585}"/>
              </a:ext>
            </a:extLst>
          </p:cNvPr>
          <p:cNvSpPr/>
          <p:nvPr/>
        </p:nvSpPr>
        <p:spPr>
          <a:xfrm>
            <a:off x="437697" y="937837"/>
            <a:ext cx="1870906" cy="42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Stateful Applications Running on Kubernetes</a:t>
            </a:r>
          </a:p>
        </p:txBody>
      </p:sp>
      <p:grpSp>
        <p:nvGrpSpPr>
          <p:cNvPr id="34" name="Group 33">
            <a:extLst>
              <a:ext uri="{FF2B5EF4-FFF2-40B4-BE49-F238E27FC236}">
                <a16:creationId xmlns:a16="http://schemas.microsoft.com/office/drawing/2014/main" id="{2928875F-9D11-3F68-1CFE-91E989555B14}"/>
              </a:ext>
            </a:extLst>
          </p:cNvPr>
          <p:cNvGrpSpPr/>
          <p:nvPr/>
        </p:nvGrpSpPr>
        <p:grpSpPr>
          <a:xfrm>
            <a:off x="2339178" y="3457198"/>
            <a:ext cx="1010808" cy="1003627"/>
            <a:chOff x="2404459" y="3450394"/>
            <a:chExt cx="1010808" cy="1003627"/>
          </a:xfrm>
        </p:grpSpPr>
        <p:cxnSp>
          <p:nvCxnSpPr>
            <p:cNvPr id="500" name="Straight Connector 193">
              <a:extLst>
                <a:ext uri="{FF2B5EF4-FFF2-40B4-BE49-F238E27FC236}">
                  <a16:creationId xmlns:a16="http://schemas.microsoft.com/office/drawing/2014/main" id="{D532C617-B545-0BA2-D9FF-8C83DC8A1427}"/>
                </a:ext>
              </a:extLst>
            </p:cNvPr>
            <p:cNvCxnSpPr>
              <a:cxnSpLocks/>
            </p:cNvCxnSpPr>
            <p:nvPr/>
          </p:nvCxnSpPr>
          <p:spPr>
            <a:xfrm flipH="1">
              <a:off x="2532742" y="3450394"/>
              <a:ext cx="758952" cy="0"/>
            </a:xfrm>
            <a:prstGeom prst="line">
              <a:avLst/>
            </a:prstGeom>
            <a:ln w="28575" cap="flat" cmpd="sng" algn="ctr">
              <a:solidFill>
                <a:schemeClr val="tx2"/>
              </a:solidFill>
              <a:prstDash val="solid"/>
              <a:round/>
              <a:headEnd type="none" w="lg" len="lg"/>
              <a:tailEnd type="triangle" w="med" len="med"/>
            </a:ln>
          </p:spPr>
          <p:style>
            <a:lnRef idx="1">
              <a:schemeClr val="accent1"/>
            </a:lnRef>
            <a:fillRef idx="0">
              <a:schemeClr val="accent1"/>
            </a:fillRef>
            <a:effectRef idx="0">
              <a:schemeClr val="accent1"/>
            </a:effectRef>
            <a:fontRef idx="minor">
              <a:schemeClr val="tx1"/>
            </a:fontRef>
          </p:style>
        </p:cxnSp>
        <p:sp>
          <p:nvSpPr>
            <p:cNvPr id="509" name="Title 138">
              <a:extLst>
                <a:ext uri="{FF2B5EF4-FFF2-40B4-BE49-F238E27FC236}">
                  <a16:creationId xmlns:a16="http://schemas.microsoft.com/office/drawing/2014/main" id="{D3C31B50-C10D-AEAA-446B-5025382D4456}"/>
                </a:ext>
              </a:extLst>
            </p:cNvPr>
            <p:cNvSpPr txBox="1">
              <a:spLocks noChangeAspect="1"/>
            </p:cNvSpPr>
            <p:nvPr/>
          </p:nvSpPr>
          <p:spPr bwMode="auto">
            <a:xfrm>
              <a:off x="2404459" y="3553079"/>
              <a:ext cx="1010808" cy="646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900">
                  <a:solidFill>
                    <a:schemeClr val="accent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solidFill>
                    <a:schemeClr val="tx2"/>
                  </a:solidFill>
                </a:rPr>
                <a:t>Kasten Triggers Backup and  Instructs Puls8 </a:t>
              </a:r>
            </a:p>
            <a:p>
              <a:r>
                <a:rPr lang="en-US">
                  <a:solidFill>
                    <a:schemeClr val="tx2"/>
                  </a:solidFill>
                </a:rPr>
                <a:t>to Take Snapshots of PVs</a:t>
              </a:r>
            </a:p>
          </p:txBody>
        </p:sp>
        <p:sp>
          <p:nvSpPr>
            <p:cNvPr id="3" name="Oval 352">
              <a:extLst>
                <a:ext uri="{FF2B5EF4-FFF2-40B4-BE49-F238E27FC236}">
                  <a16:creationId xmlns:a16="http://schemas.microsoft.com/office/drawing/2014/main" id="{30717C02-67B9-2943-C031-EA5524C93272}"/>
                </a:ext>
              </a:extLst>
            </p:cNvPr>
            <p:cNvSpPr>
              <a:spLocks noChangeAspect="1"/>
            </p:cNvSpPr>
            <p:nvPr/>
          </p:nvSpPr>
          <p:spPr>
            <a:xfrm>
              <a:off x="2737143" y="4264378"/>
              <a:ext cx="345440" cy="189643"/>
            </a:xfrm>
            <a:prstGeom prst="roundRect">
              <a:avLst/>
            </a:prstGeom>
            <a:solidFill>
              <a:schemeClr val="bg1"/>
            </a:solidFill>
            <a:ln w="12700">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a:solidFill>
                    <a:schemeClr val="bg2"/>
                  </a:solidFill>
                  <a:latin typeface="Montserrat" panose="02000505000000020004" pitchFamily="2" charset="0"/>
                </a:rPr>
                <a:t>1</a:t>
              </a:r>
            </a:p>
          </p:txBody>
        </p:sp>
      </p:grpSp>
      <p:grpSp>
        <p:nvGrpSpPr>
          <p:cNvPr id="40" name="Group 39">
            <a:extLst>
              <a:ext uri="{FF2B5EF4-FFF2-40B4-BE49-F238E27FC236}">
                <a16:creationId xmlns:a16="http://schemas.microsoft.com/office/drawing/2014/main" id="{ABAB1674-F12F-E692-A7AD-AAD8BD482336}"/>
              </a:ext>
            </a:extLst>
          </p:cNvPr>
          <p:cNvGrpSpPr/>
          <p:nvPr/>
        </p:nvGrpSpPr>
        <p:grpSpPr>
          <a:xfrm>
            <a:off x="253430" y="2526542"/>
            <a:ext cx="1681307" cy="597536"/>
            <a:chOff x="321704" y="2519738"/>
            <a:chExt cx="1681307" cy="597536"/>
          </a:xfrm>
        </p:grpSpPr>
        <p:grpSp>
          <p:nvGrpSpPr>
            <p:cNvPr id="471" name="Group 470">
              <a:extLst>
                <a:ext uri="{FF2B5EF4-FFF2-40B4-BE49-F238E27FC236}">
                  <a16:creationId xmlns:a16="http://schemas.microsoft.com/office/drawing/2014/main" id="{8DE74235-4850-C829-4FD0-1DE100094C17}"/>
                </a:ext>
              </a:extLst>
            </p:cNvPr>
            <p:cNvGrpSpPr>
              <a:grpSpLocks noChangeAspect="1"/>
            </p:cNvGrpSpPr>
            <p:nvPr/>
          </p:nvGrpSpPr>
          <p:grpSpPr>
            <a:xfrm>
              <a:off x="1553127" y="2639469"/>
              <a:ext cx="449884" cy="408660"/>
              <a:chOff x="2586344" y="2901082"/>
              <a:chExt cx="606382" cy="550818"/>
            </a:xfrm>
          </p:grpSpPr>
          <p:sp>
            <p:nvSpPr>
              <p:cNvPr id="472" name="Can 1387">
                <a:extLst>
                  <a:ext uri="{FF2B5EF4-FFF2-40B4-BE49-F238E27FC236}">
                    <a16:creationId xmlns:a16="http://schemas.microsoft.com/office/drawing/2014/main" id="{A2627D61-DBA8-891C-2EA7-CF264AE40D0C}"/>
                  </a:ext>
                </a:extLst>
              </p:cNvPr>
              <p:cNvSpPr>
                <a:spLocks noChangeAspect="1"/>
              </p:cNvSpPr>
              <p:nvPr/>
            </p:nvSpPr>
            <p:spPr>
              <a:xfrm>
                <a:off x="2879238" y="2909813"/>
                <a:ext cx="232250" cy="226692"/>
              </a:xfrm>
              <a:prstGeom prst="can">
                <a:avLst>
                  <a:gd name="adj" fmla="val 32725"/>
                </a:avLst>
              </a:prstGeom>
              <a:solidFill>
                <a:srgbClr val="002D3F"/>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sp>
            <p:nvSpPr>
              <p:cNvPr id="473" name="Can 1388">
                <a:extLst>
                  <a:ext uri="{FF2B5EF4-FFF2-40B4-BE49-F238E27FC236}">
                    <a16:creationId xmlns:a16="http://schemas.microsoft.com/office/drawing/2014/main" id="{91D1ABDB-C519-B294-52BF-3A2A636D2D24}"/>
                  </a:ext>
                </a:extLst>
              </p:cNvPr>
              <p:cNvSpPr>
                <a:spLocks noChangeAspect="1"/>
              </p:cNvSpPr>
              <p:nvPr/>
            </p:nvSpPr>
            <p:spPr>
              <a:xfrm>
                <a:off x="2881619" y="2907432"/>
                <a:ext cx="232250" cy="226692"/>
              </a:xfrm>
              <a:prstGeom prst="can">
                <a:avLst>
                  <a:gd name="adj" fmla="val 32725"/>
                </a:avLst>
              </a:prstGeom>
              <a:solidFill>
                <a:srgbClr val="A3A9B3"/>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sp>
            <p:nvSpPr>
              <p:cNvPr id="474" name="Can 1389">
                <a:extLst>
                  <a:ext uri="{FF2B5EF4-FFF2-40B4-BE49-F238E27FC236}">
                    <a16:creationId xmlns:a16="http://schemas.microsoft.com/office/drawing/2014/main" id="{A6C5B2D7-4081-5C84-BBDC-A4023112C010}"/>
                  </a:ext>
                </a:extLst>
              </p:cNvPr>
              <p:cNvSpPr>
                <a:spLocks noChangeAspect="1"/>
              </p:cNvSpPr>
              <p:nvPr/>
            </p:nvSpPr>
            <p:spPr>
              <a:xfrm>
                <a:off x="2881619" y="2901082"/>
                <a:ext cx="232250" cy="226692"/>
              </a:xfrm>
              <a:prstGeom prst="can">
                <a:avLst>
                  <a:gd name="adj" fmla="val 32725"/>
                </a:avLst>
              </a:prstGeom>
              <a:solidFill>
                <a:srgbClr val="A3A9B3"/>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pic>
            <p:nvPicPr>
              <p:cNvPr id="475" name="Picture 474">
                <a:extLst>
                  <a:ext uri="{FF2B5EF4-FFF2-40B4-BE49-F238E27FC236}">
                    <a16:creationId xmlns:a16="http://schemas.microsoft.com/office/drawing/2014/main" id="{BEFD8762-D6E6-18EF-FC39-425A5AE534F5}"/>
                  </a:ext>
                </a:extLst>
              </p:cNvPr>
              <p:cNvPicPr>
                <a:picLocks noChangeAspect="1"/>
              </p:cNvPicPr>
              <p:nvPr/>
            </p:nvPicPr>
            <p:blipFill>
              <a:blip r:embed="rId6"/>
              <a:stretch>
                <a:fillRect/>
              </a:stretch>
            </p:blipFill>
            <p:spPr>
              <a:xfrm>
                <a:off x="3035012" y="3021136"/>
                <a:ext cx="157714" cy="157714"/>
              </a:xfrm>
              <a:prstGeom prst="rect">
                <a:avLst/>
              </a:prstGeom>
            </p:spPr>
          </p:pic>
          <p:sp>
            <p:nvSpPr>
              <p:cNvPr id="476" name="Can 1391">
                <a:extLst>
                  <a:ext uri="{FF2B5EF4-FFF2-40B4-BE49-F238E27FC236}">
                    <a16:creationId xmlns:a16="http://schemas.microsoft.com/office/drawing/2014/main" id="{BB326BFA-11EC-F0C0-0D00-3004C032278A}"/>
                  </a:ext>
                </a:extLst>
              </p:cNvPr>
              <p:cNvSpPr>
                <a:spLocks noChangeAspect="1"/>
              </p:cNvSpPr>
              <p:nvPr/>
            </p:nvSpPr>
            <p:spPr>
              <a:xfrm>
                <a:off x="2738744" y="3024907"/>
                <a:ext cx="232250" cy="226692"/>
              </a:xfrm>
              <a:prstGeom prst="can">
                <a:avLst>
                  <a:gd name="adj" fmla="val 32725"/>
                </a:avLst>
              </a:prstGeom>
              <a:solidFill>
                <a:srgbClr val="A3A9B3"/>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pic>
            <p:nvPicPr>
              <p:cNvPr id="477" name="Picture 476">
                <a:extLst>
                  <a:ext uri="{FF2B5EF4-FFF2-40B4-BE49-F238E27FC236}">
                    <a16:creationId xmlns:a16="http://schemas.microsoft.com/office/drawing/2014/main" id="{165E83F2-F181-DBFC-6357-DE1C2AE05CAA}"/>
                  </a:ext>
                </a:extLst>
              </p:cNvPr>
              <p:cNvPicPr>
                <a:picLocks noChangeAspect="1"/>
              </p:cNvPicPr>
              <p:nvPr/>
            </p:nvPicPr>
            <p:blipFill>
              <a:blip r:embed="rId6"/>
              <a:stretch>
                <a:fillRect/>
              </a:stretch>
            </p:blipFill>
            <p:spPr>
              <a:xfrm>
                <a:off x="2892137" y="3144961"/>
                <a:ext cx="157714" cy="157714"/>
              </a:xfrm>
              <a:prstGeom prst="rect">
                <a:avLst/>
              </a:prstGeom>
            </p:spPr>
          </p:pic>
          <p:sp>
            <p:nvSpPr>
              <p:cNvPr id="478" name="Can 1393">
                <a:extLst>
                  <a:ext uri="{FF2B5EF4-FFF2-40B4-BE49-F238E27FC236}">
                    <a16:creationId xmlns:a16="http://schemas.microsoft.com/office/drawing/2014/main" id="{6D16BC85-F359-4B67-30CC-E28CCDCD6FE2}"/>
                  </a:ext>
                </a:extLst>
              </p:cNvPr>
              <p:cNvSpPr>
                <a:spLocks noChangeAspect="1"/>
              </p:cNvSpPr>
              <p:nvPr/>
            </p:nvSpPr>
            <p:spPr>
              <a:xfrm>
                <a:off x="2586344" y="3174132"/>
                <a:ext cx="232250" cy="226692"/>
              </a:xfrm>
              <a:prstGeom prst="can">
                <a:avLst>
                  <a:gd name="adj" fmla="val 32725"/>
                </a:avLst>
              </a:prstGeom>
              <a:solidFill>
                <a:srgbClr val="A3A9B3"/>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pic>
            <p:nvPicPr>
              <p:cNvPr id="479" name="Picture 478">
                <a:extLst>
                  <a:ext uri="{FF2B5EF4-FFF2-40B4-BE49-F238E27FC236}">
                    <a16:creationId xmlns:a16="http://schemas.microsoft.com/office/drawing/2014/main" id="{33DA1A90-966B-D950-E18A-8D4F5738964E}"/>
                  </a:ext>
                </a:extLst>
              </p:cNvPr>
              <p:cNvPicPr>
                <a:picLocks noChangeAspect="1"/>
              </p:cNvPicPr>
              <p:nvPr/>
            </p:nvPicPr>
            <p:blipFill>
              <a:blip r:embed="rId6"/>
              <a:stretch>
                <a:fillRect/>
              </a:stretch>
            </p:blipFill>
            <p:spPr>
              <a:xfrm>
                <a:off x="2739737" y="3294186"/>
                <a:ext cx="157714" cy="157714"/>
              </a:xfrm>
              <a:prstGeom prst="rect">
                <a:avLst/>
              </a:prstGeom>
            </p:spPr>
          </p:pic>
        </p:grpSp>
        <p:sp>
          <p:nvSpPr>
            <p:cNvPr id="482" name="Title 138">
              <a:extLst>
                <a:ext uri="{FF2B5EF4-FFF2-40B4-BE49-F238E27FC236}">
                  <a16:creationId xmlns:a16="http://schemas.microsoft.com/office/drawing/2014/main" id="{37632250-03C9-7DC6-E180-7CB7F6DB7640}"/>
                </a:ext>
              </a:extLst>
            </p:cNvPr>
            <p:cNvSpPr txBox="1">
              <a:spLocks noChangeAspect="1"/>
            </p:cNvSpPr>
            <p:nvPr/>
          </p:nvSpPr>
          <p:spPr bwMode="auto">
            <a:xfrm>
              <a:off x="321704" y="2519738"/>
              <a:ext cx="1127741" cy="35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9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Puls8 Takes Volume Snapshots of PVs</a:t>
              </a:r>
            </a:p>
          </p:txBody>
        </p:sp>
        <p:cxnSp>
          <p:nvCxnSpPr>
            <p:cNvPr id="485" name="Straight Connector 193">
              <a:extLst>
                <a:ext uri="{FF2B5EF4-FFF2-40B4-BE49-F238E27FC236}">
                  <a16:creationId xmlns:a16="http://schemas.microsoft.com/office/drawing/2014/main" id="{F5BC2688-8A4D-8B91-6AA6-29B8C9CA7304}"/>
                </a:ext>
              </a:extLst>
            </p:cNvPr>
            <p:cNvCxnSpPr>
              <a:cxnSpLocks/>
            </p:cNvCxnSpPr>
            <p:nvPr/>
          </p:nvCxnSpPr>
          <p:spPr>
            <a:xfrm flipH="1" flipV="1">
              <a:off x="1441424" y="2532155"/>
              <a:ext cx="1" cy="585119"/>
            </a:xfrm>
            <a:prstGeom prst="line">
              <a:avLst/>
            </a:prstGeom>
            <a:ln w="28575" cap="flat" cmpd="sng" algn="ctr">
              <a:solidFill>
                <a:schemeClr val="tx2"/>
              </a:solidFill>
              <a:prstDash val="solid"/>
              <a:round/>
              <a:headEnd type="none" w="lg" len="lg"/>
              <a:tailEnd type="triangle" w="med" len="med"/>
            </a:ln>
          </p:spPr>
          <p:style>
            <a:lnRef idx="1">
              <a:schemeClr val="accent1"/>
            </a:lnRef>
            <a:fillRef idx="0">
              <a:schemeClr val="accent1"/>
            </a:fillRef>
            <a:effectRef idx="0">
              <a:schemeClr val="accent1"/>
            </a:effectRef>
            <a:fontRef idx="minor">
              <a:schemeClr val="tx1"/>
            </a:fontRef>
          </p:style>
        </p:cxnSp>
        <p:sp>
          <p:nvSpPr>
            <p:cNvPr id="5" name="Oval 352">
              <a:extLst>
                <a:ext uri="{FF2B5EF4-FFF2-40B4-BE49-F238E27FC236}">
                  <a16:creationId xmlns:a16="http://schemas.microsoft.com/office/drawing/2014/main" id="{BA6CE534-E984-2345-CE4C-DE39123968C5}"/>
                </a:ext>
              </a:extLst>
            </p:cNvPr>
            <p:cNvSpPr>
              <a:spLocks noChangeAspect="1"/>
            </p:cNvSpPr>
            <p:nvPr/>
          </p:nvSpPr>
          <p:spPr>
            <a:xfrm>
              <a:off x="710739" y="2876704"/>
              <a:ext cx="345440" cy="189643"/>
            </a:xfrm>
            <a:prstGeom prst="roundRect">
              <a:avLst/>
            </a:prstGeom>
            <a:solidFill>
              <a:schemeClr val="bg1"/>
            </a:solidFill>
            <a:ln w="12700">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a:solidFill>
                    <a:schemeClr val="bg2"/>
                  </a:solidFill>
                  <a:latin typeface="Montserrat" panose="02000505000000020004" pitchFamily="2" charset="0"/>
                </a:rPr>
                <a:t>2a</a:t>
              </a:r>
            </a:p>
          </p:txBody>
        </p:sp>
      </p:grpSp>
      <p:grpSp>
        <p:nvGrpSpPr>
          <p:cNvPr id="38" name="Group 37">
            <a:extLst>
              <a:ext uri="{FF2B5EF4-FFF2-40B4-BE49-F238E27FC236}">
                <a16:creationId xmlns:a16="http://schemas.microsoft.com/office/drawing/2014/main" id="{D1EFB05A-BDE4-9BB2-A4B8-07C37FA25D3F}"/>
              </a:ext>
            </a:extLst>
          </p:cNvPr>
          <p:cNvGrpSpPr/>
          <p:nvPr/>
        </p:nvGrpSpPr>
        <p:grpSpPr>
          <a:xfrm>
            <a:off x="2344158" y="1978617"/>
            <a:ext cx="1000849" cy="1282840"/>
            <a:chOff x="2420404" y="1971813"/>
            <a:chExt cx="1000849" cy="1282840"/>
          </a:xfrm>
        </p:grpSpPr>
        <p:cxnSp>
          <p:nvCxnSpPr>
            <p:cNvPr id="505" name="Straight Connector 193">
              <a:extLst>
                <a:ext uri="{FF2B5EF4-FFF2-40B4-BE49-F238E27FC236}">
                  <a16:creationId xmlns:a16="http://schemas.microsoft.com/office/drawing/2014/main" id="{9F9C9B84-94BE-A580-53AC-FC003034AF80}"/>
                </a:ext>
              </a:extLst>
            </p:cNvPr>
            <p:cNvCxnSpPr>
              <a:cxnSpLocks/>
            </p:cNvCxnSpPr>
            <p:nvPr/>
          </p:nvCxnSpPr>
          <p:spPr>
            <a:xfrm flipH="1">
              <a:off x="2532742" y="2384381"/>
              <a:ext cx="758952" cy="0"/>
            </a:xfrm>
            <a:prstGeom prst="line">
              <a:avLst/>
            </a:prstGeom>
            <a:ln w="28575" cap="flat" cmpd="sng" algn="ctr">
              <a:solidFill>
                <a:schemeClr val="accent2"/>
              </a:solidFill>
              <a:prstDash val="solid"/>
              <a:round/>
              <a:headEnd type="none" w="lg" len="lg"/>
              <a:tailEnd type="triangle" w="med" len="med"/>
            </a:ln>
          </p:spPr>
          <p:style>
            <a:lnRef idx="1">
              <a:schemeClr val="accent1"/>
            </a:lnRef>
            <a:fillRef idx="0">
              <a:schemeClr val="accent1"/>
            </a:fillRef>
            <a:effectRef idx="0">
              <a:schemeClr val="accent1"/>
            </a:effectRef>
            <a:fontRef idx="minor">
              <a:schemeClr val="tx1"/>
            </a:fontRef>
          </p:style>
        </p:cxnSp>
        <p:pic>
          <p:nvPicPr>
            <p:cNvPr id="512" name="Graphic 511">
              <a:extLst>
                <a:ext uri="{FF2B5EF4-FFF2-40B4-BE49-F238E27FC236}">
                  <a16:creationId xmlns:a16="http://schemas.microsoft.com/office/drawing/2014/main" id="{913B47CA-8D48-1C0C-FA6A-6AAE24661DD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790599" y="1971813"/>
              <a:ext cx="297348" cy="317171"/>
            </a:xfrm>
            <a:prstGeom prst="rect">
              <a:avLst/>
            </a:prstGeom>
          </p:spPr>
        </p:pic>
        <p:sp>
          <p:nvSpPr>
            <p:cNvPr id="513" name="Title 138">
              <a:extLst>
                <a:ext uri="{FF2B5EF4-FFF2-40B4-BE49-F238E27FC236}">
                  <a16:creationId xmlns:a16="http://schemas.microsoft.com/office/drawing/2014/main" id="{1DC48A15-66CF-B9F4-22CF-2CCF0BE00754}"/>
                </a:ext>
              </a:extLst>
            </p:cNvPr>
            <p:cNvSpPr txBox="1">
              <a:spLocks noChangeAspect="1"/>
            </p:cNvSpPr>
            <p:nvPr/>
          </p:nvSpPr>
          <p:spPr bwMode="auto">
            <a:xfrm>
              <a:off x="2420404" y="2468939"/>
              <a:ext cx="1000849" cy="53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900">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solidFill>
                    <a:schemeClr val="tx1"/>
                  </a:solidFill>
                </a:rPr>
                <a:t>Kasten Saves Application Configuration (YAML Manifest)</a:t>
              </a:r>
            </a:p>
          </p:txBody>
        </p:sp>
        <p:sp>
          <p:nvSpPr>
            <p:cNvPr id="7" name="Oval 352">
              <a:extLst>
                <a:ext uri="{FF2B5EF4-FFF2-40B4-BE49-F238E27FC236}">
                  <a16:creationId xmlns:a16="http://schemas.microsoft.com/office/drawing/2014/main" id="{1841D08F-65FD-597A-6DC1-61F63AF75EE5}"/>
                </a:ext>
              </a:extLst>
            </p:cNvPr>
            <p:cNvSpPr>
              <a:spLocks noChangeAspect="1"/>
            </p:cNvSpPr>
            <p:nvPr/>
          </p:nvSpPr>
          <p:spPr>
            <a:xfrm>
              <a:off x="2746280" y="3065010"/>
              <a:ext cx="345440" cy="189643"/>
            </a:xfrm>
            <a:prstGeom prst="roundRect">
              <a:avLst/>
            </a:prstGeom>
            <a:solidFill>
              <a:schemeClr val="bg1"/>
            </a:solidFill>
            <a:ln w="12700">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a:solidFill>
                    <a:schemeClr val="bg2"/>
                  </a:solidFill>
                  <a:latin typeface="Montserrat" panose="02000505000000020004" pitchFamily="2" charset="0"/>
                </a:rPr>
                <a:t>2b</a:t>
              </a:r>
            </a:p>
          </p:txBody>
        </p:sp>
      </p:grpSp>
      <p:grpSp>
        <p:nvGrpSpPr>
          <p:cNvPr id="507" name="Group 506">
            <a:extLst>
              <a:ext uri="{FF2B5EF4-FFF2-40B4-BE49-F238E27FC236}">
                <a16:creationId xmlns:a16="http://schemas.microsoft.com/office/drawing/2014/main" id="{A132B00C-7FD3-D533-CA33-1F03D5896AED}"/>
              </a:ext>
            </a:extLst>
          </p:cNvPr>
          <p:cNvGrpSpPr/>
          <p:nvPr/>
        </p:nvGrpSpPr>
        <p:grpSpPr>
          <a:xfrm>
            <a:off x="3545313" y="3098439"/>
            <a:ext cx="1320538" cy="465753"/>
            <a:chOff x="3573743" y="3161485"/>
            <a:chExt cx="1320538" cy="465753"/>
          </a:xfrm>
        </p:grpSpPr>
        <p:grpSp>
          <p:nvGrpSpPr>
            <p:cNvPr id="356" name="Group 355">
              <a:extLst>
                <a:ext uri="{FF2B5EF4-FFF2-40B4-BE49-F238E27FC236}">
                  <a16:creationId xmlns:a16="http://schemas.microsoft.com/office/drawing/2014/main" id="{26255D64-B724-B8B9-C27E-9F6690D3DAE7}"/>
                </a:ext>
              </a:extLst>
            </p:cNvPr>
            <p:cNvGrpSpPr>
              <a:grpSpLocks noChangeAspect="1"/>
            </p:cNvGrpSpPr>
            <p:nvPr/>
          </p:nvGrpSpPr>
          <p:grpSpPr>
            <a:xfrm>
              <a:off x="3573743" y="3161485"/>
              <a:ext cx="1320538" cy="465753"/>
              <a:chOff x="3932118" y="2513910"/>
              <a:chExt cx="872066" cy="307577"/>
            </a:xfrm>
          </p:grpSpPr>
          <p:grpSp>
            <p:nvGrpSpPr>
              <p:cNvPr id="358" name="Group 102">
                <a:extLst>
                  <a:ext uri="{FF2B5EF4-FFF2-40B4-BE49-F238E27FC236}">
                    <a16:creationId xmlns:a16="http://schemas.microsoft.com/office/drawing/2014/main" id="{F23D44D1-6704-16DA-05F9-9D607B798106}"/>
                  </a:ext>
                </a:extLst>
              </p:cNvPr>
              <p:cNvGrpSpPr>
                <a:grpSpLocks noChangeAspect="1"/>
              </p:cNvGrpSpPr>
              <p:nvPr/>
            </p:nvGrpSpPr>
            <p:grpSpPr>
              <a:xfrm>
                <a:off x="3932118" y="2668202"/>
                <a:ext cx="872066" cy="153285"/>
                <a:chOff x="6235468" y="1519852"/>
                <a:chExt cx="1197765" cy="210534"/>
              </a:xfrm>
            </p:grpSpPr>
            <p:sp>
              <p:nvSpPr>
                <p:cNvPr id="361" name="Rectangle 145">
                  <a:extLst>
                    <a:ext uri="{FF2B5EF4-FFF2-40B4-BE49-F238E27FC236}">
                      <a16:creationId xmlns:a16="http://schemas.microsoft.com/office/drawing/2014/main" id="{E6150310-7A4E-8F43-A19D-FEBB648FE663}"/>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grpSp>
              <p:nvGrpSpPr>
                <p:cNvPr id="363" name="Group 104">
                  <a:extLst>
                    <a:ext uri="{FF2B5EF4-FFF2-40B4-BE49-F238E27FC236}">
                      <a16:creationId xmlns:a16="http://schemas.microsoft.com/office/drawing/2014/main" id="{29695214-30AE-B1C4-A37B-DDA3AFFD3A2C}"/>
                    </a:ext>
                  </a:extLst>
                </p:cNvPr>
                <p:cNvGrpSpPr/>
                <p:nvPr/>
              </p:nvGrpSpPr>
              <p:grpSpPr>
                <a:xfrm>
                  <a:off x="6269567" y="1547397"/>
                  <a:ext cx="27432" cy="73998"/>
                  <a:chOff x="6269567" y="1189566"/>
                  <a:chExt cx="27432" cy="73998"/>
                </a:xfrm>
              </p:grpSpPr>
              <p:sp>
                <p:nvSpPr>
                  <p:cNvPr id="365" name="Oval 105">
                    <a:extLst>
                      <a:ext uri="{FF2B5EF4-FFF2-40B4-BE49-F238E27FC236}">
                        <a16:creationId xmlns:a16="http://schemas.microsoft.com/office/drawing/2014/main" id="{158B89E1-2C91-AE33-A1B3-47080CADED77}"/>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sp>
                <p:nvSpPr>
                  <p:cNvPr id="366" name="Oval 106">
                    <a:extLst>
                      <a:ext uri="{FF2B5EF4-FFF2-40B4-BE49-F238E27FC236}">
                        <a16:creationId xmlns:a16="http://schemas.microsoft.com/office/drawing/2014/main" id="{E4D4BB27-2B3F-E759-8524-2BA951C8222D}"/>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grpSp>
          </p:grpSp>
          <p:pic>
            <p:nvPicPr>
              <p:cNvPr id="359" name="Рисунок 25">
                <a:extLst>
                  <a:ext uri="{FF2B5EF4-FFF2-40B4-BE49-F238E27FC236}">
                    <a16:creationId xmlns:a16="http://schemas.microsoft.com/office/drawing/2014/main" id="{9A3D20A2-0320-6D7E-40DF-0AA7D0AB59B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250512" y="2513910"/>
                <a:ext cx="234591" cy="234591"/>
              </a:xfrm>
              <a:prstGeom prst="rect">
                <a:avLst/>
              </a:prstGeom>
            </p:spPr>
          </p:pic>
        </p:grpSp>
        <p:sp>
          <p:nvSpPr>
            <p:cNvPr id="504" name="Freeform: Shape 503">
              <a:extLst>
                <a:ext uri="{FF2B5EF4-FFF2-40B4-BE49-F238E27FC236}">
                  <a16:creationId xmlns:a16="http://schemas.microsoft.com/office/drawing/2014/main" id="{269D9C68-7C99-B1BC-9C4A-111E9D4BA497}"/>
                </a:ext>
              </a:extLst>
            </p:cNvPr>
            <p:cNvSpPr/>
            <p:nvPr/>
          </p:nvSpPr>
          <p:spPr>
            <a:xfrm>
              <a:off x="3680634" y="3440586"/>
              <a:ext cx="154816" cy="150216"/>
            </a:xfrm>
            <a:custGeom>
              <a:avLst/>
              <a:gdLst>
                <a:gd name="connsiteX0" fmla="*/ 217152 w 437350"/>
                <a:gd name="connsiteY0" fmla="*/ -137 h 424358"/>
                <a:gd name="connsiteX1" fmla="*/ 206010 w 437350"/>
                <a:gd name="connsiteY1" fmla="*/ 2683 h 424358"/>
                <a:gd name="connsiteX2" fmla="*/ 53966 w 437350"/>
                <a:gd name="connsiteY2" fmla="*/ 75331 h 424358"/>
                <a:gd name="connsiteX3" fmla="*/ 38235 w 437350"/>
                <a:gd name="connsiteY3" fmla="*/ 94893 h 424358"/>
                <a:gd name="connsiteX4" fmla="*/ 724 w 437350"/>
                <a:gd name="connsiteY4" fmla="*/ 258080 h 424358"/>
                <a:gd name="connsiteX5" fmla="*/ 4672 w 437350"/>
                <a:gd name="connsiteY5" fmla="*/ 280189 h 424358"/>
                <a:gd name="connsiteX6" fmla="*/ 6325 w 437350"/>
                <a:gd name="connsiteY6" fmla="*/ 282484 h 424358"/>
                <a:gd name="connsiteX7" fmla="*/ 111564 w 437350"/>
                <a:gd name="connsiteY7" fmla="*/ 413333 h 424358"/>
                <a:gd name="connsiteX8" fmla="*/ 134295 w 437350"/>
                <a:gd name="connsiteY8" fmla="*/ 424184 h 424358"/>
                <a:gd name="connsiteX9" fmla="*/ 303063 w 437350"/>
                <a:gd name="connsiteY9" fmla="*/ 424144 h 424358"/>
                <a:gd name="connsiteX10" fmla="*/ 325794 w 437350"/>
                <a:gd name="connsiteY10" fmla="*/ 413313 h 424358"/>
                <a:gd name="connsiteX11" fmla="*/ 430995 w 437350"/>
                <a:gd name="connsiteY11" fmla="*/ 282445 h 424358"/>
                <a:gd name="connsiteX12" fmla="*/ 436615 w 437350"/>
                <a:gd name="connsiteY12" fmla="*/ 258041 h 424358"/>
                <a:gd name="connsiteX13" fmla="*/ 399046 w 437350"/>
                <a:gd name="connsiteY13" fmla="*/ 94854 h 424358"/>
                <a:gd name="connsiteX14" fmla="*/ 383315 w 437350"/>
                <a:gd name="connsiteY14" fmla="*/ 75292 h 424358"/>
                <a:gd name="connsiteX15" fmla="*/ 231251 w 437350"/>
                <a:gd name="connsiteY15" fmla="*/ 2683 h 424358"/>
                <a:gd name="connsiteX16" fmla="*/ 217152 w 437350"/>
                <a:gd name="connsiteY16" fmla="*/ -137 h 4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7350" h="424358">
                  <a:moveTo>
                    <a:pt x="217152" y="-137"/>
                  </a:moveTo>
                  <a:cubicBezTo>
                    <a:pt x="213286" y="58"/>
                    <a:pt x="209498" y="1016"/>
                    <a:pt x="206010" y="2683"/>
                  </a:cubicBezTo>
                  <a:lnTo>
                    <a:pt x="53966" y="75331"/>
                  </a:lnTo>
                  <a:cubicBezTo>
                    <a:pt x="45994" y="79138"/>
                    <a:pt x="40204" y="86338"/>
                    <a:pt x="38235" y="94893"/>
                  </a:cubicBezTo>
                  <a:lnTo>
                    <a:pt x="724" y="258080"/>
                  </a:lnTo>
                  <a:cubicBezTo>
                    <a:pt x="-1026" y="265676"/>
                    <a:pt x="398" y="273651"/>
                    <a:pt x="4672" y="280189"/>
                  </a:cubicBezTo>
                  <a:cubicBezTo>
                    <a:pt x="5185" y="280981"/>
                    <a:pt x="5736" y="281747"/>
                    <a:pt x="6325" y="282484"/>
                  </a:cubicBezTo>
                  <a:lnTo>
                    <a:pt x="111564" y="413333"/>
                  </a:lnTo>
                  <a:cubicBezTo>
                    <a:pt x="117082" y="420192"/>
                    <a:pt x="125448" y="424185"/>
                    <a:pt x="134295" y="424184"/>
                  </a:cubicBezTo>
                  <a:lnTo>
                    <a:pt x="303063" y="424144"/>
                  </a:lnTo>
                  <a:cubicBezTo>
                    <a:pt x="311906" y="424151"/>
                    <a:pt x="320273" y="420165"/>
                    <a:pt x="325794" y="413313"/>
                  </a:cubicBezTo>
                  <a:lnTo>
                    <a:pt x="430995" y="282445"/>
                  </a:lnTo>
                  <a:cubicBezTo>
                    <a:pt x="436516" y="275583"/>
                    <a:pt x="438585" y="266600"/>
                    <a:pt x="436615" y="258041"/>
                  </a:cubicBezTo>
                  <a:lnTo>
                    <a:pt x="399046" y="94854"/>
                  </a:lnTo>
                  <a:cubicBezTo>
                    <a:pt x="397076" y="86299"/>
                    <a:pt x="391286" y="79099"/>
                    <a:pt x="383315" y="75292"/>
                  </a:cubicBezTo>
                  <a:lnTo>
                    <a:pt x="231251" y="2683"/>
                  </a:lnTo>
                  <a:cubicBezTo>
                    <a:pt x="226863" y="586"/>
                    <a:pt x="222016" y="-383"/>
                    <a:pt x="217152" y="-137"/>
                  </a:cubicBezTo>
                  <a:close/>
                </a:path>
              </a:pathLst>
            </a:custGeom>
            <a:solidFill>
              <a:schemeClr val="bg1"/>
            </a:solidFill>
            <a:ln w="0" cap="flat">
              <a:solidFill>
                <a:srgbClr val="FFFFFF"/>
              </a:solid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91A5B4E6-264D-CDBB-9E8D-EFCB42CF9318}"/>
                </a:ext>
              </a:extLst>
            </p:cNvPr>
            <p:cNvSpPr/>
            <p:nvPr/>
          </p:nvSpPr>
          <p:spPr>
            <a:xfrm>
              <a:off x="3701294" y="3460258"/>
              <a:ext cx="113497" cy="110872"/>
            </a:xfrm>
            <a:custGeom>
              <a:avLst/>
              <a:gdLst>
                <a:gd name="connsiteX0" fmla="*/ 160296 w 320624"/>
                <a:gd name="connsiteY0" fmla="*/ -175 h 313213"/>
                <a:gd name="connsiteX1" fmla="*/ 151196 w 320624"/>
                <a:gd name="connsiteY1" fmla="*/ 9937 h 313213"/>
                <a:gd name="connsiteX2" fmla="*/ 151215 w 320624"/>
                <a:gd name="connsiteY2" fmla="*/ 10190 h 313213"/>
                <a:gd name="connsiteX3" fmla="*/ 151196 w 320624"/>
                <a:gd name="connsiteY3" fmla="*/ 12523 h 313213"/>
                <a:gd name="connsiteX4" fmla="*/ 152440 w 320624"/>
                <a:gd name="connsiteY4" fmla="*/ 21176 h 313213"/>
                <a:gd name="connsiteX5" fmla="*/ 153452 w 320624"/>
                <a:gd name="connsiteY5" fmla="*/ 37685 h 313213"/>
                <a:gd name="connsiteX6" fmla="*/ 150496 w 320624"/>
                <a:gd name="connsiteY6" fmla="*/ 42391 h 313213"/>
                <a:gd name="connsiteX7" fmla="*/ 150282 w 320624"/>
                <a:gd name="connsiteY7" fmla="*/ 46241 h 313213"/>
                <a:gd name="connsiteX8" fmla="*/ 133831 w 320624"/>
                <a:gd name="connsiteY8" fmla="*/ 48769 h 313213"/>
                <a:gd name="connsiteX9" fmla="*/ 74367 w 320624"/>
                <a:gd name="connsiteY9" fmla="*/ 82741 h 313213"/>
                <a:gd name="connsiteX10" fmla="*/ 71080 w 320624"/>
                <a:gd name="connsiteY10" fmla="*/ 80407 h 313213"/>
                <a:gd name="connsiteX11" fmla="*/ 65674 w 320624"/>
                <a:gd name="connsiteY11" fmla="*/ 79882 h 313213"/>
                <a:gd name="connsiteX12" fmla="*/ 53404 w 320624"/>
                <a:gd name="connsiteY12" fmla="*/ 68798 h 313213"/>
                <a:gd name="connsiteX13" fmla="*/ 47415 w 320624"/>
                <a:gd name="connsiteY13" fmla="*/ 62440 h 313213"/>
                <a:gd name="connsiteX14" fmla="*/ 45393 w 320624"/>
                <a:gd name="connsiteY14" fmla="*/ 60826 h 313213"/>
                <a:gd name="connsiteX15" fmla="*/ 39054 w 320624"/>
                <a:gd name="connsiteY15" fmla="*/ 58434 h 313213"/>
                <a:gd name="connsiteX16" fmla="*/ 31801 w 320624"/>
                <a:gd name="connsiteY16" fmla="*/ 61642 h 313213"/>
                <a:gd name="connsiteX17" fmla="*/ 34036 w 320624"/>
                <a:gd name="connsiteY17" fmla="*/ 75060 h 313213"/>
                <a:gd name="connsiteX18" fmla="*/ 34173 w 320624"/>
                <a:gd name="connsiteY18" fmla="*/ 75157 h 313213"/>
                <a:gd name="connsiteX19" fmla="*/ 36059 w 320624"/>
                <a:gd name="connsiteY19" fmla="*/ 76674 h 313213"/>
                <a:gd name="connsiteX20" fmla="*/ 43604 w 320624"/>
                <a:gd name="connsiteY20" fmla="*/ 81088 h 313213"/>
                <a:gd name="connsiteX21" fmla="*/ 57138 w 320624"/>
                <a:gd name="connsiteY21" fmla="*/ 90597 h 313213"/>
                <a:gd name="connsiteX22" fmla="*/ 58966 w 320624"/>
                <a:gd name="connsiteY22" fmla="*/ 95847 h 313213"/>
                <a:gd name="connsiteX23" fmla="*/ 61882 w 320624"/>
                <a:gd name="connsiteY23" fmla="*/ 98453 h 313213"/>
                <a:gd name="connsiteX24" fmla="*/ 43312 w 320624"/>
                <a:gd name="connsiteY24" fmla="*/ 180552 h 313213"/>
                <a:gd name="connsiteX25" fmla="*/ 39501 w 320624"/>
                <a:gd name="connsiteY25" fmla="*/ 181660 h 313213"/>
                <a:gd name="connsiteX26" fmla="*/ 35592 w 320624"/>
                <a:gd name="connsiteY26" fmla="*/ 185607 h 313213"/>
                <a:gd name="connsiteX27" fmla="*/ 19278 w 320624"/>
                <a:gd name="connsiteY27" fmla="*/ 188291 h 313213"/>
                <a:gd name="connsiteX28" fmla="*/ 10546 w 320624"/>
                <a:gd name="connsiteY28" fmla="*/ 188991 h 313213"/>
                <a:gd name="connsiteX29" fmla="*/ 8116 w 320624"/>
                <a:gd name="connsiteY29" fmla="*/ 189555 h 313213"/>
                <a:gd name="connsiteX30" fmla="*/ 8038 w 320624"/>
                <a:gd name="connsiteY30" fmla="*/ 189574 h 313213"/>
                <a:gd name="connsiteX31" fmla="*/ 7902 w 320624"/>
                <a:gd name="connsiteY31" fmla="*/ 189613 h 313213"/>
                <a:gd name="connsiteX32" fmla="*/ 201 w 320624"/>
                <a:gd name="connsiteY32" fmla="*/ 200697 h 313213"/>
                <a:gd name="connsiteX33" fmla="*/ 11946 w 320624"/>
                <a:gd name="connsiteY33" fmla="*/ 207348 h 313213"/>
                <a:gd name="connsiteX34" fmla="*/ 12083 w 320624"/>
                <a:gd name="connsiteY34" fmla="*/ 207328 h 313213"/>
                <a:gd name="connsiteX35" fmla="*/ 12257 w 320624"/>
                <a:gd name="connsiteY35" fmla="*/ 207270 h 313213"/>
                <a:gd name="connsiteX36" fmla="*/ 14611 w 320624"/>
                <a:gd name="connsiteY36" fmla="*/ 206745 h 313213"/>
                <a:gd name="connsiteX37" fmla="*/ 22778 w 320624"/>
                <a:gd name="connsiteY37" fmla="*/ 203614 h 313213"/>
                <a:gd name="connsiteX38" fmla="*/ 38645 w 320624"/>
                <a:gd name="connsiteY38" fmla="*/ 198947 h 313213"/>
                <a:gd name="connsiteX39" fmla="*/ 43876 w 320624"/>
                <a:gd name="connsiteY39" fmla="*/ 200794 h 313213"/>
                <a:gd name="connsiteX40" fmla="*/ 47843 w 320624"/>
                <a:gd name="connsiteY40" fmla="*/ 200114 h 313213"/>
                <a:gd name="connsiteX41" fmla="*/ 100327 w 320624"/>
                <a:gd name="connsiteY41" fmla="*/ 265645 h 313213"/>
                <a:gd name="connsiteX42" fmla="*/ 98673 w 320624"/>
                <a:gd name="connsiteY42" fmla="*/ 269612 h 313213"/>
                <a:gd name="connsiteX43" fmla="*/ 99483 w 320624"/>
                <a:gd name="connsiteY43" fmla="*/ 274757 h 313213"/>
                <a:gd name="connsiteX44" fmla="*/ 91245 w 320624"/>
                <a:gd name="connsiteY44" fmla="*/ 289563 h 313213"/>
                <a:gd name="connsiteX45" fmla="*/ 86364 w 320624"/>
                <a:gd name="connsiteY45" fmla="*/ 296836 h 313213"/>
                <a:gd name="connsiteX46" fmla="*/ 85198 w 320624"/>
                <a:gd name="connsiteY46" fmla="*/ 299286 h 313213"/>
                <a:gd name="connsiteX47" fmla="*/ 89067 w 320624"/>
                <a:gd name="connsiteY47" fmla="*/ 312217 h 313213"/>
                <a:gd name="connsiteX48" fmla="*/ 101629 w 320624"/>
                <a:gd name="connsiteY48" fmla="*/ 307084 h 313213"/>
                <a:gd name="connsiteX49" fmla="*/ 101649 w 320624"/>
                <a:gd name="connsiteY49" fmla="*/ 307064 h 313213"/>
                <a:gd name="connsiteX50" fmla="*/ 101649 w 320624"/>
                <a:gd name="connsiteY50" fmla="*/ 307045 h 313213"/>
                <a:gd name="connsiteX51" fmla="*/ 102776 w 320624"/>
                <a:gd name="connsiteY51" fmla="*/ 304731 h 313213"/>
                <a:gd name="connsiteX52" fmla="*/ 105402 w 320624"/>
                <a:gd name="connsiteY52" fmla="*/ 296389 h 313213"/>
                <a:gd name="connsiteX53" fmla="*/ 112447 w 320624"/>
                <a:gd name="connsiteY53" fmla="*/ 280039 h 313213"/>
                <a:gd name="connsiteX54" fmla="*/ 116369 w 320624"/>
                <a:gd name="connsiteY54" fmla="*/ 278129 h 313213"/>
                <a:gd name="connsiteX55" fmla="*/ 118430 w 320624"/>
                <a:gd name="connsiteY55" fmla="*/ 274396 h 313213"/>
                <a:gd name="connsiteX56" fmla="*/ 186800 w 320624"/>
                <a:gd name="connsiteY56" fmla="*/ 279315 h 313213"/>
                <a:gd name="connsiteX57" fmla="*/ 202415 w 320624"/>
                <a:gd name="connsiteY57" fmla="*/ 274610 h 313213"/>
                <a:gd name="connsiteX58" fmla="*/ 204360 w 320624"/>
                <a:gd name="connsiteY58" fmla="*/ 278110 h 313213"/>
                <a:gd name="connsiteX59" fmla="*/ 209007 w 320624"/>
                <a:gd name="connsiteY59" fmla="*/ 280930 h 313213"/>
                <a:gd name="connsiteX60" fmla="*/ 215249 w 320624"/>
                <a:gd name="connsiteY60" fmla="*/ 296233 h 313213"/>
                <a:gd name="connsiteX61" fmla="*/ 217894 w 320624"/>
                <a:gd name="connsiteY61" fmla="*/ 304575 h 313213"/>
                <a:gd name="connsiteX62" fmla="*/ 219022 w 320624"/>
                <a:gd name="connsiteY62" fmla="*/ 306909 h 313213"/>
                <a:gd name="connsiteX63" fmla="*/ 231603 w 320624"/>
                <a:gd name="connsiteY63" fmla="*/ 312062 h 313213"/>
                <a:gd name="connsiteX64" fmla="*/ 235472 w 320624"/>
                <a:gd name="connsiteY64" fmla="*/ 299131 h 313213"/>
                <a:gd name="connsiteX65" fmla="*/ 234286 w 320624"/>
                <a:gd name="connsiteY65" fmla="*/ 296680 h 313213"/>
                <a:gd name="connsiteX66" fmla="*/ 229405 w 320624"/>
                <a:gd name="connsiteY66" fmla="*/ 289427 h 313213"/>
                <a:gd name="connsiteX67" fmla="*/ 221335 w 320624"/>
                <a:gd name="connsiteY67" fmla="*/ 274979 h 313213"/>
                <a:gd name="connsiteX68" fmla="*/ 222035 w 320624"/>
                <a:gd name="connsiteY68" fmla="*/ 269612 h 313213"/>
                <a:gd name="connsiteX69" fmla="*/ 220519 w 320624"/>
                <a:gd name="connsiteY69" fmla="*/ 265937 h 313213"/>
                <a:gd name="connsiteX70" fmla="*/ 272983 w 320624"/>
                <a:gd name="connsiteY70" fmla="*/ 199939 h 313213"/>
                <a:gd name="connsiteX71" fmla="*/ 276872 w 320624"/>
                <a:gd name="connsiteY71" fmla="*/ 200619 h 313213"/>
                <a:gd name="connsiteX72" fmla="*/ 281967 w 320624"/>
                <a:gd name="connsiteY72" fmla="*/ 198733 h 313213"/>
                <a:gd name="connsiteX73" fmla="*/ 297834 w 320624"/>
                <a:gd name="connsiteY73" fmla="*/ 203400 h 313213"/>
                <a:gd name="connsiteX74" fmla="*/ 306001 w 320624"/>
                <a:gd name="connsiteY74" fmla="*/ 206551 h 313213"/>
                <a:gd name="connsiteX75" fmla="*/ 308354 w 320624"/>
                <a:gd name="connsiteY75" fmla="*/ 207056 h 313213"/>
                <a:gd name="connsiteX76" fmla="*/ 308529 w 320624"/>
                <a:gd name="connsiteY76" fmla="*/ 207114 h 313213"/>
                <a:gd name="connsiteX77" fmla="*/ 308665 w 320624"/>
                <a:gd name="connsiteY77" fmla="*/ 207134 h 313213"/>
                <a:gd name="connsiteX78" fmla="*/ 320410 w 320624"/>
                <a:gd name="connsiteY78" fmla="*/ 200483 h 313213"/>
                <a:gd name="connsiteX79" fmla="*/ 312710 w 320624"/>
                <a:gd name="connsiteY79" fmla="*/ 189399 h 313213"/>
                <a:gd name="connsiteX80" fmla="*/ 310065 w 320624"/>
                <a:gd name="connsiteY80" fmla="*/ 188777 h 313213"/>
                <a:gd name="connsiteX81" fmla="*/ 301334 w 320624"/>
                <a:gd name="connsiteY81" fmla="*/ 188077 h 313213"/>
                <a:gd name="connsiteX82" fmla="*/ 285020 w 320624"/>
                <a:gd name="connsiteY82" fmla="*/ 185393 h 313213"/>
                <a:gd name="connsiteX83" fmla="*/ 281092 w 320624"/>
                <a:gd name="connsiteY83" fmla="*/ 181446 h 313213"/>
                <a:gd name="connsiteX84" fmla="*/ 277416 w 320624"/>
                <a:gd name="connsiteY84" fmla="*/ 180377 h 313213"/>
                <a:gd name="connsiteX85" fmla="*/ 275511 w 320624"/>
                <a:gd name="connsiteY85" fmla="*/ 137888 h 313213"/>
                <a:gd name="connsiteX86" fmla="*/ 258457 w 320624"/>
                <a:gd name="connsiteY86" fmla="*/ 98472 h 313213"/>
                <a:gd name="connsiteX87" fmla="*/ 261685 w 320624"/>
                <a:gd name="connsiteY87" fmla="*/ 95575 h 313213"/>
                <a:gd name="connsiteX88" fmla="*/ 263396 w 320624"/>
                <a:gd name="connsiteY88" fmla="*/ 90421 h 313213"/>
                <a:gd name="connsiteX89" fmla="*/ 276930 w 320624"/>
                <a:gd name="connsiteY89" fmla="*/ 80913 h 313213"/>
                <a:gd name="connsiteX90" fmla="*/ 284494 w 320624"/>
                <a:gd name="connsiteY90" fmla="*/ 76498 h 313213"/>
                <a:gd name="connsiteX91" fmla="*/ 286497 w 320624"/>
                <a:gd name="connsiteY91" fmla="*/ 74885 h 313213"/>
                <a:gd name="connsiteX92" fmla="*/ 288734 w 320624"/>
                <a:gd name="connsiteY92" fmla="*/ 61467 h 313213"/>
                <a:gd name="connsiteX93" fmla="*/ 275161 w 320624"/>
                <a:gd name="connsiteY93" fmla="*/ 60651 h 313213"/>
                <a:gd name="connsiteX94" fmla="*/ 273138 w 320624"/>
                <a:gd name="connsiteY94" fmla="*/ 62264 h 313213"/>
                <a:gd name="connsiteX95" fmla="*/ 267130 w 320624"/>
                <a:gd name="connsiteY95" fmla="*/ 68623 h 313213"/>
                <a:gd name="connsiteX96" fmla="*/ 254859 w 320624"/>
                <a:gd name="connsiteY96" fmla="*/ 79727 h 313213"/>
                <a:gd name="connsiteX97" fmla="*/ 249337 w 320624"/>
                <a:gd name="connsiteY97" fmla="*/ 80330 h 313213"/>
                <a:gd name="connsiteX98" fmla="*/ 245876 w 320624"/>
                <a:gd name="connsiteY98" fmla="*/ 82799 h 313213"/>
                <a:gd name="connsiteX99" fmla="*/ 170330 w 320624"/>
                <a:gd name="connsiteY99" fmla="*/ 46300 h 313213"/>
                <a:gd name="connsiteX100" fmla="*/ 170116 w 320624"/>
                <a:gd name="connsiteY100" fmla="*/ 42236 h 313213"/>
                <a:gd name="connsiteX101" fmla="*/ 167141 w 320624"/>
                <a:gd name="connsiteY101" fmla="*/ 37685 h 313213"/>
                <a:gd name="connsiteX102" fmla="*/ 168172 w 320624"/>
                <a:gd name="connsiteY102" fmla="*/ 21176 h 313213"/>
                <a:gd name="connsiteX103" fmla="*/ 169416 w 320624"/>
                <a:gd name="connsiteY103" fmla="*/ 12523 h 313213"/>
                <a:gd name="connsiteX104" fmla="*/ 169397 w 320624"/>
                <a:gd name="connsiteY104" fmla="*/ 9937 h 313213"/>
                <a:gd name="connsiteX105" fmla="*/ 160296 w 320624"/>
                <a:gd name="connsiteY105" fmla="*/ -175 h 313213"/>
                <a:gd name="connsiteX106" fmla="*/ 148901 w 320624"/>
                <a:gd name="connsiteY106" fmla="*/ 70412 h 313213"/>
                <a:gd name="connsiteX107" fmla="*/ 146198 w 320624"/>
                <a:gd name="connsiteY107" fmla="*/ 118151 h 313213"/>
                <a:gd name="connsiteX108" fmla="*/ 146004 w 320624"/>
                <a:gd name="connsiteY108" fmla="*/ 118248 h 313213"/>
                <a:gd name="connsiteX109" fmla="*/ 137992 w 320624"/>
                <a:gd name="connsiteY109" fmla="*/ 125929 h 313213"/>
                <a:gd name="connsiteX110" fmla="*/ 133267 w 320624"/>
                <a:gd name="connsiteY110" fmla="*/ 124393 h 313213"/>
                <a:gd name="connsiteX111" fmla="*/ 133189 w 320624"/>
                <a:gd name="connsiteY111" fmla="*/ 124432 h 313213"/>
                <a:gd name="connsiteX112" fmla="*/ 94045 w 320624"/>
                <a:gd name="connsiteY112" fmla="*/ 96683 h 313213"/>
                <a:gd name="connsiteX113" fmla="*/ 139198 w 320624"/>
                <a:gd name="connsiteY113" fmla="*/ 72085 h 313213"/>
                <a:gd name="connsiteX114" fmla="*/ 148901 w 320624"/>
                <a:gd name="connsiteY114" fmla="*/ 70412 h 313213"/>
                <a:gd name="connsiteX115" fmla="*/ 171710 w 320624"/>
                <a:gd name="connsiteY115" fmla="*/ 70412 h 313213"/>
                <a:gd name="connsiteX116" fmla="*/ 226236 w 320624"/>
                <a:gd name="connsiteY116" fmla="*/ 96702 h 313213"/>
                <a:gd name="connsiteX117" fmla="*/ 187345 w 320624"/>
                <a:gd name="connsiteY117" fmla="*/ 124277 h 313213"/>
                <a:gd name="connsiteX118" fmla="*/ 187209 w 320624"/>
                <a:gd name="connsiteY118" fmla="*/ 124218 h 313213"/>
                <a:gd name="connsiteX119" fmla="*/ 176203 w 320624"/>
                <a:gd name="connsiteY119" fmla="*/ 122740 h 313213"/>
                <a:gd name="connsiteX120" fmla="*/ 174453 w 320624"/>
                <a:gd name="connsiteY120" fmla="*/ 118093 h 313213"/>
                <a:gd name="connsiteX121" fmla="*/ 174414 w 320624"/>
                <a:gd name="connsiteY121" fmla="*/ 118073 h 313213"/>
                <a:gd name="connsiteX122" fmla="*/ 79850 w 320624"/>
                <a:gd name="connsiteY122" fmla="*/ 114515 h 313213"/>
                <a:gd name="connsiteX123" fmla="*/ 115591 w 320624"/>
                <a:gd name="connsiteY123" fmla="*/ 146483 h 313213"/>
                <a:gd name="connsiteX124" fmla="*/ 115552 w 320624"/>
                <a:gd name="connsiteY124" fmla="*/ 146678 h 313213"/>
                <a:gd name="connsiteX125" fmla="*/ 116563 w 320624"/>
                <a:gd name="connsiteY125" fmla="*/ 157723 h 313213"/>
                <a:gd name="connsiteX126" fmla="*/ 112402 w 320624"/>
                <a:gd name="connsiteY126" fmla="*/ 160464 h 313213"/>
                <a:gd name="connsiteX127" fmla="*/ 112363 w 320624"/>
                <a:gd name="connsiteY127" fmla="*/ 160620 h 313213"/>
                <a:gd name="connsiteX128" fmla="*/ 66549 w 320624"/>
                <a:gd name="connsiteY128" fmla="*/ 173843 h 313213"/>
                <a:gd name="connsiteX129" fmla="*/ 79850 w 320624"/>
                <a:gd name="connsiteY129" fmla="*/ 114515 h 313213"/>
                <a:gd name="connsiteX130" fmla="*/ 240490 w 320624"/>
                <a:gd name="connsiteY130" fmla="*/ 114534 h 313213"/>
                <a:gd name="connsiteX131" fmla="*/ 252215 w 320624"/>
                <a:gd name="connsiteY131" fmla="*/ 143178 h 313213"/>
                <a:gd name="connsiteX132" fmla="*/ 254199 w 320624"/>
                <a:gd name="connsiteY132" fmla="*/ 173687 h 313213"/>
                <a:gd name="connsiteX133" fmla="*/ 208152 w 320624"/>
                <a:gd name="connsiteY133" fmla="*/ 160425 h 313213"/>
                <a:gd name="connsiteX134" fmla="*/ 208112 w 320624"/>
                <a:gd name="connsiteY134" fmla="*/ 160231 h 313213"/>
                <a:gd name="connsiteX135" fmla="*/ 202415 w 320624"/>
                <a:gd name="connsiteY135" fmla="*/ 150703 h 313213"/>
                <a:gd name="connsiteX136" fmla="*/ 204963 w 320624"/>
                <a:gd name="connsiteY136" fmla="*/ 146444 h 313213"/>
                <a:gd name="connsiteX137" fmla="*/ 204943 w 320624"/>
                <a:gd name="connsiteY137" fmla="*/ 146347 h 313213"/>
                <a:gd name="connsiteX138" fmla="*/ 240490 w 320624"/>
                <a:gd name="connsiteY138" fmla="*/ 114534 h 313213"/>
                <a:gd name="connsiteX139" fmla="*/ 152965 w 320624"/>
                <a:gd name="connsiteY139" fmla="*/ 148953 h 313213"/>
                <a:gd name="connsiteX140" fmla="*/ 167608 w 320624"/>
                <a:gd name="connsiteY140" fmla="*/ 148953 h 313213"/>
                <a:gd name="connsiteX141" fmla="*/ 176708 w 320624"/>
                <a:gd name="connsiteY141" fmla="*/ 160328 h 313213"/>
                <a:gd name="connsiteX142" fmla="*/ 173442 w 320624"/>
                <a:gd name="connsiteY142" fmla="*/ 174524 h 313213"/>
                <a:gd name="connsiteX143" fmla="*/ 160296 w 320624"/>
                <a:gd name="connsiteY143" fmla="*/ 180843 h 313213"/>
                <a:gd name="connsiteX144" fmla="*/ 147112 w 320624"/>
                <a:gd name="connsiteY144" fmla="*/ 174504 h 313213"/>
                <a:gd name="connsiteX145" fmla="*/ 143845 w 320624"/>
                <a:gd name="connsiteY145" fmla="*/ 160309 h 313213"/>
                <a:gd name="connsiteX146" fmla="*/ 199907 w 320624"/>
                <a:gd name="connsiteY146" fmla="*/ 187882 h 313213"/>
                <a:gd name="connsiteX147" fmla="*/ 201754 w 320624"/>
                <a:gd name="connsiteY147" fmla="*/ 188019 h 313213"/>
                <a:gd name="connsiteX148" fmla="*/ 201832 w 320624"/>
                <a:gd name="connsiteY148" fmla="*/ 187922 h 313213"/>
                <a:gd name="connsiteX149" fmla="*/ 249221 w 320624"/>
                <a:gd name="connsiteY149" fmla="*/ 195933 h 313213"/>
                <a:gd name="connsiteX150" fmla="*/ 211282 w 320624"/>
                <a:gd name="connsiteY150" fmla="*/ 243594 h 313213"/>
                <a:gd name="connsiteX151" fmla="*/ 192887 w 320624"/>
                <a:gd name="connsiteY151" fmla="*/ 199161 h 313213"/>
                <a:gd name="connsiteX152" fmla="*/ 192945 w 320624"/>
                <a:gd name="connsiteY152" fmla="*/ 199083 h 313213"/>
                <a:gd name="connsiteX153" fmla="*/ 196834 w 320624"/>
                <a:gd name="connsiteY153" fmla="*/ 188680 h 313213"/>
                <a:gd name="connsiteX154" fmla="*/ 199907 w 320624"/>
                <a:gd name="connsiteY154" fmla="*/ 187882 h 313213"/>
                <a:gd name="connsiteX155" fmla="*/ 120316 w 320624"/>
                <a:gd name="connsiteY155" fmla="*/ 188077 h 313213"/>
                <a:gd name="connsiteX156" fmla="*/ 128017 w 320624"/>
                <a:gd name="connsiteY156" fmla="*/ 194319 h 313213"/>
                <a:gd name="connsiteX157" fmla="*/ 127570 w 320624"/>
                <a:gd name="connsiteY157" fmla="*/ 199258 h 313213"/>
                <a:gd name="connsiteX158" fmla="*/ 127706 w 320624"/>
                <a:gd name="connsiteY158" fmla="*/ 199433 h 313213"/>
                <a:gd name="connsiteX159" fmla="*/ 109505 w 320624"/>
                <a:gd name="connsiteY159" fmla="*/ 243419 h 313213"/>
                <a:gd name="connsiteX160" fmla="*/ 71683 w 320624"/>
                <a:gd name="connsiteY160" fmla="*/ 196089 h 313213"/>
                <a:gd name="connsiteX161" fmla="*/ 118663 w 320624"/>
                <a:gd name="connsiteY161" fmla="*/ 188116 h 313213"/>
                <a:gd name="connsiteX162" fmla="*/ 118741 w 320624"/>
                <a:gd name="connsiteY162" fmla="*/ 188213 h 313213"/>
                <a:gd name="connsiteX163" fmla="*/ 120316 w 320624"/>
                <a:gd name="connsiteY163" fmla="*/ 188077 h 313213"/>
                <a:gd name="connsiteX164" fmla="*/ 160005 w 320624"/>
                <a:gd name="connsiteY164" fmla="*/ 207348 h 313213"/>
                <a:gd name="connsiteX165" fmla="*/ 163757 w 320624"/>
                <a:gd name="connsiteY165" fmla="*/ 208145 h 313213"/>
                <a:gd name="connsiteX166" fmla="*/ 167355 w 320624"/>
                <a:gd name="connsiteY166" fmla="*/ 211567 h 313213"/>
                <a:gd name="connsiteX167" fmla="*/ 167530 w 320624"/>
                <a:gd name="connsiteY167" fmla="*/ 211567 h 313213"/>
                <a:gd name="connsiteX168" fmla="*/ 190689 w 320624"/>
                <a:gd name="connsiteY168" fmla="*/ 253414 h 313213"/>
                <a:gd name="connsiteX169" fmla="*/ 181433 w 320624"/>
                <a:gd name="connsiteY169" fmla="*/ 256000 h 313213"/>
                <a:gd name="connsiteX170" fmla="*/ 130078 w 320624"/>
                <a:gd name="connsiteY170" fmla="*/ 253356 h 313213"/>
                <a:gd name="connsiteX171" fmla="*/ 153179 w 320624"/>
                <a:gd name="connsiteY171" fmla="*/ 211587 h 313213"/>
                <a:gd name="connsiteX172" fmla="*/ 153218 w 320624"/>
                <a:gd name="connsiteY172" fmla="*/ 211587 h 313213"/>
                <a:gd name="connsiteX173" fmla="*/ 160005 w 320624"/>
                <a:gd name="connsiteY173" fmla="*/ 207348 h 3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20624" h="313213">
                  <a:moveTo>
                    <a:pt x="160296" y="-175"/>
                  </a:moveTo>
                  <a:cubicBezTo>
                    <a:pt x="155270" y="-175"/>
                    <a:pt x="151195" y="4353"/>
                    <a:pt x="151196" y="9937"/>
                  </a:cubicBezTo>
                  <a:cubicBezTo>
                    <a:pt x="151196" y="10022"/>
                    <a:pt x="151213" y="10104"/>
                    <a:pt x="151215" y="10190"/>
                  </a:cubicBezTo>
                  <a:cubicBezTo>
                    <a:pt x="151208" y="10948"/>
                    <a:pt x="151171" y="11862"/>
                    <a:pt x="151196" y="12523"/>
                  </a:cubicBezTo>
                  <a:cubicBezTo>
                    <a:pt x="151315" y="15744"/>
                    <a:pt x="152018" y="18209"/>
                    <a:pt x="152440" y="21176"/>
                  </a:cubicBezTo>
                  <a:cubicBezTo>
                    <a:pt x="153206" y="27527"/>
                    <a:pt x="153847" y="32792"/>
                    <a:pt x="153452" y="37685"/>
                  </a:cubicBezTo>
                  <a:cubicBezTo>
                    <a:pt x="153066" y="39531"/>
                    <a:pt x="151707" y="41218"/>
                    <a:pt x="150496" y="42391"/>
                  </a:cubicBezTo>
                  <a:lnTo>
                    <a:pt x="150282" y="46241"/>
                  </a:lnTo>
                  <a:cubicBezTo>
                    <a:pt x="144820" y="46694"/>
                    <a:pt x="139323" y="47522"/>
                    <a:pt x="133831" y="48769"/>
                  </a:cubicBezTo>
                  <a:cubicBezTo>
                    <a:pt x="110201" y="54135"/>
                    <a:pt x="89856" y="66306"/>
                    <a:pt x="74367" y="82741"/>
                  </a:cubicBezTo>
                  <a:cubicBezTo>
                    <a:pt x="73362" y="82055"/>
                    <a:pt x="71603" y="80793"/>
                    <a:pt x="71080" y="80407"/>
                  </a:cubicBezTo>
                  <a:cubicBezTo>
                    <a:pt x="69455" y="80626"/>
                    <a:pt x="67813" y="81128"/>
                    <a:pt x="65674" y="79882"/>
                  </a:cubicBezTo>
                  <a:cubicBezTo>
                    <a:pt x="61602" y="77141"/>
                    <a:pt x="57892" y="73357"/>
                    <a:pt x="53404" y="68798"/>
                  </a:cubicBezTo>
                  <a:cubicBezTo>
                    <a:pt x="51348" y="66618"/>
                    <a:pt x="49858" y="64541"/>
                    <a:pt x="47415" y="62440"/>
                  </a:cubicBezTo>
                  <a:cubicBezTo>
                    <a:pt x="46860" y="61963"/>
                    <a:pt x="46014" y="61317"/>
                    <a:pt x="45393" y="60826"/>
                  </a:cubicBezTo>
                  <a:cubicBezTo>
                    <a:pt x="43482" y="59302"/>
                    <a:pt x="41230" y="58508"/>
                    <a:pt x="39054" y="58434"/>
                  </a:cubicBezTo>
                  <a:cubicBezTo>
                    <a:pt x="36256" y="58338"/>
                    <a:pt x="33563" y="59432"/>
                    <a:pt x="31801" y="61642"/>
                  </a:cubicBezTo>
                  <a:cubicBezTo>
                    <a:pt x="28667" y="65572"/>
                    <a:pt x="29670" y="71578"/>
                    <a:pt x="34036" y="75060"/>
                  </a:cubicBezTo>
                  <a:cubicBezTo>
                    <a:pt x="34081" y="75095"/>
                    <a:pt x="34128" y="75123"/>
                    <a:pt x="34173" y="75157"/>
                  </a:cubicBezTo>
                  <a:cubicBezTo>
                    <a:pt x="34772" y="75643"/>
                    <a:pt x="35507" y="76266"/>
                    <a:pt x="36059" y="76674"/>
                  </a:cubicBezTo>
                  <a:cubicBezTo>
                    <a:pt x="38652" y="78588"/>
                    <a:pt x="41021" y="79568"/>
                    <a:pt x="43604" y="81088"/>
                  </a:cubicBezTo>
                  <a:cubicBezTo>
                    <a:pt x="49046" y="84449"/>
                    <a:pt x="53559" y="87236"/>
                    <a:pt x="57138" y="90597"/>
                  </a:cubicBezTo>
                  <a:cubicBezTo>
                    <a:pt x="58535" y="92087"/>
                    <a:pt x="58780" y="94712"/>
                    <a:pt x="58966" y="95847"/>
                  </a:cubicBezTo>
                  <a:lnTo>
                    <a:pt x="61882" y="98453"/>
                  </a:lnTo>
                  <a:cubicBezTo>
                    <a:pt x="46268" y="121951"/>
                    <a:pt x="39041" y="150977"/>
                    <a:pt x="43312" y="180552"/>
                  </a:cubicBezTo>
                  <a:lnTo>
                    <a:pt x="39501" y="181660"/>
                  </a:lnTo>
                  <a:cubicBezTo>
                    <a:pt x="38496" y="182957"/>
                    <a:pt x="37077" y="184998"/>
                    <a:pt x="35592" y="185607"/>
                  </a:cubicBezTo>
                  <a:cubicBezTo>
                    <a:pt x="30910" y="187082"/>
                    <a:pt x="25640" y="187624"/>
                    <a:pt x="19278" y="188291"/>
                  </a:cubicBezTo>
                  <a:cubicBezTo>
                    <a:pt x="16290" y="188539"/>
                    <a:pt x="13713" y="188391"/>
                    <a:pt x="10546" y="188991"/>
                  </a:cubicBezTo>
                  <a:cubicBezTo>
                    <a:pt x="9849" y="189123"/>
                    <a:pt x="8879" y="189376"/>
                    <a:pt x="8116" y="189555"/>
                  </a:cubicBezTo>
                  <a:cubicBezTo>
                    <a:pt x="8090" y="189561"/>
                    <a:pt x="8065" y="189568"/>
                    <a:pt x="8038" y="189574"/>
                  </a:cubicBezTo>
                  <a:cubicBezTo>
                    <a:pt x="7996" y="189584"/>
                    <a:pt x="7942" y="189604"/>
                    <a:pt x="7902" y="189613"/>
                  </a:cubicBezTo>
                  <a:cubicBezTo>
                    <a:pt x="2538" y="190909"/>
                    <a:pt x="-908" y="195840"/>
                    <a:pt x="201" y="200697"/>
                  </a:cubicBezTo>
                  <a:cubicBezTo>
                    <a:pt x="1311" y="205556"/>
                    <a:pt x="6551" y="208511"/>
                    <a:pt x="11946" y="207348"/>
                  </a:cubicBezTo>
                  <a:cubicBezTo>
                    <a:pt x="11985" y="207338"/>
                    <a:pt x="12042" y="207337"/>
                    <a:pt x="12083" y="207328"/>
                  </a:cubicBezTo>
                  <a:cubicBezTo>
                    <a:pt x="12144" y="207314"/>
                    <a:pt x="12197" y="207284"/>
                    <a:pt x="12257" y="207270"/>
                  </a:cubicBezTo>
                  <a:cubicBezTo>
                    <a:pt x="13010" y="207104"/>
                    <a:pt x="13952" y="206921"/>
                    <a:pt x="14611" y="206745"/>
                  </a:cubicBezTo>
                  <a:cubicBezTo>
                    <a:pt x="17724" y="205911"/>
                    <a:pt x="19979" y="204686"/>
                    <a:pt x="22778" y="203614"/>
                  </a:cubicBezTo>
                  <a:cubicBezTo>
                    <a:pt x="28799" y="201454"/>
                    <a:pt x="33786" y="199650"/>
                    <a:pt x="38645" y="198947"/>
                  </a:cubicBezTo>
                  <a:cubicBezTo>
                    <a:pt x="40675" y="198788"/>
                    <a:pt x="42813" y="200199"/>
                    <a:pt x="43876" y="200794"/>
                  </a:cubicBezTo>
                  <a:lnTo>
                    <a:pt x="47843" y="200114"/>
                  </a:lnTo>
                  <a:cubicBezTo>
                    <a:pt x="56971" y="228416"/>
                    <a:pt x="76102" y="251292"/>
                    <a:pt x="100327" y="265645"/>
                  </a:cubicBezTo>
                  <a:lnTo>
                    <a:pt x="98673" y="269612"/>
                  </a:lnTo>
                  <a:cubicBezTo>
                    <a:pt x="99269" y="271153"/>
                    <a:pt x="99926" y="273237"/>
                    <a:pt x="99483" y="274757"/>
                  </a:cubicBezTo>
                  <a:cubicBezTo>
                    <a:pt x="97716" y="279338"/>
                    <a:pt x="94691" y="284173"/>
                    <a:pt x="91245" y="289563"/>
                  </a:cubicBezTo>
                  <a:cubicBezTo>
                    <a:pt x="89577" y="292054"/>
                    <a:pt x="87870" y="293986"/>
                    <a:pt x="86364" y="296836"/>
                  </a:cubicBezTo>
                  <a:cubicBezTo>
                    <a:pt x="86004" y="297518"/>
                    <a:pt x="85545" y="298565"/>
                    <a:pt x="85198" y="299286"/>
                  </a:cubicBezTo>
                  <a:cubicBezTo>
                    <a:pt x="82859" y="304290"/>
                    <a:pt x="84574" y="310054"/>
                    <a:pt x="89067" y="312217"/>
                  </a:cubicBezTo>
                  <a:cubicBezTo>
                    <a:pt x="93589" y="314394"/>
                    <a:pt x="99200" y="312098"/>
                    <a:pt x="101629" y="307084"/>
                  </a:cubicBezTo>
                  <a:cubicBezTo>
                    <a:pt x="101633" y="307077"/>
                    <a:pt x="101645" y="307071"/>
                    <a:pt x="101649" y="307064"/>
                  </a:cubicBezTo>
                  <a:cubicBezTo>
                    <a:pt x="101651" y="307059"/>
                    <a:pt x="101646" y="307050"/>
                    <a:pt x="101649" y="307045"/>
                  </a:cubicBezTo>
                  <a:cubicBezTo>
                    <a:pt x="101994" y="306334"/>
                    <a:pt x="102484" y="305399"/>
                    <a:pt x="102776" y="304731"/>
                  </a:cubicBezTo>
                  <a:cubicBezTo>
                    <a:pt x="104066" y="301777"/>
                    <a:pt x="104495" y="299246"/>
                    <a:pt x="105402" y="296389"/>
                  </a:cubicBezTo>
                  <a:cubicBezTo>
                    <a:pt x="107809" y="290340"/>
                    <a:pt x="109132" y="283994"/>
                    <a:pt x="112447" y="280039"/>
                  </a:cubicBezTo>
                  <a:cubicBezTo>
                    <a:pt x="113355" y="278956"/>
                    <a:pt x="114834" y="278540"/>
                    <a:pt x="116369" y="278129"/>
                  </a:cubicBezTo>
                  <a:lnTo>
                    <a:pt x="118430" y="274396"/>
                  </a:lnTo>
                  <a:cubicBezTo>
                    <a:pt x="139549" y="282502"/>
                    <a:pt x="163187" y="284677"/>
                    <a:pt x="186800" y="279315"/>
                  </a:cubicBezTo>
                  <a:cubicBezTo>
                    <a:pt x="192187" y="278092"/>
                    <a:pt x="197388" y="276510"/>
                    <a:pt x="202415" y="274610"/>
                  </a:cubicBezTo>
                  <a:cubicBezTo>
                    <a:pt x="202994" y="275637"/>
                    <a:pt x="204071" y="277612"/>
                    <a:pt x="204360" y="278110"/>
                  </a:cubicBezTo>
                  <a:cubicBezTo>
                    <a:pt x="205919" y="278617"/>
                    <a:pt x="207620" y="278879"/>
                    <a:pt x="209007" y="280930"/>
                  </a:cubicBezTo>
                  <a:cubicBezTo>
                    <a:pt x="211487" y="285167"/>
                    <a:pt x="213183" y="290179"/>
                    <a:pt x="215249" y="296233"/>
                  </a:cubicBezTo>
                  <a:cubicBezTo>
                    <a:pt x="216156" y="299090"/>
                    <a:pt x="216604" y="301621"/>
                    <a:pt x="217894" y="304575"/>
                  </a:cubicBezTo>
                  <a:cubicBezTo>
                    <a:pt x="218187" y="305249"/>
                    <a:pt x="218675" y="306196"/>
                    <a:pt x="219022" y="306909"/>
                  </a:cubicBezTo>
                  <a:cubicBezTo>
                    <a:pt x="221445" y="311940"/>
                    <a:pt x="227075" y="314243"/>
                    <a:pt x="231603" y="312062"/>
                  </a:cubicBezTo>
                  <a:cubicBezTo>
                    <a:pt x="236095" y="309897"/>
                    <a:pt x="237813" y="304134"/>
                    <a:pt x="235472" y="299131"/>
                  </a:cubicBezTo>
                  <a:cubicBezTo>
                    <a:pt x="235125" y="298410"/>
                    <a:pt x="234647" y="297362"/>
                    <a:pt x="234286" y="296680"/>
                  </a:cubicBezTo>
                  <a:cubicBezTo>
                    <a:pt x="232781" y="293830"/>
                    <a:pt x="231074" y="291917"/>
                    <a:pt x="229405" y="289427"/>
                  </a:cubicBezTo>
                  <a:cubicBezTo>
                    <a:pt x="225960" y="284037"/>
                    <a:pt x="223102" y="279559"/>
                    <a:pt x="221335" y="274979"/>
                  </a:cubicBezTo>
                  <a:cubicBezTo>
                    <a:pt x="220597" y="272617"/>
                    <a:pt x="221460" y="271148"/>
                    <a:pt x="222035" y="269612"/>
                  </a:cubicBezTo>
                  <a:cubicBezTo>
                    <a:pt x="221691" y="269217"/>
                    <a:pt x="220954" y="266986"/>
                    <a:pt x="220519" y="265937"/>
                  </a:cubicBezTo>
                  <a:cubicBezTo>
                    <a:pt x="245694" y="251072"/>
                    <a:pt x="264262" y="227344"/>
                    <a:pt x="272983" y="199939"/>
                  </a:cubicBezTo>
                  <a:cubicBezTo>
                    <a:pt x="274161" y="200124"/>
                    <a:pt x="276207" y="200486"/>
                    <a:pt x="276872" y="200619"/>
                  </a:cubicBezTo>
                  <a:cubicBezTo>
                    <a:pt x="278241" y="199717"/>
                    <a:pt x="279499" y="198539"/>
                    <a:pt x="281967" y="198733"/>
                  </a:cubicBezTo>
                  <a:cubicBezTo>
                    <a:pt x="286825" y="199436"/>
                    <a:pt x="291813" y="201241"/>
                    <a:pt x="297834" y="203400"/>
                  </a:cubicBezTo>
                  <a:cubicBezTo>
                    <a:pt x="300633" y="204472"/>
                    <a:pt x="302888" y="205717"/>
                    <a:pt x="306001" y="206551"/>
                  </a:cubicBezTo>
                  <a:cubicBezTo>
                    <a:pt x="306659" y="206727"/>
                    <a:pt x="307602" y="206891"/>
                    <a:pt x="308354" y="207056"/>
                  </a:cubicBezTo>
                  <a:cubicBezTo>
                    <a:pt x="308414" y="207071"/>
                    <a:pt x="308468" y="207100"/>
                    <a:pt x="308529" y="207114"/>
                  </a:cubicBezTo>
                  <a:cubicBezTo>
                    <a:pt x="308570" y="207123"/>
                    <a:pt x="308626" y="207125"/>
                    <a:pt x="308665" y="207134"/>
                  </a:cubicBezTo>
                  <a:cubicBezTo>
                    <a:pt x="314061" y="208295"/>
                    <a:pt x="319302" y="205342"/>
                    <a:pt x="320410" y="200483"/>
                  </a:cubicBezTo>
                  <a:cubicBezTo>
                    <a:pt x="321519" y="195625"/>
                    <a:pt x="318074" y="190694"/>
                    <a:pt x="312710" y="189399"/>
                  </a:cubicBezTo>
                  <a:cubicBezTo>
                    <a:pt x="311930" y="189222"/>
                    <a:pt x="310823" y="188921"/>
                    <a:pt x="310065" y="188777"/>
                  </a:cubicBezTo>
                  <a:cubicBezTo>
                    <a:pt x="306899" y="188177"/>
                    <a:pt x="304321" y="188325"/>
                    <a:pt x="301334" y="188077"/>
                  </a:cubicBezTo>
                  <a:cubicBezTo>
                    <a:pt x="294972" y="187411"/>
                    <a:pt x="289702" y="186868"/>
                    <a:pt x="285020" y="185393"/>
                  </a:cubicBezTo>
                  <a:cubicBezTo>
                    <a:pt x="283110" y="184653"/>
                    <a:pt x="281752" y="182381"/>
                    <a:pt x="281092" y="181446"/>
                  </a:cubicBezTo>
                  <a:lnTo>
                    <a:pt x="277416" y="180377"/>
                  </a:lnTo>
                  <a:cubicBezTo>
                    <a:pt x="279322" y="166591"/>
                    <a:pt x="278808" y="152244"/>
                    <a:pt x="275511" y="137888"/>
                  </a:cubicBezTo>
                  <a:cubicBezTo>
                    <a:pt x="272182" y="123399"/>
                    <a:pt x="266301" y="110148"/>
                    <a:pt x="258457" y="98472"/>
                  </a:cubicBezTo>
                  <a:cubicBezTo>
                    <a:pt x="259400" y="97615"/>
                    <a:pt x="261180" y="96039"/>
                    <a:pt x="261685" y="95575"/>
                  </a:cubicBezTo>
                  <a:cubicBezTo>
                    <a:pt x="261832" y="93942"/>
                    <a:pt x="261705" y="92230"/>
                    <a:pt x="263396" y="90421"/>
                  </a:cubicBezTo>
                  <a:cubicBezTo>
                    <a:pt x="266975" y="87061"/>
                    <a:pt x="271487" y="84274"/>
                    <a:pt x="276930" y="80913"/>
                  </a:cubicBezTo>
                  <a:cubicBezTo>
                    <a:pt x="279514" y="79393"/>
                    <a:pt x="281902" y="78413"/>
                    <a:pt x="284494" y="76498"/>
                  </a:cubicBezTo>
                  <a:cubicBezTo>
                    <a:pt x="285081" y="76066"/>
                    <a:pt x="285881" y="75380"/>
                    <a:pt x="286497" y="74885"/>
                  </a:cubicBezTo>
                  <a:cubicBezTo>
                    <a:pt x="290863" y="71402"/>
                    <a:pt x="291868" y="65396"/>
                    <a:pt x="288734" y="61467"/>
                  </a:cubicBezTo>
                  <a:cubicBezTo>
                    <a:pt x="285599" y="57538"/>
                    <a:pt x="279526" y="57168"/>
                    <a:pt x="275161" y="60651"/>
                  </a:cubicBezTo>
                  <a:cubicBezTo>
                    <a:pt x="274539" y="61143"/>
                    <a:pt x="273696" y="61785"/>
                    <a:pt x="273138" y="62264"/>
                  </a:cubicBezTo>
                  <a:cubicBezTo>
                    <a:pt x="270695" y="64366"/>
                    <a:pt x="269186" y="66443"/>
                    <a:pt x="267130" y="68623"/>
                  </a:cubicBezTo>
                  <a:cubicBezTo>
                    <a:pt x="262641" y="73182"/>
                    <a:pt x="258932" y="76985"/>
                    <a:pt x="254859" y="79727"/>
                  </a:cubicBezTo>
                  <a:cubicBezTo>
                    <a:pt x="253095" y="80754"/>
                    <a:pt x="250510" y="80399"/>
                    <a:pt x="249337" y="80330"/>
                  </a:cubicBezTo>
                  <a:lnTo>
                    <a:pt x="245876" y="82799"/>
                  </a:lnTo>
                  <a:cubicBezTo>
                    <a:pt x="226139" y="62103"/>
                    <a:pt x="199266" y="48870"/>
                    <a:pt x="170330" y="46300"/>
                  </a:cubicBezTo>
                  <a:cubicBezTo>
                    <a:pt x="170249" y="45087"/>
                    <a:pt x="170143" y="42895"/>
                    <a:pt x="170116" y="42236"/>
                  </a:cubicBezTo>
                  <a:cubicBezTo>
                    <a:pt x="168931" y="41102"/>
                    <a:pt x="167500" y="40134"/>
                    <a:pt x="167141" y="37685"/>
                  </a:cubicBezTo>
                  <a:cubicBezTo>
                    <a:pt x="166745" y="32792"/>
                    <a:pt x="167406" y="27527"/>
                    <a:pt x="168172" y="21176"/>
                  </a:cubicBezTo>
                  <a:cubicBezTo>
                    <a:pt x="168594" y="18209"/>
                    <a:pt x="169296" y="15744"/>
                    <a:pt x="169416" y="12523"/>
                  </a:cubicBezTo>
                  <a:cubicBezTo>
                    <a:pt x="169444" y="11791"/>
                    <a:pt x="169399" y="10728"/>
                    <a:pt x="169397" y="9937"/>
                  </a:cubicBezTo>
                  <a:cubicBezTo>
                    <a:pt x="169396" y="4353"/>
                    <a:pt x="165322" y="-175"/>
                    <a:pt x="160296" y="-175"/>
                  </a:cubicBezTo>
                  <a:close/>
                  <a:moveTo>
                    <a:pt x="148901" y="70412"/>
                  </a:moveTo>
                  <a:lnTo>
                    <a:pt x="146198" y="118151"/>
                  </a:lnTo>
                  <a:lnTo>
                    <a:pt x="146004" y="118248"/>
                  </a:lnTo>
                  <a:cubicBezTo>
                    <a:pt x="145823" y="122519"/>
                    <a:pt x="142308" y="125929"/>
                    <a:pt x="137992" y="125929"/>
                  </a:cubicBezTo>
                  <a:cubicBezTo>
                    <a:pt x="136224" y="125929"/>
                    <a:pt x="134593" y="125362"/>
                    <a:pt x="133267" y="124393"/>
                  </a:cubicBezTo>
                  <a:lnTo>
                    <a:pt x="133189" y="124432"/>
                  </a:lnTo>
                  <a:lnTo>
                    <a:pt x="94045" y="96683"/>
                  </a:lnTo>
                  <a:cubicBezTo>
                    <a:pt x="106076" y="84853"/>
                    <a:pt x="121464" y="76111"/>
                    <a:pt x="139198" y="72085"/>
                  </a:cubicBezTo>
                  <a:cubicBezTo>
                    <a:pt x="142437" y="71349"/>
                    <a:pt x="145675" y="70804"/>
                    <a:pt x="148901" y="70412"/>
                  </a:cubicBezTo>
                  <a:close/>
                  <a:moveTo>
                    <a:pt x="171710" y="70412"/>
                  </a:moveTo>
                  <a:cubicBezTo>
                    <a:pt x="192415" y="72958"/>
                    <a:pt x="211563" y="82334"/>
                    <a:pt x="226236" y="96702"/>
                  </a:cubicBezTo>
                  <a:lnTo>
                    <a:pt x="187345" y="124277"/>
                  </a:lnTo>
                  <a:lnTo>
                    <a:pt x="187209" y="124218"/>
                  </a:lnTo>
                  <a:cubicBezTo>
                    <a:pt x="183757" y="126739"/>
                    <a:pt x="178893" y="126113"/>
                    <a:pt x="176203" y="122740"/>
                  </a:cubicBezTo>
                  <a:cubicBezTo>
                    <a:pt x="175101" y="121358"/>
                    <a:pt x="174522" y="119733"/>
                    <a:pt x="174453" y="118093"/>
                  </a:cubicBezTo>
                  <a:lnTo>
                    <a:pt x="174414" y="118073"/>
                  </a:lnTo>
                  <a:close/>
                  <a:moveTo>
                    <a:pt x="79850" y="114515"/>
                  </a:moveTo>
                  <a:lnTo>
                    <a:pt x="115591" y="146483"/>
                  </a:lnTo>
                  <a:lnTo>
                    <a:pt x="115552" y="146678"/>
                  </a:lnTo>
                  <a:cubicBezTo>
                    <a:pt x="118778" y="149482"/>
                    <a:pt x="119254" y="154349"/>
                    <a:pt x="116563" y="157723"/>
                  </a:cubicBezTo>
                  <a:cubicBezTo>
                    <a:pt x="115461" y="159105"/>
                    <a:pt x="113986" y="160031"/>
                    <a:pt x="112402" y="160464"/>
                  </a:cubicBezTo>
                  <a:lnTo>
                    <a:pt x="112363" y="160620"/>
                  </a:lnTo>
                  <a:lnTo>
                    <a:pt x="66549" y="173843"/>
                  </a:lnTo>
                  <a:cubicBezTo>
                    <a:pt x="64218" y="152521"/>
                    <a:pt x="69243" y="131795"/>
                    <a:pt x="79850" y="114515"/>
                  </a:cubicBezTo>
                  <a:close/>
                  <a:moveTo>
                    <a:pt x="240490" y="114534"/>
                  </a:moveTo>
                  <a:cubicBezTo>
                    <a:pt x="245800" y="123142"/>
                    <a:pt x="249821" y="132755"/>
                    <a:pt x="252215" y="143178"/>
                  </a:cubicBezTo>
                  <a:cubicBezTo>
                    <a:pt x="254580" y="153475"/>
                    <a:pt x="255174" y="163754"/>
                    <a:pt x="254199" y="173687"/>
                  </a:cubicBezTo>
                  <a:lnTo>
                    <a:pt x="208152" y="160425"/>
                  </a:lnTo>
                  <a:lnTo>
                    <a:pt x="208112" y="160231"/>
                  </a:lnTo>
                  <a:cubicBezTo>
                    <a:pt x="203989" y="159104"/>
                    <a:pt x="201455" y="154910"/>
                    <a:pt x="202415" y="150703"/>
                  </a:cubicBezTo>
                  <a:cubicBezTo>
                    <a:pt x="202808" y="148979"/>
                    <a:pt x="203723" y="147522"/>
                    <a:pt x="204963" y="146444"/>
                  </a:cubicBezTo>
                  <a:lnTo>
                    <a:pt x="204943" y="146347"/>
                  </a:lnTo>
                  <a:lnTo>
                    <a:pt x="240490" y="114534"/>
                  </a:lnTo>
                  <a:close/>
                  <a:moveTo>
                    <a:pt x="152965" y="148953"/>
                  </a:moveTo>
                  <a:lnTo>
                    <a:pt x="167608" y="148953"/>
                  </a:lnTo>
                  <a:lnTo>
                    <a:pt x="176708" y="160328"/>
                  </a:lnTo>
                  <a:lnTo>
                    <a:pt x="173442" y="174524"/>
                  </a:lnTo>
                  <a:lnTo>
                    <a:pt x="160296" y="180843"/>
                  </a:lnTo>
                  <a:lnTo>
                    <a:pt x="147112" y="174504"/>
                  </a:lnTo>
                  <a:lnTo>
                    <a:pt x="143845" y="160309"/>
                  </a:lnTo>
                  <a:close/>
                  <a:moveTo>
                    <a:pt x="199907" y="187882"/>
                  </a:moveTo>
                  <a:cubicBezTo>
                    <a:pt x="200529" y="187851"/>
                    <a:pt x="201148" y="187907"/>
                    <a:pt x="201754" y="188019"/>
                  </a:cubicBezTo>
                  <a:lnTo>
                    <a:pt x="201832" y="187922"/>
                  </a:lnTo>
                  <a:lnTo>
                    <a:pt x="249221" y="195933"/>
                  </a:lnTo>
                  <a:cubicBezTo>
                    <a:pt x="242285" y="215418"/>
                    <a:pt x="229014" y="232298"/>
                    <a:pt x="211282" y="243594"/>
                  </a:cubicBezTo>
                  <a:lnTo>
                    <a:pt x="192887" y="199161"/>
                  </a:lnTo>
                  <a:lnTo>
                    <a:pt x="192945" y="199083"/>
                  </a:lnTo>
                  <a:cubicBezTo>
                    <a:pt x="191256" y="195157"/>
                    <a:pt x="192946" y="190552"/>
                    <a:pt x="196834" y="188680"/>
                  </a:cubicBezTo>
                  <a:cubicBezTo>
                    <a:pt x="197830" y="188200"/>
                    <a:pt x="198869" y="187935"/>
                    <a:pt x="199907" y="187882"/>
                  </a:cubicBezTo>
                  <a:close/>
                  <a:moveTo>
                    <a:pt x="120316" y="188077"/>
                  </a:moveTo>
                  <a:cubicBezTo>
                    <a:pt x="123932" y="188128"/>
                    <a:pt x="127176" y="190638"/>
                    <a:pt x="128017" y="194319"/>
                  </a:cubicBezTo>
                  <a:cubicBezTo>
                    <a:pt x="128410" y="196043"/>
                    <a:pt x="128219" y="197750"/>
                    <a:pt x="127570" y="199258"/>
                  </a:cubicBezTo>
                  <a:lnTo>
                    <a:pt x="127706" y="199433"/>
                  </a:lnTo>
                  <a:lnTo>
                    <a:pt x="109505" y="243419"/>
                  </a:lnTo>
                  <a:cubicBezTo>
                    <a:pt x="92488" y="232499"/>
                    <a:pt x="78933" y="216149"/>
                    <a:pt x="71683" y="196089"/>
                  </a:cubicBezTo>
                  <a:lnTo>
                    <a:pt x="118663" y="188116"/>
                  </a:lnTo>
                  <a:lnTo>
                    <a:pt x="118741" y="188213"/>
                  </a:lnTo>
                  <a:cubicBezTo>
                    <a:pt x="119267" y="188116"/>
                    <a:pt x="119799" y="188070"/>
                    <a:pt x="120316" y="188077"/>
                  </a:cubicBezTo>
                  <a:close/>
                  <a:moveTo>
                    <a:pt x="160005" y="207348"/>
                  </a:moveTo>
                  <a:cubicBezTo>
                    <a:pt x="161264" y="207301"/>
                    <a:pt x="162543" y="207560"/>
                    <a:pt x="163757" y="208145"/>
                  </a:cubicBezTo>
                  <a:cubicBezTo>
                    <a:pt x="165350" y="208911"/>
                    <a:pt x="166581" y="210119"/>
                    <a:pt x="167355" y="211567"/>
                  </a:cubicBezTo>
                  <a:lnTo>
                    <a:pt x="167530" y="211567"/>
                  </a:lnTo>
                  <a:lnTo>
                    <a:pt x="190689" y="253414"/>
                  </a:lnTo>
                  <a:cubicBezTo>
                    <a:pt x="187684" y="254421"/>
                    <a:pt x="184594" y="255283"/>
                    <a:pt x="181433" y="256000"/>
                  </a:cubicBezTo>
                  <a:cubicBezTo>
                    <a:pt x="163721" y="260022"/>
                    <a:pt x="146065" y="258803"/>
                    <a:pt x="130078" y="253356"/>
                  </a:cubicBezTo>
                  <a:lnTo>
                    <a:pt x="153179" y="211587"/>
                  </a:lnTo>
                  <a:lnTo>
                    <a:pt x="153218" y="211587"/>
                  </a:lnTo>
                  <a:cubicBezTo>
                    <a:pt x="154604" y="208996"/>
                    <a:pt x="157233" y="207449"/>
                    <a:pt x="160005" y="207348"/>
                  </a:cubicBezTo>
                  <a:close/>
                </a:path>
              </a:pathLst>
            </a:custGeom>
            <a:solidFill>
              <a:schemeClr val="tx1"/>
            </a:solidFill>
            <a:ln w="155" cap="flat">
              <a:solidFill>
                <a:srgbClr val="FFFFFF"/>
              </a:solidFill>
              <a:prstDash val="solid"/>
              <a:miter/>
            </a:ln>
          </p:spPr>
          <p:txBody>
            <a:bodyPr rtlCol="0" anchor="ctr"/>
            <a:lstStyle/>
            <a:p>
              <a:endParaRPr lang="en-US"/>
            </a:p>
          </p:txBody>
        </p:sp>
      </p:grpSp>
      <p:sp>
        <p:nvSpPr>
          <p:cNvPr id="511" name="Rectangle 510">
            <a:extLst>
              <a:ext uri="{FF2B5EF4-FFF2-40B4-BE49-F238E27FC236}">
                <a16:creationId xmlns:a16="http://schemas.microsoft.com/office/drawing/2014/main" id="{5AD0228C-7E9B-EAC5-33A2-D73D07A5E7C7}"/>
              </a:ext>
            </a:extLst>
          </p:cNvPr>
          <p:cNvSpPr/>
          <p:nvPr/>
        </p:nvSpPr>
        <p:spPr>
          <a:xfrm>
            <a:off x="437697" y="1342601"/>
            <a:ext cx="1870906" cy="339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a:solidFill>
                  <a:schemeClr val="tx1"/>
                </a:solidFill>
              </a:rPr>
              <a:t>Example: MongoDB, RabbitMQ, Redis, Kafka, WordPress, TensorFlow, etc.</a:t>
            </a:r>
          </a:p>
        </p:txBody>
      </p:sp>
      <p:grpSp>
        <p:nvGrpSpPr>
          <p:cNvPr id="489" name="Group 488">
            <a:extLst>
              <a:ext uri="{FF2B5EF4-FFF2-40B4-BE49-F238E27FC236}">
                <a16:creationId xmlns:a16="http://schemas.microsoft.com/office/drawing/2014/main" id="{B463E781-192D-F27E-6D70-46174033A5E3}"/>
              </a:ext>
            </a:extLst>
          </p:cNvPr>
          <p:cNvGrpSpPr/>
          <p:nvPr/>
        </p:nvGrpSpPr>
        <p:grpSpPr>
          <a:xfrm>
            <a:off x="3626478" y="1422322"/>
            <a:ext cx="3867779" cy="661307"/>
            <a:chOff x="3674739" y="1394232"/>
            <a:chExt cx="3867779" cy="661307"/>
          </a:xfrm>
        </p:grpSpPr>
        <p:sp>
          <p:nvSpPr>
            <p:cNvPr id="46" name="TextBox 45">
              <a:extLst>
                <a:ext uri="{FF2B5EF4-FFF2-40B4-BE49-F238E27FC236}">
                  <a16:creationId xmlns:a16="http://schemas.microsoft.com/office/drawing/2014/main" id="{65FBE622-6DF8-AE62-788C-AC9C01AE95F1}"/>
                </a:ext>
              </a:extLst>
            </p:cNvPr>
            <p:cNvSpPr txBox="1"/>
            <p:nvPr/>
          </p:nvSpPr>
          <p:spPr>
            <a:xfrm>
              <a:off x="3674739" y="1602745"/>
              <a:ext cx="3867779" cy="452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00">
                  <a:solidFill>
                    <a:schemeClr val="tx1"/>
                  </a:solidFill>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900"/>
                <a:t>Recovery: Kasten triggers restore → pulls app config → instructs Puls8 to provision new volumes from snapshots → data rehydrated from object storage → Kubernetes redeploys pods with restored config + data</a:t>
              </a:r>
            </a:p>
          </p:txBody>
        </p:sp>
        <p:sp>
          <p:nvSpPr>
            <p:cNvPr id="47" name="Oval 352">
              <a:extLst>
                <a:ext uri="{FF2B5EF4-FFF2-40B4-BE49-F238E27FC236}">
                  <a16:creationId xmlns:a16="http://schemas.microsoft.com/office/drawing/2014/main" id="{FB061D85-CA67-AD3F-B493-7444994E1AF3}"/>
                </a:ext>
              </a:extLst>
            </p:cNvPr>
            <p:cNvSpPr>
              <a:spLocks noChangeAspect="1"/>
            </p:cNvSpPr>
            <p:nvPr/>
          </p:nvSpPr>
          <p:spPr>
            <a:xfrm>
              <a:off x="5435908" y="1394232"/>
              <a:ext cx="345440" cy="189643"/>
            </a:xfrm>
            <a:prstGeom prst="roundRect">
              <a:avLst/>
            </a:prstGeom>
            <a:solidFill>
              <a:schemeClr val="bg1"/>
            </a:solidFill>
            <a:ln w="12700">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a:solidFill>
                    <a:schemeClr val="bg2"/>
                  </a:solidFill>
                  <a:latin typeface="Montserrat" panose="02000505000000020004" pitchFamily="2" charset="0"/>
                </a:rPr>
                <a:t>4</a:t>
              </a:r>
            </a:p>
          </p:txBody>
        </p:sp>
      </p:grpSp>
      <p:grpSp>
        <p:nvGrpSpPr>
          <p:cNvPr id="517" name="Group 516">
            <a:extLst>
              <a:ext uri="{FF2B5EF4-FFF2-40B4-BE49-F238E27FC236}">
                <a16:creationId xmlns:a16="http://schemas.microsoft.com/office/drawing/2014/main" id="{97DC8DD4-EF84-B62C-E67F-5B7DCD45F982}"/>
              </a:ext>
            </a:extLst>
          </p:cNvPr>
          <p:cNvGrpSpPr/>
          <p:nvPr/>
        </p:nvGrpSpPr>
        <p:grpSpPr>
          <a:xfrm>
            <a:off x="402307" y="3187891"/>
            <a:ext cx="1941687" cy="1555218"/>
            <a:chOff x="451229" y="3196289"/>
            <a:chExt cx="1941687" cy="1555218"/>
          </a:xfrm>
        </p:grpSpPr>
        <p:sp>
          <p:nvSpPr>
            <p:cNvPr id="469" name="Rectángulo 64">
              <a:extLst>
                <a:ext uri="{FF2B5EF4-FFF2-40B4-BE49-F238E27FC236}">
                  <a16:creationId xmlns:a16="http://schemas.microsoft.com/office/drawing/2014/main" id="{C2A75BC2-9C94-D4E3-7108-B1F438F39DE6}"/>
                </a:ext>
              </a:extLst>
            </p:cNvPr>
            <p:cNvSpPr>
              <a:spLocks/>
            </p:cNvSpPr>
            <p:nvPr/>
          </p:nvSpPr>
          <p:spPr>
            <a:xfrm>
              <a:off x="451229" y="3196289"/>
              <a:ext cx="1941687" cy="1555218"/>
            </a:xfrm>
            <a:prstGeom prst="rect">
              <a:avLst/>
            </a:prstGeom>
            <a:solidFill>
              <a:srgbClr val="EEF6F8"/>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800" b="1">
                <a:latin typeface="Montserrat" panose="02000505000000020004" pitchFamily="2" charset="0"/>
              </a:endParaRPr>
            </a:p>
          </p:txBody>
        </p:sp>
        <p:pic>
          <p:nvPicPr>
            <p:cNvPr id="357" name="Graphic 356">
              <a:extLst>
                <a:ext uri="{FF2B5EF4-FFF2-40B4-BE49-F238E27FC236}">
                  <a16:creationId xmlns:a16="http://schemas.microsoft.com/office/drawing/2014/main" id="{D3DC9E06-064B-F686-0348-20370ED0BAB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189516" y="4162178"/>
              <a:ext cx="503212" cy="486308"/>
            </a:xfrm>
            <a:prstGeom prst="rect">
              <a:avLst/>
            </a:prstGeom>
          </p:spPr>
        </p:pic>
        <p:grpSp>
          <p:nvGrpSpPr>
            <p:cNvPr id="48" name="Group 47">
              <a:extLst>
                <a:ext uri="{FF2B5EF4-FFF2-40B4-BE49-F238E27FC236}">
                  <a16:creationId xmlns:a16="http://schemas.microsoft.com/office/drawing/2014/main" id="{4D63E7FD-5E4A-4886-B8FD-FED254C6F2A7}"/>
                </a:ext>
              </a:extLst>
            </p:cNvPr>
            <p:cNvGrpSpPr/>
            <p:nvPr/>
          </p:nvGrpSpPr>
          <p:grpSpPr>
            <a:xfrm>
              <a:off x="753304" y="3553696"/>
              <a:ext cx="1337536" cy="235101"/>
              <a:chOff x="769518" y="3392137"/>
              <a:chExt cx="1337536" cy="235101"/>
            </a:xfrm>
          </p:grpSpPr>
          <p:grpSp>
            <p:nvGrpSpPr>
              <p:cNvPr id="355" name="Group 354">
                <a:extLst>
                  <a:ext uri="{FF2B5EF4-FFF2-40B4-BE49-F238E27FC236}">
                    <a16:creationId xmlns:a16="http://schemas.microsoft.com/office/drawing/2014/main" id="{FAF3998F-5775-2495-3C1B-0C30A9EAC8B8}"/>
                  </a:ext>
                </a:extLst>
              </p:cNvPr>
              <p:cNvGrpSpPr>
                <a:grpSpLocks noChangeAspect="1"/>
              </p:cNvGrpSpPr>
              <p:nvPr/>
            </p:nvGrpSpPr>
            <p:grpSpPr>
              <a:xfrm>
                <a:off x="769518" y="3392137"/>
                <a:ext cx="1337536" cy="235101"/>
                <a:chOff x="1887301" y="3001834"/>
                <a:chExt cx="1448126" cy="254540"/>
              </a:xfrm>
            </p:grpSpPr>
            <p:grpSp>
              <p:nvGrpSpPr>
                <p:cNvPr id="6" name="Group 5">
                  <a:extLst>
                    <a:ext uri="{FF2B5EF4-FFF2-40B4-BE49-F238E27FC236}">
                      <a16:creationId xmlns:a16="http://schemas.microsoft.com/office/drawing/2014/main" id="{F0178E3F-FAE9-F4CD-757B-7959F591D10F}"/>
                    </a:ext>
                  </a:extLst>
                </p:cNvPr>
                <p:cNvGrpSpPr>
                  <a:grpSpLocks noChangeAspect="1"/>
                </p:cNvGrpSpPr>
                <p:nvPr/>
              </p:nvGrpSpPr>
              <p:grpSpPr>
                <a:xfrm>
                  <a:off x="1887301" y="3001834"/>
                  <a:ext cx="1448126" cy="254540"/>
                  <a:chOff x="5254389" y="3273296"/>
                  <a:chExt cx="1426028" cy="250656"/>
                </a:xfrm>
              </p:grpSpPr>
              <p:grpSp>
                <p:nvGrpSpPr>
                  <p:cNvPr id="8" name="Group 5">
                    <a:extLst>
                      <a:ext uri="{FF2B5EF4-FFF2-40B4-BE49-F238E27FC236}">
                        <a16:creationId xmlns:a16="http://schemas.microsoft.com/office/drawing/2014/main" id="{F8B8717F-016F-893B-DF5E-1AEA5557FF2B}"/>
                      </a:ext>
                    </a:extLst>
                  </p:cNvPr>
                  <p:cNvGrpSpPr/>
                  <p:nvPr/>
                </p:nvGrpSpPr>
                <p:grpSpPr>
                  <a:xfrm>
                    <a:off x="5254389" y="3273296"/>
                    <a:ext cx="1426028" cy="250656"/>
                    <a:chOff x="6235468" y="1519852"/>
                    <a:chExt cx="1197765" cy="210534"/>
                  </a:xfrm>
                </p:grpSpPr>
                <p:sp>
                  <p:nvSpPr>
                    <p:cNvPr id="29" name="Rectangle 145">
                      <a:extLst>
                        <a:ext uri="{FF2B5EF4-FFF2-40B4-BE49-F238E27FC236}">
                          <a16:creationId xmlns:a16="http://schemas.microsoft.com/office/drawing/2014/main" id="{252191C3-988D-51AF-1270-8E124FADEAFA}"/>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30" name="Group 36">
                      <a:extLst>
                        <a:ext uri="{FF2B5EF4-FFF2-40B4-BE49-F238E27FC236}">
                          <a16:creationId xmlns:a16="http://schemas.microsoft.com/office/drawing/2014/main" id="{1EB629D5-AFCC-70AC-F8E1-9587D0094FB8}"/>
                        </a:ext>
                      </a:extLst>
                    </p:cNvPr>
                    <p:cNvGrpSpPr/>
                    <p:nvPr/>
                  </p:nvGrpSpPr>
                  <p:grpSpPr>
                    <a:xfrm>
                      <a:off x="6269567" y="1547397"/>
                      <a:ext cx="27432" cy="73998"/>
                      <a:chOff x="6269567" y="1189566"/>
                      <a:chExt cx="27432" cy="73998"/>
                    </a:xfrm>
                  </p:grpSpPr>
                  <p:sp>
                    <p:nvSpPr>
                      <p:cNvPr id="31" name="Oval 37">
                        <a:extLst>
                          <a:ext uri="{FF2B5EF4-FFF2-40B4-BE49-F238E27FC236}">
                            <a16:creationId xmlns:a16="http://schemas.microsoft.com/office/drawing/2014/main" id="{7B7C2EE5-49D2-D60B-6498-3DCF21D5D963}"/>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Oval 38">
                        <a:extLst>
                          <a:ext uri="{FF2B5EF4-FFF2-40B4-BE49-F238E27FC236}">
                            <a16:creationId xmlns:a16="http://schemas.microsoft.com/office/drawing/2014/main" id="{405622F7-65D2-7A44-2CCA-D44C2AC91B81}"/>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9" name="Group 7">
                    <a:extLst>
                      <a:ext uri="{FF2B5EF4-FFF2-40B4-BE49-F238E27FC236}">
                        <a16:creationId xmlns:a16="http://schemas.microsoft.com/office/drawing/2014/main" id="{75C100F8-6F21-BCD7-914F-5E8AF6926FEF}"/>
                      </a:ext>
                    </a:extLst>
                  </p:cNvPr>
                  <p:cNvGrpSpPr/>
                  <p:nvPr/>
                </p:nvGrpSpPr>
                <p:grpSpPr>
                  <a:xfrm>
                    <a:off x="6315394" y="3301051"/>
                    <a:ext cx="332646" cy="195148"/>
                    <a:chOff x="7126646" y="1543164"/>
                    <a:chExt cx="279400" cy="163911"/>
                  </a:xfrm>
                </p:grpSpPr>
                <p:sp>
                  <p:nvSpPr>
                    <p:cNvPr id="10" name="Rectángulo 204">
                      <a:extLst>
                        <a:ext uri="{FF2B5EF4-FFF2-40B4-BE49-F238E27FC236}">
                          <a16:creationId xmlns:a16="http://schemas.microsoft.com/office/drawing/2014/main" id="{038F2F2C-C249-A6B5-B97F-19E948B54E67}"/>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p>
                  </p:txBody>
                </p:sp>
                <p:grpSp>
                  <p:nvGrpSpPr>
                    <p:cNvPr id="11" name="Group 15">
                      <a:extLst>
                        <a:ext uri="{FF2B5EF4-FFF2-40B4-BE49-F238E27FC236}">
                          <a16:creationId xmlns:a16="http://schemas.microsoft.com/office/drawing/2014/main" id="{87410288-A301-74A2-8004-236840D587B6}"/>
                        </a:ext>
                      </a:extLst>
                    </p:cNvPr>
                    <p:cNvGrpSpPr/>
                    <p:nvPr/>
                  </p:nvGrpSpPr>
                  <p:grpSpPr>
                    <a:xfrm>
                      <a:off x="7146524" y="1551967"/>
                      <a:ext cx="239645" cy="146305"/>
                      <a:chOff x="7136040" y="1553909"/>
                      <a:chExt cx="239645" cy="146305"/>
                    </a:xfrm>
                  </p:grpSpPr>
                  <p:grpSp>
                    <p:nvGrpSpPr>
                      <p:cNvPr id="12" name="Group 16">
                        <a:extLst>
                          <a:ext uri="{FF2B5EF4-FFF2-40B4-BE49-F238E27FC236}">
                            <a16:creationId xmlns:a16="http://schemas.microsoft.com/office/drawing/2014/main" id="{C9288979-DDE0-7E80-E0D2-E32B01BE02F6}"/>
                          </a:ext>
                        </a:extLst>
                      </p:cNvPr>
                      <p:cNvGrpSpPr>
                        <a:grpSpLocks noChangeAspect="1"/>
                      </p:cNvGrpSpPr>
                      <p:nvPr/>
                    </p:nvGrpSpPr>
                    <p:grpSpPr>
                      <a:xfrm>
                        <a:off x="7136040" y="1553910"/>
                        <a:ext cx="110378" cy="146304"/>
                        <a:chOff x="6422572" y="2158068"/>
                        <a:chExt cx="620077" cy="821896"/>
                      </a:xfrm>
                    </p:grpSpPr>
                    <p:grpSp>
                      <p:nvGrpSpPr>
                        <p:cNvPr id="25" name="Group 29">
                          <a:extLst>
                            <a:ext uri="{FF2B5EF4-FFF2-40B4-BE49-F238E27FC236}">
                              <a16:creationId xmlns:a16="http://schemas.microsoft.com/office/drawing/2014/main" id="{49E31DC8-2E14-CDD2-8E31-54EA80BC0530}"/>
                            </a:ext>
                          </a:extLst>
                        </p:cNvPr>
                        <p:cNvGrpSpPr/>
                        <p:nvPr/>
                      </p:nvGrpSpPr>
                      <p:grpSpPr>
                        <a:xfrm>
                          <a:off x="6422572" y="2158068"/>
                          <a:ext cx="620077" cy="821896"/>
                          <a:chOff x="6422572" y="2158068"/>
                          <a:chExt cx="620077" cy="821896"/>
                        </a:xfrm>
                      </p:grpSpPr>
                      <p:sp>
                        <p:nvSpPr>
                          <p:cNvPr id="27" name="Rectangle 31">
                            <a:extLst>
                              <a:ext uri="{FF2B5EF4-FFF2-40B4-BE49-F238E27FC236}">
                                <a16:creationId xmlns:a16="http://schemas.microsoft.com/office/drawing/2014/main" id="{0CB861A5-8A2F-5C8E-4DEB-64E353C865A1}"/>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Oval 32">
                            <a:extLst>
                              <a:ext uri="{FF2B5EF4-FFF2-40B4-BE49-F238E27FC236}">
                                <a16:creationId xmlns:a16="http://schemas.microsoft.com/office/drawing/2014/main" id="{275AFA7A-4219-E6FC-5201-E2DB9166FFA5}"/>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6" name="Oval 30">
                          <a:extLst>
                            <a:ext uri="{FF2B5EF4-FFF2-40B4-BE49-F238E27FC236}">
                              <a16:creationId xmlns:a16="http://schemas.microsoft.com/office/drawing/2014/main" id="{98DC33A4-E6FD-9754-9F11-5A253E546DE6}"/>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13" name="Group 17">
                        <a:extLst>
                          <a:ext uri="{FF2B5EF4-FFF2-40B4-BE49-F238E27FC236}">
                            <a16:creationId xmlns:a16="http://schemas.microsoft.com/office/drawing/2014/main" id="{1B448D6A-5406-48F7-85C8-14201A7895B1}"/>
                          </a:ext>
                        </a:extLst>
                      </p:cNvPr>
                      <p:cNvGrpSpPr>
                        <a:grpSpLocks noChangeAspect="1"/>
                      </p:cNvGrpSpPr>
                      <p:nvPr/>
                    </p:nvGrpSpPr>
                    <p:grpSpPr>
                      <a:xfrm>
                        <a:off x="7265307" y="1553909"/>
                        <a:ext cx="110378" cy="146304"/>
                        <a:chOff x="7098393" y="2158068"/>
                        <a:chExt cx="620077" cy="821896"/>
                      </a:xfrm>
                    </p:grpSpPr>
                    <p:sp>
                      <p:nvSpPr>
                        <p:cNvPr id="14" name="Rectangle 18">
                          <a:extLst>
                            <a:ext uri="{FF2B5EF4-FFF2-40B4-BE49-F238E27FC236}">
                              <a16:creationId xmlns:a16="http://schemas.microsoft.com/office/drawing/2014/main" id="{3C8D0F8C-B4A8-7441-2503-4FA5279298C6}"/>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5" name="Group 19">
                          <a:extLst>
                            <a:ext uri="{FF2B5EF4-FFF2-40B4-BE49-F238E27FC236}">
                              <a16:creationId xmlns:a16="http://schemas.microsoft.com/office/drawing/2014/main" id="{5D992C63-1157-90C4-FB4E-F9F44F767F90}"/>
                            </a:ext>
                          </a:extLst>
                        </p:cNvPr>
                        <p:cNvGrpSpPr/>
                        <p:nvPr/>
                      </p:nvGrpSpPr>
                      <p:grpSpPr>
                        <a:xfrm>
                          <a:off x="7145360" y="2303656"/>
                          <a:ext cx="526142" cy="308428"/>
                          <a:chOff x="6858000" y="1224643"/>
                          <a:chExt cx="526142" cy="308428"/>
                        </a:xfrm>
                        <a:solidFill>
                          <a:srgbClr val="828A94"/>
                        </a:solidFill>
                      </p:grpSpPr>
                      <p:sp>
                        <p:nvSpPr>
                          <p:cNvPr id="16" name="Rectangle 20">
                            <a:extLst>
                              <a:ext uri="{FF2B5EF4-FFF2-40B4-BE49-F238E27FC236}">
                                <a16:creationId xmlns:a16="http://schemas.microsoft.com/office/drawing/2014/main" id="{7B8B0FA1-7133-FB69-EB7C-5C6DF3C9FAED}"/>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7" name="Group 21">
                            <a:extLst>
                              <a:ext uri="{FF2B5EF4-FFF2-40B4-BE49-F238E27FC236}">
                                <a16:creationId xmlns:a16="http://schemas.microsoft.com/office/drawing/2014/main" id="{A3FB70D7-F968-7123-E480-ADD2CA536A11}"/>
                              </a:ext>
                            </a:extLst>
                          </p:cNvPr>
                          <p:cNvGrpSpPr/>
                          <p:nvPr/>
                        </p:nvGrpSpPr>
                        <p:grpSpPr>
                          <a:xfrm>
                            <a:off x="7307036" y="1272087"/>
                            <a:ext cx="77106" cy="213541"/>
                            <a:chOff x="7307036" y="1279070"/>
                            <a:chExt cx="77106" cy="213541"/>
                          </a:xfrm>
                          <a:grpFill/>
                        </p:grpSpPr>
                        <p:sp>
                          <p:nvSpPr>
                            <p:cNvPr id="22" name="Rectangle 26">
                              <a:extLst>
                                <a:ext uri="{FF2B5EF4-FFF2-40B4-BE49-F238E27FC236}">
                                  <a16:creationId xmlns:a16="http://schemas.microsoft.com/office/drawing/2014/main" id="{89696FBD-A74B-459C-B5CA-B4F3FCB425C4}"/>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Rectangle 27">
                              <a:extLst>
                                <a:ext uri="{FF2B5EF4-FFF2-40B4-BE49-F238E27FC236}">
                                  <a16:creationId xmlns:a16="http://schemas.microsoft.com/office/drawing/2014/main" id="{E5877F8E-F8BB-2447-3A08-80D6987141E8}"/>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Rectangle 28">
                              <a:extLst>
                                <a:ext uri="{FF2B5EF4-FFF2-40B4-BE49-F238E27FC236}">
                                  <a16:creationId xmlns:a16="http://schemas.microsoft.com/office/drawing/2014/main" id="{C627F9AD-CFF6-A314-5E9D-E31FAD72DEF1}"/>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18" name="Group 22">
                            <a:extLst>
                              <a:ext uri="{FF2B5EF4-FFF2-40B4-BE49-F238E27FC236}">
                                <a16:creationId xmlns:a16="http://schemas.microsoft.com/office/drawing/2014/main" id="{75019B28-BF75-F7BF-6901-BECACE6E4CF4}"/>
                              </a:ext>
                            </a:extLst>
                          </p:cNvPr>
                          <p:cNvGrpSpPr/>
                          <p:nvPr/>
                        </p:nvGrpSpPr>
                        <p:grpSpPr>
                          <a:xfrm>
                            <a:off x="6858000" y="1272087"/>
                            <a:ext cx="77106" cy="213541"/>
                            <a:chOff x="6858000" y="1279070"/>
                            <a:chExt cx="77106" cy="213541"/>
                          </a:xfrm>
                          <a:grpFill/>
                        </p:grpSpPr>
                        <p:sp>
                          <p:nvSpPr>
                            <p:cNvPr id="19" name="Rectangle 23">
                              <a:extLst>
                                <a:ext uri="{FF2B5EF4-FFF2-40B4-BE49-F238E27FC236}">
                                  <a16:creationId xmlns:a16="http://schemas.microsoft.com/office/drawing/2014/main" id="{7765AA07-1D85-D58F-B778-2F304BB33E4B}"/>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Rectangle 24">
                              <a:extLst>
                                <a:ext uri="{FF2B5EF4-FFF2-40B4-BE49-F238E27FC236}">
                                  <a16:creationId xmlns:a16="http://schemas.microsoft.com/office/drawing/2014/main" id="{F445C13D-D14E-FCC9-76E1-262D66A011B6}"/>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Rectangle 25">
                              <a:extLst>
                                <a:ext uri="{FF2B5EF4-FFF2-40B4-BE49-F238E27FC236}">
                                  <a16:creationId xmlns:a16="http://schemas.microsoft.com/office/drawing/2014/main" id="{BF7E9E4A-F4A1-B790-FA4D-CACA67C1D53F}"/>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grpSp>
              </p:grpSp>
            </p:grpSp>
            <p:sp>
              <p:nvSpPr>
                <p:cNvPr id="352" name="Round Single Corner Rectangle 1434">
                  <a:extLst>
                    <a:ext uri="{FF2B5EF4-FFF2-40B4-BE49-F238E27FC236}">
                      <a16:creationId xmlns:a16="http://schemas.microsoft.com/office/drawing/2014/main" id="{BFBF7F7C-44CD-C7EE-119B-7551AA31F6C4}"/>
                    </a:ext>
                  </a:extLst>
                </p:cNvPr>
                <p:cNvSpPr/>
                <p:nvPr/>
              </p:nvSpPr>
              <p:spPr>
                <a:xfrm>
                  <a:off x="2327390" y="3030641"/>
                  <a:ext cx="611003" cy="197936"/>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latin typeface="Montserrat" panose="02000505000000020004" pitchFamily="2" charset="0"/>
                  </a:endParaRPr>
                </a:p>
              </p:txBody>
            </p:sp>
            <p:pic>
              <p:nvPicPr>
                <p:cNvPr id="354" name="Graphic 353">
                  <a:extLst>
                    <a:ext uri="{FF2B5EF4-FFF2-40B4-BE49-F238E27FC236}">
                      <a16:creationId xmlns:a16="http://schemas.microsoft.com/office/drawing/2014/main" id="{342F6514-6300-9204-D80C-93B5A5D4D5A8}"/>
                    </a:ext>
                  </a:extLst>
                </p:cNvPr>
                <p:cNvPicPr>
                  <a:picLocks noChangeAspect="1"/>
                </p:cNvPicPr>
                <p:nvPr/>
              </p:nvPicPr>
              <p:blipFill>
                <a:blip>
                  <a:extLst>
                    <a:ext uri="{96DAC541-7B7A-43D3-8B79-37D633B846F1}">
                      <asvg:svgBlip xmlns:asvg="http://schemas.microsoft.com/office/drawing/2016/SVG/main" r:embed="rId10"/>
                    </a:ext>
                  </a:extLst>
                </a:blip>
                <a:srcRect l="6971" t="15973" r="5737" b="16457"/>
                <a:stretch>
                  <a:fillRect/>
                </a:stretch>
              </p:blipFill>
              <p:spPr>
                <a:xfrm>
                  <a:off x="2433576" y="3067611"/>
                  <a:ext cx="379739" cy="126918"/>
                </a:xfrm>
                <a:prstGeom prst="rect">
                  <a:avLst/>
                </a:prstGeom>
              </p:spPr>
            </p:pic>
          </p:grpSp>
          <p:sp>
            <p:nvSpPr>
              <p:cNvPr id="44" name="Freeform: Shape 43">
                <a:extLst>
                  <a:ext uri="{FF2B5EF4-FFF2-40B4-BE49-F238E27FC236}">
                    <a16:creationId xmlns:a16="http://schemas.microsoft.com/office/drawing/2014/main" id="{5CBE6706-F529-EF34-254E-81A54C9FE0F5}"/>
                  </a:ext>
                </a:extLst>
              </p:cNvPr>
              <p:cNvSpPr/>
              <p:nvPr/>
            </p:nvSpPr>
            <p:spPr>
              <a:xfrm>
                <a:off x="866769" y="3440586"/>
                <a:ext cx="154816" cy="150216"/>
              </a:xfrm>
              <a:custGeom>
                <a:avLst/>
                <a:gdLst>
                  <a:gd name="connsiteX0" fmla="*/ 217152 w 437350"/>
                  <a:gd name="connsiteY0" fmla="*/ -137 h 424358"/>
                  <a:gd name="connsiteX1" fmla="*/ 206010 w 437350"/>
                  <a:gd name="connsiteY1" fmla="*/ 2683 h 424358"/>
                  <a:gd name="connsiteX2" fmla="*/ 53966 w 437350"/>
                  <a:gd name="connsiteY2" fmla="*/ 75331 h 424358"/>
                  <a:gd name="connsiteX3" fmla="*/ 38235 w 437350"/>
                  <a:gd name="connsiteY3" fmla="*/ 94893 h 424358"/>
                  <a:gd name="connsiteX4" fmla="*/ 724 w 437350"/>
                  <a:gd name="connsiteY4" fmla="*/ 258080 h 424358"/>
                  <a:gd name="connsiteX5" fmla="*/ 4672 w 437350"/>
                  <a:gd name="connsiteY5" fmla="*/ 280189 h 424358"/>
                  <a:gd name="connsiteX6" fmla="*/ 6325 w 437350"/>
                  <a:gd name="connsiteY6" fmla="*/ 282484 h 424358"/>
                  <a:gd name="connsiteX7" fmla="*/ 111564 w 437350"/>
                  <a:gd name="connsiteY7" fmla="*/ 413333 h 424358"/>
                  <a:gd name="connsiteX8" fmla="*/ 134295 w 437350"/>
                  <a:gd name="connsiteY8" fmla="*/ 424184 h 424358"/>
                  <a:gd name="connsiteX9" fmla="*/ 303063 w 437350"/>
                  <a:gd name="connsiteY9" fmla="*/ 424144 h 424358"/>
                  <a:gd name="connsiteX10" fmla="*/ 325794 w 437350"/>
                  <a:gd name="connsiteY10" fmla="*/ 413313 h 424358"/>
                  <a:gd name="connsiteX11" fmla="*/ 430995 w 437350"/>
                  <a:gd name="connsiteY11" fmla="*/ 282445 h 424358"/>
                  <a:gd name="connsiteX12" fmla="*/ 436615 w 437350"/>
                  <a:gd name="connsiteY12" fmla="*/ 258041 h 424358"/>
                  <a:gd name="connsiteX13" fmla="*/ 399046 w 437350"/>
                  <a:gd name="connsiteY13" fmla="*/ 94854 h 424358"/>
                  <a:gd name="connsiteX14" fmla="*/ 383315 w 437350"/>
                  <a:gd name="connsiteY14" fmla="*/ 75292 h 424358"/>
                  <a:gd name="connsiteX15" fmla="*/ 231251 w 437350"/>
                  <a:gd name="connsiteY15" fmla="*/ 2683 h 424358"/>
                  <a:gd name="connsiteX16" fmla="*/ 217152 w 437350"/>
                  <a:gd name="connsiteY16" fmla="*/ -137 h 4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7350" h="424358">
                    <a:moveTo>
                      <a:pt x="217152" y="-137"/>
                    </a:moveTo>
                    <a:cubicBezTo>
                      <a:pt x="213286" y="58"/>
                      <a:pt x="209498" y="1016"/>
                      <a:pt x="206010" y="2683"/>
                    </a:cubicBezTo>
                    <a:lnTo>
                      <a:pt x="53966" y="75331"/>
                    </a:lnTo>
                    <a:cubicBezTo>
                      <a:pt x="45994" y="79138"/>
                      <a:pt x="40204" y="86338"/>
                      <a:pt x="38235" y="94893"/>
                    </a:cubicBezTo>
                    <a:lnTo>
                      <a:pt x="724" y="258080"/>
                    </a:lnTo>
                    <a:cubicBezTo>
                      <a:pt x="-1026" y="265676"/>
                      <a:pt x="398" y="273651"/>
                      <a:pt x="4672" y="280189"/>
                    </a:cubicBezTo>
                    <a:cubicBezTo>
                      <a:pt x="5185" y="280981"/>
                      <a:pt x="5736" y="281747"/>
                      <a:pt x="6325" y="282484"/>
                    </a:cubicBezTo>
                    <a:lnTo>
                      <a:pt x="111564" y="413333"/>
                    </a:lnTo>
                    <a:cubicBezTo>
                      <a:pt x="117082" y="420192"/>
                      <a:pt x="125448" y="424185"/>
                      <a:pt x="134295" y="424184"/>
                    </a:cubicBezTo>
                    <a:lnTo>
                      <a:pt x="303063" y="424144"/>
                    </a:lnTo>
                    <a:cubicBezTo>
                      <a:pt x="311906" y="424151"/>
                      <a:pt x="320273" y="420165"/>
                      <a:pt x="325794" y="413313"/>
                    </a:cubicBezTo>
                    <a:lnTo>
                      <a:pt x="430995" y="282445"/>
                    </a:lnTo>
                    <a:cubicBezTo>
                      <a:pt x="436516" y="275583"/>
                      <a:pt x="438585" y="266600"/>
                      <a:pt x="436615" y="258041"/>
                    </a:cubicBezTo>
                    <a:lnTo>
                      <a:pt x="399046" y="94854"/>
                    </a:lnTo>
                    <a:cubicBezTo>
                      <a:pt x="397076" y="86299"/>
                      <a:pt x="391286" y="79099"/>
                      <a:pt x="383315" y="75292"/>
                    </a:cubicBezTo>
                    <a:lnTo>
                      <a:pt x="231251" y="2683"/>
                    </a:lnTo>
                    <a:cubicBezTo>
                      <a:pt x="226863" y="586"/>
                      <a:pt x="222016" y="-383"/>
                      <a:pt x="217152" y="-137"/>
                    </a:cubicBezTo>
                    <a:close/>
                  </a:path>
                </a:pathLst>
              </a:custGeom>
              <a:solidFill>
                <a:schemeClr val="bg1"/>
              </a:solidFill>
              <a:ln w="0" cap="flat">
                <a:solidFill>
                  <a:srgbClr val="FFFFFF"/>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E3C56D0-4749-54CE-6FD4-1B9D68B9BA2E}"/>
                  </a:ext>
                </a:extLst>
              </p:cNvPr>
              <p:cNvSpPr/>
              <p:nvPr/>
            </p:nvSpPr>
            <p:spPr>
              <a:xfrm>
                <a:off x="887429" y="3460258"/>
                <a:ext cx="113497" cy="110872"/>
              </a:xfrm>
              <a:custGeom>
                <a:avLst/>
                <a:gdLst>
                  <a:gd name="connsiteX0" fmla="*/ 160296 w 320624"/>
                  <a:gd name="connsiteY0" fmla="*/ -175 h 313213"/>
                  <a:gd name="connsiteX1" fmla="*/ 151196 w 320624"/>
                  <a:gd name="connsiteY1" fmla="*/ 9937 h 313213"/>
                  <a:gd name="connsiteX2" fmla="*/ 151215 w 320624"/>
                  <a:gd name="connsiteY2" fmla="*/ 10190 h 313213"/>
                  <a:gd name="connsiteX3" fmla="*/ 151196 w 320624"/>
                  <a:gd name="connsiteY3" fmla="*/ 12523 h 313213"/>
                  <a:gd name="connsiteX4" fmla="*/ 152440 w 320624"/>
                  <a:gd name="connsiteY4" fmla="*/ 21176 h 313213"/>
                  <a:gd name="connsiteX5" fmla="*/ 153452 w 320624"/>
                  <a:gd name="connsiteY5" fmla="*/ 37685 h 313213"/>
                  <a:gd name="connsiteX6" fmla="*/ 150496 w 320624"/>
                  <a:gd name="connsiteY6" fmla="*/ 42391 h 313213"/>
                  <a:gd name="connsiteX7" fmla="*/ 150282 w 320624"/>
                  <a:gd name="connsiteY7" fmla="*/ 46241 h 313213"/>
                  <a:gd name="connsiteX8" fmla="*/ 133831 w 320624"/>
                  <a:gd name="connsiteY8" fmla="*/ 48769 h 313213"/>
                  <a:gd name="connsiteX9" fmla="*/ 74367 w 320624"/>
                  <a:gd name="connsiteY9" fmla="*/ 82741 h 313213"/>
                  <a:gd name="connsiteX10" fmla="*/ 71080 w 320624"/>
                  <a:gd name="connsiteY10" fmla="*/ 80407 h 313213"/>
                  <a:gd name="connsiteX11" fmla="*/ 65674 w 320624"/>
                  <a:gd name="connsiteY11" fmla="*/ 79882 h 313213"/>
                  <a:gd name="connsiteX12" fmla="*/ 53404 w 320624"/>
                  <a:gd name="connsiteY12" fmla="*/ 68798 h 313213"/>
                  <a:gd name="connsiteX13" fmla="*/ 47415 w 320624"/>
                  <a:gd name="connsiteY13" fmla="*/ 62440 h 313213"/>
                  <a:gd name="connsiteX14" fmla="*/ 45393 w 320624"/>
                  <a:gd name="connsiteY14" fmla="*/ 60826 h 313213"/>
                  <a:gd name="connsiteX15" fmla="*/ 39054 w 320624"/>
                  <a:gd name="connsiteY15" fmla="*/ 58434 h 313213"/>
                  <a:gd name="connsiteX16" fmla="*/ 31801 w 320624"/>
                  <a:gd name="connsiteY16" fmla="*/ 61642 h 313213"/>
                  <a:gd name="connsiteX17" fmla="*/ 34036 w 320624"/>
                  <a:gd name="connsiteY17" fmla="*/ 75060 h 313213"/>
                  <a:gd name="connsiteX18" fmla="*/ 34173 w 320624"/>
                  <a:gd name="connsiteY18" fmla="*/ 75157 h 313213"/>
                  <a:gd name="connsiteX19" fmla="*/ 36059 w 320624"/>
                  <a:gd name="connsiteY19" fmla="*/ 76674 h 313213"/>
                  <a:gd name="connsiteX20" fmla="*/ 43604 w 320624"/>
                  <a:gd name="connsiteY20" fmla="*/ 81088 h 313213"/>
                  <a:gd name="connsiteX21" fmla="*/ 57138 w 320624"/>
                  <a:gd name="connsiteY21" fmla="*/ 90597 h 313213"/>
                  <a:gd name="connsiteX22" fmla="*/ 58966 w 320624"/>
                  <a:gd name="connsiteY22" fmla="*/ 95847 h 313213"/>
                  <a:gd name="connsiteX23" fmla="*/ 61882 w 320624"/>
                  <a:gd name="connsiteY23" fmla="*/ 98453 h 313213"/>
                  <a:gd name="connsiteX24" fmla="*/ 43312 w 320624"/>
                  <a:gd name="connsiteY24" fmla="*/ 180552 h 313213"/>
                  <a:gd name="connsiteX25" fmla="*/ 39501 w 320624"/>
                  <a:gd name="connsiteY25" fmla="*/ 181660 h 313213"/>
                  <a:gd name="connsiteX26" fmla="*/ 35592 w 320624"/>
                  <a:gd name="connsiteY26" fmla="*/ 185607 h 313213"/>
                  <a:gd name="connsiteX27" fmla="*/ 19278 w 320624"/>
                  <a:gd name="connsiteY27" fmla="*/ 188291 h 313213"/>
                  <a:gd name="connsiteX28" fmla="*/ 10546 w 320624"/>
                  <a:gd name="connsiteY28" fmla="*/ 188991 h 313213"/>
                  <a:gd name="connsiteX29" fmla="*/ 8116 w 320624"/>
                  <a:gd name="connsiteY29" fmla="*/ 189555 h 313213"/>
                  <a:gd name="connsiteX30" fmla="*/ 8038 w 320624"/>
                  <a:gd name="connsiteY30" fmla="*/ 189574 h 313213"/>
                  <a:gd name="connsiteX31" fmla="*/ 7902 w 320624"/>
                  <a:gd name="connsiteY31" fmla="*/ 189613 h 313213"/>
                  <a:gd name="connsiteX32" fmla="*/ 201 w 320624"/>
                  <a:gd name="connsiteY32" fmla="*/ 200697 h 313213"/>
                  <a:gd name="connsiteX33" fmla="*/ 11946 w 320624"/>
                  <a:gd name="connsiteY33" fmla="*/ 207348 h 313213"/>
                  <a:gd name="connsiteX34" fmla="*/ 12083 w 320624"/>
                  <a:gd name="connsiteY34" fmla="*/ 207328 h 313213"/>
                  <a:gd name="connsiteX35" fmla="*/ 12257 w 320624"/>
                  <a:gd name="connsiteY35" fmla="*/ 207270 h 313213"/>
                  <a:gd name="connsiteX36" fmla="*/ 14611 w 320624"/>
                  <a:gd name="connsiteY36" fmla="*/ 206745 h 313213"/>
                  <a:gd name="connsiteX37" fmla="*/ 22778 w 320624"/>
                  <a:gd name="connsiteY37" fmla="*/ 203614 h 313213"/>
                  <a:gd name="connsiteX38" fmla="*/ 38645 w 320624"/>
                  <a:gd name="connsiteY38" fmla="*/ 198947 h 313213"/>
                  <a:gd name="connsiteX39" fmla="*/ 43876 w 320624"/>
                  <a:gd name="connsiteY39" fmla="*/ 200794 h 313213"/>
                  <a:gd name="connsiteX40" fmla="*/ 47843 w 320624"/>
                  <a:gd name="connsiteY40" fmla="*/ 200114 h 313213"/>
                  <a:gd name="connsiteX41" fmla="*/ 100327 w 320624"/>
                  <a:gd name="connsiteY41" fmla="*/ 265645 h 313213"/>
                  <a:gd name="connsiteX42" fmla="*/ 98673 w 320624"/>
                  <a:gd name="connsiteY42" fmla="*/ 269612 h 313213"/>
                  <a:gd name="connsiteX43" fmla="*/ 99483 w 320624"/>
                  <a:gd name="connsiteY43" fmla="*/ 274757 h 313213"/>
                  <a:gd name="connsiteX44" fmla="*/ 91245 w 320624"/>
                  <a:gd name="connsiteY44" fmla="*/ 289563 h 313213"/>
                  <a:gd name="connsiteX45" fmla="*/ 86364 w 320624"/>
                  <a:gd name="connsiteY45" fmla="*/ 296836 h 313213"/>
                  <a:gd name="connsiteX46" fmla="*/ 85198 w 320624"/>
                  <a:gd name="connsiteY46" fmla="*/ 299286 h 313213"/>
                  <a:gd name="connsiteX47" fmla="*/ 89067 w 320624"/>
                  <a:gd name="connsiteY47" fmla="*/ 312217 h 313213"/>
                  <a:gd name="connsiteX48" fmla="*/ 101629 w 320624"/>
                  <a:gd name="connsiteY48" fmla="*/ 307084 h 313213"/>
                  <a:gd name="connsiteX49" fmla="*/ 101649 w 320624"/>
                  <a:gd name="connsiteY49" fmla="*/ 307064 h 313213"/>
                  <a:gd name="connsiteX50" fmla="*/ 101649 w 320624"/>
                  <a:gd name="connsiteY50" fmla="*/ 307045 h 313213"/>
                  <a:gd name="connsiteX51" fmla="*/ 102776 w 320624"/>
                  <a:gd name="connsiteY51" fmla="*/ 304731 h 313213"/>
                  <a:gd name="connsiteX52" fmla="*/ 105402 w 320624"/>
                  <a:gd name="connsiteY52" fmla="*/ 296389 h 313213"/>
                  <a:gd name="connsiteX53" fmla="*/ 112447 w 320624"/>
                  <a:gd name="connsiteY53" fmla="*/ 280039 h 313213"/>
                  <a:gd name="connsiteX54" fmla="*/ 116369 w 320624"/>
                  <a:gd name="connsiteY54" fmla="*/ 278129 h 313213"/>
                  <a:gd name="connsiteX55" fmla="*/ 118430 w 320624"/>
                  <a:gd name="connsiteY55" fmla="*/ 274396 h 313213"/>
                  <a:gd name="connsiteX56" fmla="*/ 186800 w 320624"/>
                  <a:gd name="connsiteY56" fmla="*/ 279315 h 313213"/>
                  <a:gd name="connsiteX57" fmla="*/ 202415 w 320624"/>
                  <a:gd name="connsiteY57" fmla="*/ 274610 h 313213"/>
                  <a:gd name="connsiteX58" fmla="*/ 204360 w 320624"/>
                  <a:gd name="connsiteY58" fmla="*/ 278110 h 313213"/>
                  <a:gd name="connsiteX59" fmla="*/ 209007 w 320624"/>
                  <a:gd name="connsiteY59" fmla="*/ 280930 h 313213"/>
                  <a:gd name="connsiteX60" fmla="*/ 215249 w 320624"/>
                  <a:gd name="connsiteY60" fmla="*/ 296233 h 313213"/>
                  <a:gd name="connsiteX61" fmla="*/ 217894 w 320624"/>
                  <a:gd name="connsiteY61" fmla="*/ 304575 h 313213"/>
                  <a:gd name="connsiteX62" fmla="*/ 219022 w 320624"/>
                  <a:gd name="connsiteY62" fmla="*/ 306909 h 313213"/>
                  <a:gd name="connsiteX63" fmla="*/ 231603 w 320624"/>
                  <a:gd name="connsiteY63" fmla="*/ 312062 h 313213"/>
                  <a:gd name="connsiteX64" fmla="*/ 235472 w 320624"/>
                  <a:gd name="connsiteY64" fmla="*/ 299131 h 313213"/>
                  <a:gd name="connsiteX65" fmla="*/ 234286 w 320624"/>
                  <a:gd name="connsiteY65" fmla="*/ 296680 h 313213"/>
                  <a:gd name="connsiteX66" fmla="*/ 229405 w 320624"/>
                  <a:gd name="connsiteY66" fmla="*/ 289427 h 313213"/>
                  <a:gd name="connsiteX67" fmla="*/ 221335 w 320624"/>
                  <a:gd name="connsiteY67" fmla="*/ 274979 h 313213"/>
                  <a:gd name="connsiteX68" fmla="*/ 222035 w 320624"/>
                  <a:gd name="connsiteY68" fmla="*/ 269612 h 313213"/>
                  <a:gd name="connsiteX69" fmla="*/ 220519 w 320624"/>
                  <a:gd name="connsiteY69" fmla="*/ 265937 h 313213"/>
                  <a:gd name="connsiteX70" fmla="*/ 272983 w 320624"/>
                  <a:gd name="connsiteY70" fmla="*/ 199939 h 313213"/>
                  <a:gd name="connsiteX71" fmla="*/ 276872 w 320624"/>
                  <a:gd name="connsiteY71" fmla="*/ 200619 h 313213"/>
                  <a:gd name="connsiteX72" fmla="*/ 281967 w 320624"/>
                  <a:gd name="connsiteY72" fmla="*/ 198733 h 313213"/>
                  <a:gd name="connsiteX73" fmla="*/ 297834 w 320624"/>
                  <a:gd name="connsiteY73" fmla="*/ 203400 h 313213"/>
                  <a:gd name="connsiteX74" fmla="*/ 306001 w 320624"/>
                  <a:gd name="connsiteY74" fmla="*/ 206551 h 313213"/>
                  <a:gd name="connsiteX75" fmla="*/ 308354 w 320624"/>
                  <a:gd name="connsiteY75" fmla="*/ 207056 h 313213"/>
                  <a:gd name="connsiteX76" fmla="*/ 308529 w 320624"/>
                  <a:gd name="connsiteY76" fmla="*/ 207114 h 313213"/>
                  <a:gd name="connsiteX77" fmla="*/ 308665 w 320624"/>
                  <a:gd name="connsiteY77" fmla="*/ 207134 h 313213"/>
                  <a:gd name="connsiteX78" fmla="*/ 320410 w 320624"/>
                  <a:gd name="connsiteY78" fmla="*/ 200483 h 313213"/>
                  <a:gd name="connsiteX79" fmla="*/ 312710 w 320624"/>
                  <a:gd name="connsiteY79" fmla="*/ 189399 h 313213"/>
                  <a:gd name="connsiteX80" fmla="*/ 310065 w 320624"/>
                  <a:gd name="connsiteY80" fmla="*/ 188777 h 313213"/>
                  <a:gd name="connsiteX81" fmla="*/ 301334 w 320624"/>
                  <a:gd name="connsiteY81" fmla="*/ 188077 h 313213"/>
                  <a:gd name="connsiteX82" fmla="*/ 285020 w 320624"/>
                  <a:gd name="connsiteY82" fmla="*/ 185393 h 313213"/>
                  <a:gd name="connsiteX83" fmla="*/ 281092 w 320624"/>
                  <a:gd name="connsiteY83" fmla="*/ 181446 h 313213"/>
                  <a:gd name="connsiteX84" fmla="*/ 277416 w 320624"/>
                  <a:gd name="connsiteY84" fmla="*/ 180377 h 313213"/>
                  <a:gd name="connsiteX85" fmla="*/ 275511 w 320624"/>
                  <a:gd name="connsiteY85" fmla="*/ 137888 h 313213"/>
                  <a:gd name="connsiteX86" fmla="*/ 258457 w 320624"/>
                  <a:gd name="connsiteY86" fmla="*/ 98472 h 313213"/>
                  <a:gd name="connsiteX87" fmla="*/ 261685 w 320624"/>
                  <a:gd name="connsiteY87" fmla="*/ 95575 h 313213"/>
                  <a:gd name="connsiteX88" fmla="*/ 263396 w 320624"/>
                  <a:gd name="connsiteY88" fmla="*/ 90421 h 313213"/>
                  <a:gd name="connsiteX89" fmla="*/ 276930 w 320624"/>
                  <a:gd name="connsiteY89" fmla="*/ 80913 h 313213"/>
                  <a:gd name="connsiteX90" fmla="*/ 284494 w 320624"/>
                  <a:gd name="connsiteY90" fmla="*/ 76498 h 313213"/>
                  <a:gd name="connsiteX91" fmla="*/ 286497 w 320624"/>
                  <a:gd name="connsiteY91" fmla="*/ 74885 h 313213"/>
                  <a:gd name="connsiteX92" fmla="*/ 288734 w 320624"/>
                  <a:gd name="connsiteY92" fmla="*/ 61467 h 313213"/>
                  <a:gd name="connsiteX93" fmla="*/ 275161 w 320624"/>
                  <a:gd name="connsiteY93" fmla="*/ 60651 h 313213"/>
                  <a:gd name="connsiteX94" fmla="*/ 273138 w 320624"/>
                  <a:gd name="connsiteY94" fmla="*/ 62264 h 313213"/>
                  <a:gd name="connsiteX95" fmla="*/ 267130 w 320624"/>
                  <a:gd name="connsiteY95" fmla="*/ 68623 h 313213"/>
                  <a:gd name="connsiteX96" fmla="*/ 254859 w 320624"/>
                  <a:gd name="connsiteY96" fmla="*/ 79727 h 313213"/>
                  <a:gd name="connsiteX97" fmla="*/ 249337 w 320624"/>
                  <a:gd name="connsiteY97" fmla="*/ 80330 h 313213"/>
                  <a:gd name="connsiteX98" fmla="*/ 245876 w 320624"/>
                  <a:gd name="connsiteY98" fmla="*/ 82799 h 313213"/>
                  <a:gd name="connsiteX99" fmla="*/ 170330 w 320624"/>
                  <a:gd name="connsiteY99" fmla="*/ 46300 h 313213"/>
                  <a:gd name="connsiteX100" fmla="*/ 170116 w 320624"/>
                  <a:gd name="connsiteY100" fmla="*/ 42236 h 313213"/>
                  <a:gd name="connsiteX101" fmla="*/ 167141 w 320624"/>
                  <a:gd name="connsiteY101" fmla="*/ 37685 h 313213"/>
                  <a:gd name="connsiteX102" fmla="*/ 168172 w 320624"/>
                  <a:gd name="connsiteY102" fmla="*/ 21176 h 313213"/>
                  <a:gd name="connsiteX103" fmla="*/ 169416 w 320624"/>
                  <a:gd name="connsiteY103" fmla="*/ 12523 h 313213"/>
                  <a:gd name="connsiteX104" fmla="*/ 169397 w 320624"/>
                  <a:gd name="connsiteY104" fmla="*/ 9937 h 313213"/>
                  <a:gd name="connsiteX105" fmla="*/ 160296 w 320624"/>
                  <a:gd name="connsiteY105" fmla="*/ -175 h 313213"/>
                  <a:gd name="connsiteX106" fmla="*/ 148901 w 320624"/>
                  <a:gd name="connsiteY106" fmla="*/ 70412 h 313213"/>
                  <a:gd name="connsiteX107" fmla="*/ 146198 w 320624"/>
                  <a:gd name="connsiteY107" fmla="*/ 118151 h 313213"/>
                  <a:gd name="connsiteX108" fmla="*/ 146004 w 320624"/>
                  <a:gd name="connsiteY108" fmla="*/ 118248 h 313213"/>
                  <a:gd name="connsiteX109" fmla="*/ 137992 w 320624"/>
                  <a:gd name="connsiteY109" fmla="*/ 125929 h 313213"/>
                  <a:gd name="connsiteX110" fmla="*/ 133267 w 320624"/>
                  <a:gd name="connsiteY110" fmla="*/ 124393 h 313213"/>
                  <a:gd name="connsiteX111" fmla="*/ 133189 w 320624"/>
                  <a:gd name="connsiteY111" fmla="*/ 124432 h 313213"/>
                  <a:gd name="connsiteX112" fmla="*/ 94045 w 320624"/>
                  <a:gd name="connsiteY112" fmla="*/ 96683 h 313213"/>
                  <a:gd name="connsiteX113" fmla="*/ 139198 w 320624"/>
                  <a:gd name="connsiteY113" fmla="*/ 72085 h 313213"/>
                  <a:gd name="connsiteX114" fmla="*/ 148901 w 320624"/>
                  <a:gd name="connsiteY114" fmla="*/ 70412 h 313213"/>
                  <a:gd name="connsiteX115" fmla="*/ 171710 w 320624"/>
                  <a:gd name="connsiteY115" fmla="*/ 70412 h 313213"/>
                  <a:gd name="connsiteX116" fmla="*/ 226236 w 320624"/>
                  <a:gd name="connsiteY116" fmla="*/ 96702 h 313213"/>
                  <a:gd name="connsiteX117" fmla="*/ 187345 w 320624"/>
                  <a:gd name="connsiteY117" fmla="*/ 124277 h 313213"/>
                  <a:gd name="connsiteX118" fmla="*/ 187209 w 320624"/>
                  <a:gd name="connsiteY118" fmla="*/ 124218 h 313213"/>
                  <a:gd name="connsiteX119" fmla="*/ 176203 w 320624"/>
                  <a:gd name="connsiteY119" fmla="*/ 122740 h 313213"/>
                  <a:gd name="connsiteX120" fmla="*/ 174453 w 320624"/>
                  <a:gd name="connsiteY120" fmla="*/ 118093 h 313213"/>
                  <a:gd name="connsiteX121" fmla="*/ 174414 w 320624"/>
                  <a:gd name="connsiteY121" fmla="*/ 118073 h 313213"/>
                  <a:gd name="connsiteX122" fmla="*/ 79850 w 320624"/>
                  <a:gd name="connsiteY122" fmla="*/ 114515 h 313213"/>
                  <a:gd name="connsiteX123" fmla="*/ 115591 w 320624"/>
                  <a:gd name="connsiteY123" fmla="*/ 146483 h 313213"/>
                  <a:gd name="connsiteX124" fmla="*/ 115552 w 320624"/>
                  <a:gd name="connsiteY124" fmla="*/ 146678 h 313213"/>
                  <a:gd name="connsiteX125" fmla="*/ 116563 w 320624"/>
                  <a:gd name="connsiteY125" fmla="*/ 157723 h 313213"/>
                  <a:gd name="connsiteX126" fmla="*/ 112402 w 320624"/>
                  <a:gd name="connsiteY126" fmla="*/ 160464 h 313213"/>
                  <a:gd name="connsiteX127" fmla="*/ 112363 w 320624"/>
                  <a:gd name="connsiteY127" fmla="*/ 160620 h 313213"/>
                  <a:gd name="connsiteX128" fmla="*/ 66549 w 320624"/>
                  <a:gd name="connsiteY128" fmla="*/ 173843 h 313213"/>
                  <a:gd name="connsiteX129" fmla="*/ 79850 w 320624"/>
                  <a:gd name="connsiteY129" fmla="*/ 114515 h 313213"/>
                  <a:gd name="connsiteX130" fmla="*/ 240490 w 320624"/>
                  <a:gd name="connsiteY130" fmla="*/ 114534 h 313213"/>
                  <a:gd name="connsiteX131" fmla="*/ 252215 w 320624"/>
                  <a:gd name="connsiteY131" fmla="*/ 143178 h 313213"/>
                  <a:gd name="connsiteX132" fmla="*/ 254199 w 320624"/>
                  <a:gd name="connsiteY132" fmla="*/ 173687 h 313213"/>
                  <a:gd name="connsiteX133" fmla="*/ 208152 w 320624"/>
                  <a:gd name="connsiteY133" fmla="*/ 160425 h 313213"/>
                  <a:gd name="connsiteX134" fmla="*/ 208112 w 320624"/>
                  <a:gd name="connsiteY134" fmla="*/ 160231 h 313213"/>
                  <a:gd name="connsiteX135" fmla="*/ 202415 w 320624"/>
                  <a:gd name="connsiteY135" fmla="*/ 150703 h 313213"/>
                  <a:gd name="connsiteX136" fmla="*/ 204963 w 320624"/>
                  <a:gd name="connsiteY136" fmla="*/ 146444 h 313213"/>
                  <a:gd name="connsiteX137" fmla="*/ 204943 w 320624"/>
                  <a:gd name="connsiteY137" fmla="*/ 146347 h 313213"/>
                  <a:gd name="connsiteX138" fmla="*/ 240490 w 320624"/>
                  <a:gd name="connsiteY138" fmla="*/ 114534 h 313213"/>
                  <a:gd name="connsiteX139" fmla="*/ 152965 w 320624"/>
                  <a:gd name="connsiteY139" fmla="*/ 148953 h 313213"/>
                  <a:gd name="connsiteX140" fmla="*/ 167608 w 320624"/>
                  <a:gd name="connsiteY140" fmla="*/ 148953 h 313213"/>
                  <a:gd name="connsiteX141" fmla="*/ 176708 w 320624"/>
                  <a:gd name="connsiteY141" fmla="*/ 160328 h 313213"/>
                  <a:gd name="connsiteX142" fmla="*/ 173442 w 320624"/>
                  <a:gd name="connsiteY142" fmla="*/ 174524 h 313213"/>
                  <a:gd name="connsiteX143" fmla="*/ 160296 w 320624"/>
                  <a:gd name="connsiteY143" fmla="*/ 180843 h 313213"/>
                  <a:gd name="connsiteX144" fmla="*/ 147112 w 320624"/>
                  <a:gd name="connsiteY144" fmla="*/ 174504 h 313213"/>
                  <a:gd name="connsiteX145" fmla="*/ 143845 w 320624"/>
                  <a:gd name="connsiteY145" fmla="*/ 160309 h 313213"/>
                  <a:gd name="connsiteX146" fmla="*/ 199907 w 320624"/>
                  <a:gd name="connsiteY146" fmla="*/ 187882 h 313213"/>
                  <a:gd name="connsiteX147" fmla="*/ 201754 w 320624"/>
                  <a:gd name="connsiteY147" fmla="*/ 188019 h 313213"/>
                  <a:gd name="connsiteX148" fmla="*/ 201832 w 320624"/>
                  <a:gd name="connsiteY148" fmla="*/ 187922 h 313213"/>
                  <a:gd name="connsiteX149" fmla="*/ 249221 w 320624"/>
                  <a:gd name="connsiteY149" fmla="*/ 195933 h 313213"/>
                  <a:gd name="connsiteX150" fmla="*/ 211282 w 320624"/>
                  <a:gd name="connsiteY150" fmla="*/ 243594 h 313213"/>
                  <a:gd name="connsiteX151" fmla="*/ 192887 w 320624"/>
                  <a:gd name="connsiteY151" fmla="*/ 199161 h 313213"/>
                  <a:gd name="connsiteX152" fmla="*/ 192945 w 320624"/>
                  <a:gd name="connsiteY152" fmla="*/ 199083 h 313213"/>
                  <a:gd name="connsiteX153" fmla="*/ 196834 w 320624"/>
                  <a:gd name="connsiteY153" fmla="*/ 188680 h 313213"/>
                  <a:gd name="connsiteX154" fmla="*/ 199907 w 320624"/>
                  <a:gd name="connsiteY154" fmla="*/ 187882 h 313213"/>
                  <a:gd name="connsiteX155" fmla="*/ 120316 w 320624"/>
                  <a:gd name="connsiteY155" fmla="*/ 188077 h 313213"/>
                  <a:gd name="connsiteX156" fmla="*/ 128017 w 320624"/>
                  <a:gd name="connsiteY156" fmla="*/ 194319 h 313213"/>
                  <a:gd name="connsiteX157" fmla="*/ 127570 w 320624"/>
                  <a:gd name="connsiteY157" fmla="*/ 199258 h 313213"/>
                  <a:gd name="connsiteX158" fmla="*/ 127706 w 320624"/>
                  <a:gd name="connsiteY158" fmla="*/ 199433 h 313213"/>
                  <a:gd name="connsiteX159" fmla="*/ 109505 w 320624"/>
                  <a:gd name="connsiteY159" fmla="*/ 243419 h 313213"/>
                  <a:gd name="connsiteX160" fmla="*/ 71683 w 320624"/>
                  <a:gd name="connsiteY160" fmla="*/ 196089 h 313213"/>
                  <a:gd name="connsiteX161" fmla="*/ 118663 w 320624"/>
                  <a:gd name="connsiteY161" fmla="*/ 188116 h 313213"/>
                  <a:gd name="connsiteX162" fmla="*/ 118741 w 320624"/>
                  <a:gd name="connsiteY162" fmla="*/ 188213 h 313213"/>
                  <a:gd name="connsiteX163" fmla="*/ 120316 w 320624"/>
                  <a:gd name="connsiteY163" fmla="*/ 188077 h 313213"/>
                  <a:gd name="connsiteX164" fmla="*/ 160005 w 320624"/>
                  <a:gd name="connsiteY164" fmla="*/ 207348 h 313213"/>
                  <a:gd name="connsiteX165" fmla="*/ 163757 w 320624"/>
                  <a:gd name="connsiteY165" fmla="*/ 208145 h 313213"/>
                  <a:gd name="connsiteX166" fmla="*/ 167355 w 320624"/>
                  <a:gd name="connsiteY166" fmla="*/ 211567 h 313213"/>
                  <a:gd name="connsiteX167" fmla="*/ 167530 w 320624"/>
                  <a:gd name="connsiteY167" fmla="*/ 211567 h 313213"/>
                  <a:gd name="connsiteX168" fmla="*/ 190689 w 320624"/>
                  <a:gd name="connsiteY168" fmla="*/ 253414 h 313213"/>
                  <a:gd name="connsiteX169" fmla="*/ 181433 w 320624"/>
                  <a:gd name="connsiteY169" fmla="*/ 256000 h 313213"/>
                  <a:gd name="connsiteX170" fmla="*/ 130078 w 320624"/>
                  <a:gd name="connsiteY170" fmla="*/ 253356 h 313213"/>
                  <a:gd name="connsiteX171" fmla="*/ 153179 w 320624"/>
                  <a:gd name="connsiteY171" fmla="*/ 211587 h 313213"/>
                  <a:gd name="connsiteX172" fmla="*/ 153218 w 320624"/>
                  <a:gd name="connsiteY172" fmla="*/ 211587 h 313213"/>
                  <a:gd name="connsiteX173" fmla="*/ 160005 w 320624"/>
                  <a:gd name="connsiteY173" fmla="*/ 207348 h 3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20624" h="313213">
                    <a:moveTo>
                      <a:pt x="160296" y="-175"/>
                    </a:moveTo>
                    <a:cubicBezTo>
                      <a:pt x="155270" y="-175"/>
                      <a:pt x="151195" y="4353"/>
                      <a:pt x="151196" y="9937"/>
                    </a:cubicBezTo>
                    <a:cubicBezTo>
                      <a:pt x="151196" y="10022"/>
                      <a:pt x="151213" y="10104"/>
                      <a:pt x="151215" y="10190"/>
                    </a:cubicBezTo>
                    <a:cubicBezTo>
                      <a:pt x="151208" y="10948"/>
                      <a:pt x="151171" y="11862"/>
                      <a:pt x="151196" y="12523"/>
                    </a:cubicBezTo>
                    <a:cubicBezTo>
                      <a:pt x="151315" y="15744"/>
                      <a:pt x="152018" y="18209"/>
                      <a:pt x="152440" y="21176"/>
                    </a:cubicBezTo>
                    <a:cubicBezTo>
                      <a:pt x="153206" y="27527"/>
                      <a:pt x="153847" y="32792"/>
                      <a:pt x="153452" y="37685"/>
                    </a:cubicBezTo>
                    <a:cubicBezTo>
                      <a:pt x="153066" y="39531"/>
                      <a:pt x="151707" y="41218"/>
                      <a:pt x="150496" y="42391"/>
                    </a:cubicBezTo>
                    <a:lnTo>
                      <a:pt x="150282" y="46241"/>
                    </a:lnTo>
                    <a:cubicBezTo>
                      <a:pt x="144820" y="46694"/>
                      <a:pt x="139323" y="47522"/>
                      <a:pt x="133831" y="48769"/>
                    </a:cubicBezTo>
                    <a:cubicBezTo>
                      <a:pt x="110201" y="54135"/>
                      <a:pt x="89856" y="66306"/>
                      <a:pt x="74367" y="82741"/>
                    </a:cubicBezTo>
                    <a:cubicBezTo>
                      <a:pt x="73362" y="82055"/>
                      <a:pt x="71603" y="80793"/>
                      <a:pt x="71080" y="80407"/>
                    </a:cubicBezTo>
                    <a:cubicBezTo>
                      <a:pt x="69455" y="80626"/>
                      <a:pt x="67813" y="81128"/>
                      <a:pt x="65674" y="79882"/>
                    </a:cubicBezTo>
                    <a:cubicBezTo>
                      <a:pt x="61602" y="77141"/>
                      <a:pt x="57892" y="73357"/>
                      <a:pt x="53404" y="68798"/>
                    </a:cubicBezTo>
                    <a:cubicBezTo>
                      <a:pt x="51348" y="66618"/>
                      <a:pt x="49858" y="64541"/>
                      <a:pt x="47415" y="62440"/>
                    </a:cubicBezTo>
                    <a:cubicBezTo>
                      <a:pt x="46860" y="61963"/>
                      <a:pt x="46014" y="61317"/>
                      <a:pt x="45393" y="60826"/>
                    </a:cubicBezTo>
                    <a:cubicBezTo>
                      <a:pt x="43482" y="59302"/>
                      <a:pt x="41230" y="58508"/>
                      <a:pt x="39054" y="58434"/>
                    </a:cubicBezTo>
                    <a:cubicBezTo>
                      <a:pt x="36256" y="58338"/>
                      <a:pt x="33563" y="59432"/>
                      <a:pt x="31801" y="61642"/>
                    </a:cubicBezTo>
                    <a:cubicBezTo>
                      <a:pt x="28667" y="65572"/>
                      <a:pt x="29670" y="71578"/>
                      <a:pt x="34036" y="75060"/>
                    </a:cubicBezTo>
                    <a:cubicBezTo>
                      <a:pt x="34081" y="75095"/>
                      <a:pt x="34128" y="75123"/>
                      <a:pt x="34173" y="75157"/>
                    </a:cubicBezTo>
                    <a:cubicBezTo>
                      <a:pt x="34772" y="75643"/>
                      <a:pt x="35507" y="76266"/>
                      <a:pt x="36059" y="76674"/>
                    </a:cubicBezTo>
                    <a:cubicBezTo>
                      <a:pt x="38652" y="78588"/>
                      <a:pt x="41021" y="79568"/>
                      <a:pt x="43604" y="81088"/>
                    </a:cubicBezTo>
                    <a:cubicBezTo>
                      <a:pt x="49046" y="84449"/>
                      <a:pt x="53559" y="87236"/>
                      <a:pt x="57138" y="90597"/>
                    </a:cubicBezTo>
                    <a:cubicBezTo>
                      <a:pt x="58535" y="92087"/>
                      <a:pt x="58780" y="94712"/>
                      <a:pt x="58966" y="95847"/>
                    </a:cubicBezTo>
                    <a:lnTo>
                      <a:pt x="61882" y="98453"/>
                    </a:lnTo>
                    <a:cubicBezTo>
                      <a:pt x="46268" y="121951"/>
                      <a:pt x="39041" y="150977"/>
                      <a:pt x="43312" y="180552"/>
                    </a:cubicBezTo>
                    <a:lnTo>
                      <a:pt x="39501" y="181660"/>
                    </a:lnTo>
                    <a:cubicBezTo>
                      <a:pt x="38496" y="182957"/>
                      <a:pt x="37077" y="184998"/>
                      <a:pt x="35592" y="185607"/>
                    </a:cubicBezTo>
                    <a:cubicBezTo>
                      <a:pt x="30910" y="187082"/>
                      <a:pt x="25640" y="187624"/>
                      <a:pt x="19278" y="188291"/>
                    </a:cubicBezTo>
                    <a:cubicBezTo>
                      <a:pt x="16290" y="188539"/>
                      <a:pt x="13713" y="188391"/>
                      <a:pt x="10546" y="188991"/>
                    </a:cubicBezTo>
                    <a:cubicBezTo>
                      <a:pt x="9849" y="189123"/>
                      <a:pt x="8879" y="189376"/>
                      <a:pt x="8116" y="189555"/>
                    </a:cubicBezTo>
                    <a:cubicBezTo>
                      <a:pt x="8090" y="189561"/>
                      <a:pt x="8065" y="189568"/>
                      <a:pt x="8038" y="189574"/>
                    </a:cubicBezTo>
                    <a:cubicBezTo>
                      <a:pt x="7996" y="189584"/>
                      <a:pt x="7942" y="189604"/>
                      <a:pt x="7902" y="189613"/>
                    </a:cubicBezTo>
                    <a:cubicBezTo>
                      <a:pt x="2538" y="190909"/>
                      <a:pt x="-908" y="195840"/>
                      <a:pt x="201" y="200697"/>
                    </a:cubicBezTo>
                    <a:cubicBezTo>
                      <a:pt x="1311" y="205556"/>
                      <a:pt x="6551" y="208511"/>
                      <a:pt x="11946" y="207348"/>
                    </a:cubicBezTo>
                    <a:cubicBezTo>
                      <a:pt x="11985" y="207338"/>
                      <a:pt x="12042" y="207337"/>
                      <a:pt x="12083" y="207328"/>
                    </a:cubicBezTo>
                    <a:cubicBezTo>
                      <a:pt x="12144" y="207314"/>
                      <a:pt x="12197" y="207284"/>
                      <a:pt x="12257" y="207270"/>
                    </a:cubicBezTo>
                    <a:cubicBezTo>
                      <a:pt x="13010" y="207104"/>
                      <a:pt x="13952" y="206921"/>
                      <a:pt x="14611" y="206745"/>
                    </a:cubicBezTo>
                    <a:cubicBezTo>
                      <a:pt x="17724" y="205911"/>
                      <a:pt x="19979" y="204686"/>
                      <a:pt x="22778" y="203614"/>
                    </a:cubicBezTo>
                    <a:cubicBezTo>
                      <a:pt x="28799" y="201454"/>
                      <a:pt x="33786" y="199650"/>
                      <a:pt x="38645" y="198947"/>
                    </a:cubicBezTo>
                    <a:cubicBezTo>
                      <a:pt x="40675" y="198788"/>
                      <a:pt x="42813" y="200199"/>
                      <a:pt x="43876" y="200794"/>
                    </a:cubicBezTo>
                    <a:lnTo>
                      <a:pt x="47843" y="200114"/>
                    </a:lnTo>
                    <a:cubicBezTo>
                      <a:pt x="56971" y="228416"/>
                      <a:pt x="76102" y="251292"/>
                      <a:pt x="100327" y="265645"/>
                    </a:cubicBezTo>
                    <a:lnTo>
                      <a:pt x="98673" y="269612"/>
                    </a:lnTo>
                    <a:cubicBezTo>
                      <a:pt x="99269" y="271153"/>
                      <a:pt x="99926" y="273237"/>
                      <a:pt x="99483" y="274757"/>
                    </a:cubicBezTo>
                    <a:cubicBezTo>
                      <a:pt x="97716" y="279338"/>
                      <a:pt x="94691" y="284173"/>
                      <a:pt x="91245" y="289563"/>
                    </a:cubicBezTo>
                    <a:cubicBezTo>
                      <a:pt x="89577" y="292054"/>
                      <a:pt x="87870" y="293986"/>
                      <a:pt x="86364" y="296836"/>
                    </a:cubicBezTo>
                    <a:cubicBezTo>
                      <a:pt x="86004" y="297518"/>
                      <a:pt x="85545" y="298565"/>
                      <a:pt x="85198" y="299286"/>
                    </a:cubicBezTo>
                    <a:cubicBezTo>
                      <a:pt x="82859" y="304290"/>
                      <a:pt x="84574" y="310054"/>
                      <a:pt x="89067" y="312217"/>
                    </a:cubicBezTo>
                    <a:cubicBezTo>
                      <a:pt x="93589" y="314394"/>
                      <a:pt x="99200" y="312098"/>
                      <a:pt x="101629" y="307084"/>
                    </a:cubicBezTo>
                    <a:cubicBezTo>
                      <a:pt x="101633" y="307077"/>
                      <a:pt x="101645" y="307071"/>
                      <a:pt x="101649" y="307064"/>
                    </a:cubicBezTo>
                    <a:cubicBezTo>
                      <a:pt x="101651" y="307059"/>
                      <a:pt x="101646" y="307050"/>
                      <a:pt x="101649" y="307045"/>
                    </a:cubicBezTo>
                    <a:cubicBezTo>
                      <a:pt x="101994" y="306334"/>
                      <a:pt x="102484" y="305399"/>
                      <a:pt x="102776" y="304731"/>
                    </a:cubicBezTo>
                    <a:cubicBezTo>
                      <a:pt x="104066" y="301777"/>
                      <a:pt x="104495" y="299246"/>
                      <a:pt x="105402" y="296389"/>
                    </a:cubicBezTo>
                    <a:cubicBezTo>
                      <a:pt x="107809" y="290340"/>
                      <a:pt x="109132" y="283994"/>
                      <a:pt x="112447" y="280039"/>
                    </a:cubicBezTo>
                    <a:cubicBezTo>
                      <a:pt x="113355" y="278956"/>
                      <a:pt x="114834" y="278540"/>
                      <a:pt x="116369" y="278129"/>
                    </a:cubicBezTo>
                    <a:lnTo>
                      <a:pt x="118430" y="274396"/>
                    </a:lnTo>
                    <a:cubicBezTo>
                      <a:pt x="139549" y="282502"/>
                      <a:pt x="163187" y="284677"/>
                      <a:pt x="186800" y="279315"/>
                    </a:cubicBezTo>
                    <a:cubicBezTo>
                      <a:pt x="192187" y="278092"/>
                      <a:pt x="197388" y="276510"/>
                      <a:pt x="202415" y="274610"/>
                    </a:cubicBezTo>
                    <a:cubicBezTo>
                      <a:pt x="202994" y="275637"/>
                      <a:pt x="204071" y="277612"/>
                      <a:pt x="204360" y="278110"/>
                    </a:cubicBezTo>
                    <a:cubicBezTo>
                      <a:pt x="205919" y="278617"/>
                      <a:pt x="207620" y="278879"/>
                      <a:pt x="209007" y="280930"/>
                    </a:cubicBezTo>
                    <a:cubicBezTo>
                      <a:pt x="211487" y="285167"/>
                      <a:pt x="213183" y="290179"/>
                      <a:pt x="215249" y="296233"/>
                    </a:cubicBezTo>
                    <a:cubicBezTo>
                      <a:pt x="216156" y="299090"/>
                      <a:pt x="216604" y="301621"/>
                      <a:pt x="217894" y="304575"/>
                    </a:cubicBezTo>
                    <a:cubicBezTo>
                      <a:pt x="218187" y="305249"/>
                      <a:pt x="218675" y="306196"/>
                      <a:pt x="219022" y="306909"/>
                    </a:cubicBezTo>
                    <a:cubicBezTo>
                      <a:pt x="221445" y="311940"/>
                      <a:pt x="227075" y="314243"/>
                      <a:pt x="231603" y="312062"/>
                    </a:cubicBezTo>
                    <a:cubicBezTo>
                      <a:pt x="236095" y="309897"/>
                      <a:pt x="237813" y="304134"/>
                      <a:pt x="235472" y="299131"/>
                    </a:cubicBezTo>
                    <a:cubicBezTo>
                      <a:pt x="235125" y="298410"/>
                      <a:pt x="234647" y="297362"/>
                      <a:pt x="234286" y="296680"/>
                    </a:cubicBezTo>
                    <a:cubicBezTo>
                      <a:pt x="232781" y="293830"/>
                      <a:pt x="231074" y="291917"/>
                      <a:pt x="229405" y="289427"/>
                    </a:cubicBezTo>
                    <a:cubicBezTo>
                      <a:pt x="225960" y="284037"/>
                      <a:pt x="223102" y="279559"/>
                      <a:pt x="221335" y="274979"/>
                    </a:cubicBezTo>
                    <a:cubicBezTo>
                      <a:pt x="220597" y="272617"/>
                      <a:pt x="221460" y="271148"/>
                      <a:pt x="222035" y="269612"/>
                    </a:cubicBezTo>
                    <a:cubicBezTo>
                      <a:pt x="221691" y="269217"/>
                      <a:pt x="220954" y="266986"/>
                      <a:pt x="220519" y="265937"/>
                    </a:cubicBezTo>
                    <a:cubicBezTo>
                      <a:pt x="245694" y="251072"/>
                      <a:pt x="264262" y="227344"/>
                      <a:pt x="272983" y="199939"/>
                    </a:cubicBezTo>
                    <a:cubicBezTo>
                      <a:pt x="274161" y="200124"/>
                      <a:pt x="276207" y="200486"/>
                      <a:pt x="276872" y="200619"/>
                    </a:cubicBezTo>
                    <a:cubicBezTo>
                      <a:pt x="278241" y="199717"/>
                      <a:pt x="279499" y="198539"/>
                      <a:pt x="281967" y="198733"/>
                    </a:cubicBezTo>
                    <a:cubicBezTo>
                      <a:pt x="286825" y="199436"/>
                      <a:pt x="291813" y="201241"/>
                      <a:pt x="297834" y="203400"/>
                    </a:cubicBezTo>
                    <a:cubicBezTo>
                      <a:pt x="300633" y="204472"/>
                      <a:pt x="302888" y="205717"/>
                      <a:pt x="306001" y="206551"/>
                    </a:cubicBezTo>
                    <a:cubicBezTo>
                      <a:pt x="306659" y="206727"/>
                      <a:pt x="307602" y="206891"/>
                      <a:pt x="308354" y="207056"/>
                    </a:cubicBezTo>
                    <a:cubicBezTo>
                      <a:pt x="308414" y="207071"/>
                      <a:pt x="308468" y="207100"/>
                      <a:pt x="308529" y="207114"/>
                    </a:cubicBezTo>
                    <a:cubicBezTo>
                      <a:pt x="308570" y="207123"/>
                      <a:pt x="308626" y="207125"/>
                      <a:pt x="308665" y="207134"/>
                    </a:cubicBezTo>
                    <a:cubicBezTo>
                      <a:pt x="314061" y="208295"/>
                      <a:pt x="319302" y="205342"/>
                      <a:pt x="320410" y="200483"/>
                    </a:cubicBezTo>
                    <a:cubicBezTo>
                      <a:pt x="321519" y="195625"/>
                      <a:pt x="318074" y="190694"/>
                      <a:pt x="312710" y="189399"/>
                    </a:cubicBezTo>
                    <a:cubicBezTo>
                      <a:pt x="311930" y="189222"/>
                      <a:pt x="310823" y="188921"/>
                      <a:pt x="310065" y="188777"/>
                    </a:cubicBezTo>
                    <a:cubicBezTo>
                      <a:pt x="306899" y="188177"/>
                      <a:pt x="304321" y="188325"/>
                      <a:pt x="301334" y="188077"/>
                    </a:cubicBezTo>
                    <a:cubicBezTo>
                      <a:pt x="294972" y="187411"/>
                      <a:pt x="289702" y="186868"/>
                      <a:pt x="285020" y="185393"/>
                    </a:cubicBezTo>
                    <a:cubicBezTo>
                      <a:pt x="283110" y="184653"/>
                      <a:pt x="281752" y="182381"/>
                      <a:pt x="281092" y="181446"/>
                    </a:cubicBezTo>
                    <a:lnTo>
                      <a:pt x="277416" y="180377"/>
                    </a:lnTo>
                    <a:cubicBezTo>
                      <a:pt x="279322" y="166591"/>
                      <a:pt x="278808" y="152244"/>
                      <a:pt x="275511" y="137888"/>
                    </a:cubicBezTo>
                    <a:cubicBezTo>
                      <a:pt x="272182" y="123399"/>
                      <a:pt x="266301" y="110148"/>
                      <a:pt x="258457" y="98472"/>
                    </a:cubicBezTo>
                    <a:cubicBezTo>
                      <a:pt x="259400" y="97615"/>
                      <a:pt x="261180" y="96039"/>
                      <a:pt x="261685" y="95575"/>
                    </a:cubicBezTo>
                    <a:cubicBezTo>
                      <a:pt x="261832" y="93942"/>
                      <a:pt x="261705" y="92230"/>
                      <a:pt x="263396" y="90421"/>
                    </a:cubicBezTo>
                    <a:cubicBezTo>
                      <a:pt x="266975" y="87061"/>
                      <a:pt x="271487" y="84274"/>
                      <a:pt x="276930" y="80913"/>
                    </a:cubicBezTo>
                    <a:cubicBezTo>
                      <a:pt x="279514" y="79393"/>
                      <a:pt x="281902" y="78413"/>
                      <a:pt x="284494" y="76498"/>
                    </a:cubicBezTo>
                    <a:cubicBezTo>
                      <a:pt x="285081" y="76066"/>
                      <a:pt x="285881" y="75380"/>
                      <a:pt x="286497" y="74885"/>
                    </a:cubicBezTo>
                    <a:cubicBezTo>
                      <a:pt x="290863" y="71402"/>
                      <a:pt x="291868" y="65396"/>
                      <a:pt x="288734" y="61467"/>
                    </a:cubicBezTo>
                    <a:cubicBezTo>
                      <a:pt x="285599" y="57538"/>
                      <a:pt x="279526" y="57168"/>
                      <a:pt x="275161" y="60651"/>
                    </a:cubicBezTo>
                    <a:cubicBezTo>
                      <a:pt x="274539" y="61143"/>
                      <a:pt x="273696" y="61785"/>
                      <a:pt x="273138" y="62264"/>
                    </a:cubicBezTo>
                    <a:cubicBezTo>
                      <a:pt x="270695" y="64366"/>
                      <a:pt x="269186" y="66443"/>
                      <a:pt x="267130" y="68623"/>
                    </a:cubicBezTo>
                    <a:cubicBezTo>
                      <a:pt x="262641" y="73182"/>
                      <a:pt x="258932" y="76985"/>
                      <a:pt x="254859" y="79727"/>
                    </a:cubicBezTo>
                    <a:cubicBezTo>
                      <a:pt x="253095" y="80754"/>
                      <a:pt x="250510" y="80399"/>
                      <a:pt x="249337" y="80330"/>
                    </a:cubicBezTo>
                    <a:lnTo>
                      <a:pt x="245876" y="82799"/>
                    </a:lnTo>
                    <a:cubicBezTo>
                      <a:pt x="226139" y="62103"/>
                      <a:pt x="199266" y="48870"/>
                      <a:pt x="170330" y="46300"/>
                    </a:cubicBezTo>
                    <a:cubicBezTo>
                      <a:pt x="170249" y="45087"/>
                      <a:pt x="170143" y="42895"/>
                      <a:pt x="170116" y="42236"/>
                    </a:cubicBezTo>
                    <a:cubicBezTo>
                      <a:pt x="168931" y="41102"/>
                      <a:pt x="167500" y="40134"/>
                      <a:pt x="167141" y="37685"/>
                    </a:cubicBezTo>
                    <a:cubicBezTo>
                      <a:pt x="166745" y="32792"/>
                      <a:pt x="167406" y="27527"/>
                      <a:pt x="168172" y="21176"/>
                    </a:cubicBezTo>
                    <a:cubicBezTo>
                      <a:pt x="168594" y="18209"/>
                      <a:pt x="169296" y="15744"/>
                      <a:pt x="169416" y="12523"/>
                    </a:cubicBezTo>
                    <a:cubicBezTo>
                      <a:pt x="169444" y="11791"/>
                      <a:pt x="169399" y="10728"/>
                      <a:pt x="169397" y="9937"/>
                    </a:cubicBezTo>
                    <a:cubicBezTo>
                      <a:pt x="169396" y="4353"/>
                      <a:pt x="165322" y="-175"/>
                      <a:pt x="160296" y="-175"/>
                    </a:cubicBezTo>
                    <a:close/>
                    <a:moveTo>
                      <a:pt x="148901" y="70412"/>
                    </a:moveTo>
                    <a:lnTo>
                      <a:pt x="146198" y="118151"/>
                    </a:lnTo>
                    <a:lnTo>
                      <a:pt x="146004" y="118248"/>
                    </a:lnTo>
                    <a:cubicBezTo>
                      <a:pt x="145823" y="122519"/>
                      <a:pt x="142308" y="125929"/>
                      <a:pt x="137992" y="125929"/>
                    </a:cubicBezTo>
                    <a:cubicBezTo>
                      <a:pt x="136224" y="125929"/>
                      <a:pt x="134593" y="125362"/>
                      <a:pt x="133267" y="124393"/>
                    </a:cubicBezTo>
                    <a:lnTo>
                      <a:pt x="133189" y="124432"/>
                    </a:lnTo>
                    <a:lnTo>
                      <a:pt x="94045" y="96683"/>
                    </a:lnTo>
                    <a:cubicBezTo>
                      <a:pt x="106076" y="84853"/>
                      <a:pt x="121464" y="76111"/>
                      <a:pt x="139198" y="72085"/>
                    </a:cubicBezTo>
                    <a:cubicBezTo>
                      <a:pt x="142437" y="71349"/>
                      <a:pt x="145675" y="70804"/>
                      <a:pt x="148901" y="70412"/>
                    </a:cubicBezTo>
                    <a:close/>
                    <a:moveTo>
                      <a:pt x="171710" y="70412"/>
                    </a:moveTo>
                    <a:cubicBezTo>
                      <a:pt x="192415" y="72958"/>
                      <a:pt x="211563" y="82334"/>
                      <a:pt x="226236" y="96702"/>
                    </a:cubicBezTo>
                    <a:lnTo>
                      <a:pt x="187345" y="124277"/>
                    </a:lnTo>
                    <a:lnTo>
                      <a:pt x="187209" y="124218"/>
                    </a:lnTo>
                    <a:cubicBezTo>
                      <a:pt x="183757" y="126739"/>
                      <a:pt x="178893" y="126113"/>
                      <a:pt x="176203" y="122740"/>
                    </a:cubicBezTo>
                    <a:cubicBezTo>
                      <a:pt x="175101" y="121358"/>
                      <a:pt x="174522" y="119733"/>
                      <a:pt x="174453" y="118093"/>
                    </a:cubicBezTo>
                    <a:lnTo>
                      <a:pt x="174414" y="118073"/>
                    </a:lnTo>
                    <a:close/>
                    <a:moveTo>
                      <a:pt x="79850" y="114515"/>
                    </a:moveTo>
                    <a:lnTo>
                      <a:pt x="115591" y="146483"/>
                    </a:lnTo>
                    <a:lnTo>
                      <a:pt x="115552" y="146678"/>
                    </a:lnTo>
                    <a:cubicBezTo>
                      <a:pt x="118778" y="149482"/>
                      <a:pt x="119254" y="154349"/>
                      <a:pt x="116563" y="157723"/>
                    </a:cubicBezTo>
                    <a:cubicBezTo>
                      <a:pt x="115461" y="159105"/>
                      <a:pt x="113986" y="160031"/>
                      <a:pt x="112402" y="160464"/>
                    </a:cubicBezTo>
                    <a:lnTo>
                      <a:pt x="112363" y="160620"/>
                    </a:lnTo>
                    <a:lnTo>
                      <a:pt x="66549" y="173843"/>
                    </a:lnTo>
                    <a:cubicBezTo>
                      <a:pt x="64218" y="152521"/>
                      <a:pt x="69243" y="131795"/>
                      <a:pt x="79850" y="114515"/>
                    </a:cubicBezTo>
                    <a:close/>
                    <a:moveTo>
                      <a:pt x="240490" y="114534"/>
                    </a:moveTo>
                    <a:cubicBezTo>
                      <a:pt x="245800" y="123142"/>
                      <a:pt x="249821" y="132755"/>
                      <a:pt x="252215" y="143178"/>
                    </a:cubicBezTo>
                    <a:cubicBezTo>
                      <a:pt x="254580" y="153475"/>
                      <a:pt x="255174" y="163754"/>
                      <a:pt x="254199" y="173687"/>
                    </a:cubicBezTo>
                    <a:lnTo>
                      <a:pt x="208152" y="160425"/>
                    </a:lnTo>
                    <a:lnTo>
                      <a:pt x="208112" y="160231"/>
                    </a:lnTo>
                    <a:cubicBezTo>
                      <a:pt x="203989" y="159104"/>
                      <a:pt x="201455" y="154910"/>
                      <a:pt x="202415" y="150703"/>
                    </a:cubicBezTo>
                    <a:cubicBezTo>
                      <a:pt x="202808" y="148979"/>
                      <a:pt x="203723" y="147522"/>
                      <a:pt x="204963" y="146444"/>
                    </a:cubicBezTo>
                    <a:lnTo>
                      <a:pt x="204943" y="146347"/>
                    </a:lnTo>
                    <a:lnTo>
                      <a:pt x="240490" y="114534"/>
                    </a:lnTo>
                    <a:close/>
                    <a:moveTo>
                      <a:pt x="152965" y="148953"/>
                    </a:moveTo>
                    <a:lnTo>
                      <a:pt x="167608" y="148953"/>
                    </a:lnTo>
                    <a:lnTo>
                      <a:pt x="176708" y="160328"/>
                    </a:lnTo>
                    <a:lnTo>
                      <a:pt x="173442" y="174524"/>
                    </a:lnTo>
                    <a:lnTo>
                      <a:pt x="160296" y="180843"/>
                    </a:lnTo>
                    <a:lnTo>
                      <a:pt x="147112" y="174504"/>
                    </a:lnTo>
                    <a:lnTo>
                      <a:pt x="143845" y="160309"/>
                    </a:lnTo>
                    <a:close/>
                    <a:moveTo>
                      <a:pt x="199907" y="187882"/>
                    </a:moveTo>
                    <a:cubicBezTo>
                      <a:pt x="200529" y="187851"/>
                      <a:pt x="201148" y="187907"/>
                      <a:pt x="201754" y="188019"/>
                    </a:cubicBezTo>
                    <a:lnTo>
                      <a:pt x="201832" y="187922"/>
                    </a:lnTo>
                    <a:lnTo>
                      <a:pt x="249221" y="195933"/>
                    </a:lnTo>
                    <a:cubicBezTo>
                      <a:pt x="242285" y="215418"/>
                      <a:pt x="229014" y="232298"/>
                      <a:pt x="211282" y="243594"/>
                    </a:cubicBezTo>
                    <a:lnTo>
                      <a:pt x="192887" y="199161"/>
                    </a:lnTo>
                    <a:lnTo>
                      <a:pt x="192945" y="199083"/>
                    </a:lnTo>
                    <a:cubicBezTo>
                      <a:pt x="191256" y="195157"/>
                      <a:pt x="192946" y="190552"/>
                      <a:pt x="196834" y="188680"/>
                    </a:cubicBezTo>
                    <a:cubicBezTo>
                      <a:pt x="197830" y="188200"/>
                      <a:pt x="198869" y="187935"/>
                      <a:pt x="199907" y="187882"/>
                    </a:cubicBezTo>
                    <a:close/>
                    <a:moveTo>
                      <a:pt x="120316" y="188077"/>
                    </a:moveTo>
                    <a:cubicBezTo>
                      <a:pt x="123932" y="188128"/>
                      <a:pt x="127176" y="190638"/>
                      <a:pt x="128017" y="194319"/>
                    </a:cubicBezTo>
                    <a:cubicBezTo>
                      <a:pt x="128410" y="196043"/>
                      <a:pt x="128219" y="197750"/>
                      <a:pt x="127570" y="199258"/>
                    </a:cubicBezTo>
                    <a:lnTo>
                      <a:pt x="127706" y="199433"/>
                    </a:lnTo>
                    <a:lnTo>
                      <a:pt x="109505" y="243419"/>
                    </a:lnTo>
                    <a:cubicBezTo>
                      <a:pt x="92488" y="232499"/>
                      <a:pt x="78933" y="216149"/>
                      <a:pt x="71683" y="196089"/>
                    </a:cubicBezTo>
                    <a:lnTo>
                      <a:pt x="118663" y="188116"/>
                    </a:lnTo>
                    <a:lnTo>
                      <a:pt x="118741" y="188213"/>
                    </a:lnTo>
                    <a:cubicBezTo>
                      <a:pt x="119267" y="188116"/>
                      <a:pt x="119799" y="188070"/>
                      <a:pt x="120316" y="188077"/>
                    </a:cubicBezTo>
                    <a:close/>
                    <a:moveTo>
                      <a:pt x="160005" y="207348"/>
                    </a:moveTo>
                    <a:cubicBezTo>
                      <a:pt x="161264" y="207301"/>
                      <a:pt x="162543" y="207560"/>
                      <a:pt x="163757" y="208145"/>
                    </a:cubicBezTo>
                    <a:cubicBezTo>
                      <a:pt x="165350" y="208911"/>
                      <a:pt x="166581" y="210119"/>
                      <a:pt x="167355" y="211567"/>
                    </a:cubicBezTo>
                    <a:lnTo>
                      <a:pt x="167530" y="211567"/>
                    </a:lnTo>
                    <a:lnTo>
                      <a:pt x="190689" y="253414"/>
                    </a:lnTo>
                    <a:cubicBezTo>
                      <a:pt x="187684" y="254421"/>
                      <a:pt x="184594" y="255283"/>
                      <a:pt x="181433" y="256000"/>
                    </a:cubicBezTo>
                    <a:cubicBezTo>
                      <a:pt x="163721" y="260022"/>
                      <a:pt x="146065" y="258803"/>
                      <a:pt x="130078" y="253356"/>
                    </a:cubicBezTo>
                    <a:lnTo>
                      <a:pt x="153179" y="211587"/>
                    </a:lnTo>
                    <a:lnTo>
                      <a:pt x="153218" y="211587"/>
                    </a:lnTo>
                    <a:cubicBezTo>
                      <a:pt x="154604" y="208996"/>
                      <a:pt x="157233" y="207449"/>
                      <a:pt x="160005" y="207348"/>
                    </a:cubicBezTo>
                    <a:close/>
                  </a:path>
                </a:pathLst>
              </a:custGeom>
              <a:solidFill>
                <a:schemeClr val="tx1"/>
              </a:solidFill>
              <a:ln w="155" cap="flat">
                <a:solidFill>
                  <a:srgbClr val="FFFFFF"/>
                </a:solid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449199B2-CEA1-49B6-F0E4-1313E2A4346F}"/>
                </a:ext>
              </a:extLst>
            </p:cNvPr>
            <p:cNvGrpSpPr/>
            <p:nvPr/>
          </p:nvGrpSpPr>
          <p:grpSpPr>
            <a:xfrm>
              <a:off x="753304" y="3826869"/>
              <a:ext cx="1337536" cy="235101"/>
              <a:chOff x="769518" y="3392137"/>
              <a:chExt cx="1337536" cy="235101"/>
            </a:xfrm>
          </p:grpSpPr>
          <p:grpSp>
            <p:nvGrpSpPr>
              <p:cNvPr id="50" name="Group 49">
                <a:extLst>
                  <a:ext uri="{FF2B5EF4-FFF2-40B4-BE49-F238E27FC236}">
                    <a16:creationId xmlns:a16="http://schemas.microsoft.com/office/drawing/2014/main" id="{3B6984E9-0AA7-A6AF-FC0C-A3A3F7973375}"/>
                  </a:ext>
                </a:extLst>
              </p:cNvPr>
              <p:cNvGrpSpPr>
                <a:grpSpLocks noChangeAspect="1"/>
              </p:cNvGrpSpPr>
              <p:nvPr/>
            </p:nvGrpSpPr>
            <p:grpSpPr>
              <a:xfrm>
                <a:off x="769518" y="3392137"/>
                <a:ext cx="1337536" cy="235101"/>
                <a:chOff x="1887301" y="3001834"/>
                <a:chExt cx="1448126" cy="254540"/>
              </a:xfrm>
            </p:grpSpPr>
            <p:grpSp>
              <p:nvGrpSpPr>
                <p:cNvPr id="53" name="Group 52">
                  <a:extLst>
                    <a:ext uri="{FF2B5EF4-FFF2-40B4-BE49-F238E27FC236}">
                      <a16:creationId xmlns:a16="http://schemas.microsoft.com/office/drawing/2014/main" id="{4E4972A1-0F97-4174-693F-05F37E6BDD25}"/>
                    </a:ext>
                  </a:extLst>
                </p:cNvPr>
                <p:cNvGrpSpPr>
                  <a:grpSpLocks noChangeAspect="1"/>
                </p:cNvGrpSpPr>
                <p:nvPr/>
              </p:nvGrpSpPr>
              <p:grpSpPr>
                <a:xfrm>
                  <a:off x="1887301" y="3001834"/>
                  <a:ext cx="1448126" cy="254540"/>
                  <a:chOff x="5254389" y="3273296"/>
                  <a:chExt cx="1426028" cy="250656"/>
                </a:xfrm>
              </p:grpSpPr>
              <p:grpSp>
                <p:nvGrpSpPr>
                  <p:cNvPr id="56" name="Group 5">
                    <a:extLst>
                      <a:ext uri="{FF2B5EF4-FFF2-40B4-BE49-F238E27FC236}">
                        <a16:creationId xmlns:a16="http://schemas.microsoft.com/office/drawing/2014/main" id="{2A5335D3-E157-206C-F7C3-38DC98F7DFA7}"/>
                      </a:ext>
                    </a:extLst>
                  </p:cNvPr>
                  <p:cNvGrpSpPr/>
                  <p:nvPr/>
                </p:nvGrpSpPr>
                <p:grpSpPr>
                  <a:xfrm>
                    <a:off x="5254389" y="3273296"/>
                    <a:ext cx="1426028" cy="250656"/>
                    <a:chOff x="6235468" y="1519852"/>
                    <a:chExt cx="1197765" cy="210534"/>
                  </a:xfrm>
                </p:grpSpPr>
                <p:sp>
                  <p:nvSpPr>
                    <p:cNvPr id="498" name="Rectangle 145">
                      <a:extLst>
                        <a:ext uri="{FF2B5EF4-FFF2-40B4-BE49-F238E27FC236}">
                          <a16:creationId xmlns:a16="http://schemas.microsoft.com/office/drawing/2014/main" id="{8ACB1D30-B083-46EE-3839-EABE75500D45}"/>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499" name="Group 36">
                      <a:extLst>
                        <a:ext uri="{FF2B5EF4-FFF2-40B4-BE49-F238E27FC236}">
                          <a16:creationId xmlns:a16="http://schemas.microsoft.com/office/drawing/2014/main" id="{503D1A6A-D69A-93FE-E7AA-C46B1BD41470}"/>
                        </a:ext>
                      </a:extLst>
                    </p:cNvPr>
                    <p:cNvGrpSpPr/>
                    <p:nvPr/>
                  </p:nvGrpSpPr>
                  <p:grpSpPr>
                    <a:xfrm>
                      <a:off x="6269567" y="1547397"/>
                      <a:ext cx="27432" cy="73998"/>
                      <a:chOff x="6269567" y="1189566"/>
                      <a:chExt cx="27432" cy="73998"/>
                    </a:xfrm>
                  </p:grpSpPr>
                  <p:sp>
                    <p:nvSpPr>
                      <p:cNvPr id="501" name="Oval 37">
                        <a:extLst>
                          <a:ext uri="{FF2B5EF4-FFF2-40B4-BE49-F238E27FC236}">
                            <a16:creationId xmlns:a16="http://schemas.microsoft.com/office/drawing/2014/main" id="{733C1E05-EFA9-0D65-A1FD-C58063E4299D}"/>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2" name="Oval 38">
                        <a:extLst>
                          <a:ext uri="{FF2B5EF4-FFF2-40B4-BE49-F238E27FC236}">
                            <a16:creationId xmlns:a16="http://schemas.microsoft.com/office/drawing/2014/main" id="{39B4793C-10C0-F4C6-A370-46423D718748}"/>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57" name="Group 7">
                    <a:extLst>
                      <a:ext uri="{FF2B5EF4-FFF2-40B4-BE49-F238E27FC236}">
                        <a16:creationId xmlns:a16="http://schemas.microsoft.com/office/drawing/2014/main" id="{B5C6074E-FFC4-C838-8679-0B391B786BAE}"/>
                      </a:ext>
                    </a:extLst>
                  </p:cNvPr>
                  <p:cNvGrpSpPr/>
                  <p:nvPr/>
                </p:nvGrpSpPr>
                <p:grpSpPr>
                  <a:xfrm>
                    <a:off x="6315394" y="3301051"/>
                    <a:ext cx="332646" cy="195148"/>
                    <a:chOff x="7126646" y="1543164"/>
                    <a:chExt cx="279400" cy="163911"/>
                  </a:xfrm>
                </p:grpSpPr>
                <p:sp>
                  <p:nvSpPr>
                    <p:cNvPr id="58" name="Rectángulo 204">
                      <a:extLst>
                        <a:ext uri="{FF2B5EF4-FFF2-40B4-BE49-F238E27FC236}">
                          <a16:creationId xmlns:a16="http://schemas.microsoft.com/office/drawing/2014/main" id="{88B5B3A5-D46B-D1DB-5574-8D749C9AA184}"/>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p>
                  </p:txBody>
                </p:sp>
                <p:grpSp>
                  <p:nvGrpSpPr>
                    <p:cNvPr id="59" name="Group 15">
                      <a:extLst>
                        <a:ext uri="{FF2B5EF4-FFF2-40B4-BE49-F238E27FC236}">
                          <a16:creationId xmlns:a16="http://schemas.microsoft.com/office/drawing/2014/main" id="{D4400947-3BA2-E392-C0BC-1CF86154195E}"/>
                        </a:ext>
                      </a:extLst>
                    </p:cNvPr>
                    <p:cNvGrpSpPr/>
                    <p:nvPr/>
                  </p:nvGrpSpPr>
                  <p:grpSpPr>
                    <a:xfrm>
                      <a:off x="7146524" y="1551967"/>
                      <a:ext cx="239645" cy="146305"/>
                      <a:chOff x="7136040" y="1553909"/>
                      <a:chExt cx="239645" cy="146305"/>
                    </a:xfrm>
                  </p:grpSpPr>
                  <p:grpSp>
                    <p:nvGrpSpPr>
                      <p:cNvPr id="60" name="Group 16">
                        <a:extLst>
                          <a:ext uri="{FF2B5EF4-FFF2-40B4-BE49-F238E27FC236}">
                            <a16:creationId xmlns:a16="http://schemas.microsoft.com/office/drawing/2014/main" id="{061EC086-39D1-4E8E-FFE0-12D52D7EC705}"/>
                          </a:ext>
                        </a:extLst>
                      </p:cNvPr>
                      <p:cNvGrpSpPr>
                        <a:grpSpLocks noChangeAspect="1"/>
                      </p:cNvGrpSpPr>
                      <p:nvPr/>
                    </p:nvGrpSpPr>
                    <p:grpSpPr>
                      <a:xfrm>
                        <a:off x="7136040" y="1553910"/>
                        <a:ext cx="110378" cy="146304"/>
                        <a:chOff x="6422572" y="2158068"/>
                        <a:chExt cx="620077" cy="821896"/>
                      </a:xfrm>
                    </p:grpSpPr>
                    <p:grpSp>
                      <p:nvGrpSpPr>
                        <p:cNvPr id="493" name="Group 29">
                          <a:extLst>
                            <a:ext uri="{FF2B5EF4-FFF2-40B4-BE49-F238E27FC236}">
                              <a16:creationId xmlns:a16="http://schemas.microsoft.com/office/drawing/2014/main" id="{8CDAAFBF-E088-85E6-E5B8-36BA630FF01F}"/>
                            </a:ext>
                          </a:extLst>
                        </p:cNvPr>
                        <p:cNvGrpSpPr/>
                        <p:nvPr/>
                      </p:nvGrpSpPr>
                      <p:grpSpPr>
                        <a:xfrm>
                          <a:off x="6422572" y="2158068"/>
                          <a:ext cx="620077" cy="821896"/>
                          <a:chOff x="6422572" y="2158068"/>
                          <a:chExt cx="620077" cy="821896"/>
                        </a:xfrm>
                      </p:grpSpPr>
                      <p:sp>
                        <p:nvSpPr>
                          <p:cNvPr id="496" name="Rectangle 31">
                            <a:extLst>
                              <a:ext uri="{FF2B5EF4-FFF2-40B4-BE49-F238E27FC236}">
                                <a16:creationId xmlns:a16="http://schemas.microsoft.com/office/drawing/2014/main" id="{BC384429-72FD-E21F-E830-82C8B592A9D5}"/>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97" name="Oval 32">
                            <a:extLst>
                              <a:ext uri="{FF2B5EF4-FFF2-40B4-BE49-F238E27FC236}">
                                <a16:creationId xmlns:a16="http://schemas.microsoft.com/office/drawing/2014/main" id="{426942CB-E110-2304-C648-03E75108C56A}"/>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94" name="Oval 30">
                          <a:extLst>
                            <a:ext uri="{FF2B5EF4-FFF2-40B4-BE49-F238E27FC236}">
                              <a16:creationId xmlns:a16="http://schemas.microsoft.com/office/drawing/2014/main" id="{75F8A361-CE83-CA7C-9556-FCF87658B3A5}"/>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61" name="Group 17">
                        <a:extLst>
                          <a:ext uri="{FF2B5EF4-FFF2-40B4-BE49-F238E27FC236}">
                            <a16:creationId xmlns:a16="http://schemas.microsoft.com/office/drawing/2014/main" id="{FADE9A4E-6C30-46F4-ADA4-A09BB1695692}"/>
                          </a:ext>
                        </a:extLst>
                      </p:cNvPr>
                      <p:cNvGrpSpPr>
                        <a:grpSpLocks noChangeAspect="1"/>
                      </p:cNvGrpSpPr>
                      <p:nvPr/>
                    </p:nvGrpSpPr>
                    <p:grpSpPr>
                      <a:xfrm>
                        <a:off x="7265307" y="1553909"/>
                        <a:ext cx="110378" cy="146304"/>
                        <a:chOff x="7098393" y="2158068"/>
                        <a:chExt cx="620077" cy="821896"/>
                      </a:xfrm>
                    </p:grpSpPr>
                    <p:sp>
                      <p:nvSpPr>
                        <p:cNvPr id="62" name="Rectangle 18">
                          <a:extLst>
                            <a:ext uri="{FF2B5EF4-FFF2-40B4-BE49-F238E27FC236}">
                              <a16:creationId xmlns:a16="http://schemas.microsoft.com/office/drawing/2014/main" id="{4231E051-11C4-89D2-5D8A-CD24882F8567}"/>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63" name="Group 19">
                          <a:extLst>
                            <a:ext uri="{FF2B5EF4-FFF2-40B4-BE49-F238E27FC236}">
                              <a16:creationId xmlns:a16="http://schemas.microsoft.com/office/drawing/2014/main" id="{A3F3CBE0-04B3-E4B7-0017-E60B11432FAE}"/>
                            </a:ext>
                          </a:extLst>
                        </p:cNvPr>
                        <p:cNvGrpSpPr/>
                        <p:nvPr/>
                      </p:nvGrpSpPr>
                      <p:grpSpPr>
                        <a:xfrm>
                          <a:off x="7145360" y="2303656"/>
                          <a:ext cx="526142" cy="308428"/>
                          <a:chOff x="6858000" y="1224643"/>
                          <a:chExt cx="526142" cy="308428"/>
                        </a:xfrm>
                        <a:solidFill>
                          <a:srgbClr val="828A94"/>
                        </a:solidFill>
                      </p:grpSpPr>
                      <p:sp>
                        <p:nvSpPr>
                          <p:cNvPr id="480" name="Rectangle 20">
                            <a:extLst>
                              <a:ext uri="{FF2B5EF4-FFF2-40B4-BE49-F238E27FC236}">
                                <a16:creationId xmlns:a16="http://schemas.microsoft.com/office/drawing/2014/main" id="{3F3B66E9-1E37-8ECE-FF9E-1ADDB2B23EAB}"/>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481" name="Group 21">
                            <a:extLst>
                              <a:ext uri="{FF2B5EF4-FFF2-40B4-BE49-F238E27FC236}">
                                <a16:creationId xmlns:a16="http://schemas.microsoft.com/office/drawing/2014/main" id="{DD48E405-C652-DF46-44DC-2D603A1A64D4}"/>
                              </a:ext>
                            </a:extLst>
                          </p:cNvPr>
                          <p:cNvGrpSpPr/>
                          <p:nvPr/>
                        </p:nvGrpSpPr>
                        <p:grpSpPr>
                          <a:xfrm>
                            <a:off x="7307036" y="1272087"/>
                            <a:ext cx="77106" cy="213541"/>
                            <a:chOff x="7307036" y="1279070"/>
                            <a:chExt cx="77106" cy="213541"/>
                          </a:xfrm>
                          <a:grpFill/>
                        </p:grpSpPr>
                        <p:sp>
                          <p:nvSpPr>
                            <p:cNvPr id="488" name="Rectangle 26">
                              <a:extLst>
                                <a:ext uri="{FF2B5EF4-FFF2-40B4-BE49-F238E27FC236}">
                                  <a16:creationId xmlns:a16="http://schemas.microsoft.com/office/drawing/2014/main" id="{8D7A34DA-FB0D-7F13-D655-F132A31CA62F}"/>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91" name="Rectangle 27">
                              <a:extLst>
                                <a:ext uri="{FF2B5EF4-FFF2-40B4-BE49-F238E27FC236}">
                                  <a16:creationId xmlns:a16="http://schemas.microsoft.com/office/drawing/2014/main" id="{D78AC038-19DB-D25D-7F49-0A422B0C16B1}"/>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92" name="Rectangle 28">
                              <a:extLst>
                                <a:ext uri="{FF2B5EF4-FFF2-40B4-BE49-F238E27FC236}">
                                  <a16:creationId xmlns:a16="http://schemas.microsoft.com/office/drawing/2014/main" id="{5D8B9F73-BDDA-50A3-DCDD-5843DAC529E1}"/>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483" name="Group 22">
                            <a:extLst>
                              <a:ext uri="{FF2B5EF4-FFF2-40B4-BE49-F238E27FC236}">
                                <a16:creationId xmlns:a16="http://schemas.microsoft.com/office/drawing/2014/main" id="{C211136B-E2AA-FC47-E3C2-C7FF551B1305}"/>
                              </a:ext>
                            </a:extLst>
                          </p:cNvPr>
                          <p:cNvGrpSpPr/>
                          <p:nvPr/>
                        </p:nvGrpSpPr>
                        <p:grpSpPr>
                          <a:xfrm>
                            <a:off x="6858000" y="1272087"/>
                            <a:ext cx="77106" cy="213541"/>
                            <a:chOff x="6858000" y="1279070"/>
                            <a:chExt cx="77106" cy="213541"/>
                          </a:xfrm>
                          <a:grpFill/>
                        </p:grpSpPr>
                        <p:sp>
                          <p:nvSpPr>
                            <p:cNvPr id="484" name="Rectangle 23">
                              <a:extLst>
                                <a:ext uri="{FF2B5EF4-FFF2-40B4-BE49-F238E27FC236}">
                                  <a16:creationId xmlns:a16="http://schemas.microsoft.com/office/drawing/2014/main" id="{FDC05ED6-FFD6-066D-3DB1-58DC4209EE01}"/>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6" name="Rectangle 24">
                              <a:extLst>
                                <a:ext uri="{FF2B5EF4-FFF2-40B4-BE49-F238E27FC236}">
                                  <a16:creationId xmlns:a16="http://schemas.microsoft.com/office/drawing/2014/main" id="{23A73F9F-3E44-A97F-57C8-ADD684F48484}"/>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7" name="Rectangle 25">
                              <a:extLst>
                                <a:ext uri="{FF2B5EF4-FFF2-40B4-BE49-F238E27FC236}">
                                  <a16:creationId xmlns:a16="http://schemas.microsoft.com/office/drawing/2014/main" id="{A94DF71B-F6F5-59FD-78DF-265E8E56D1CB}"/>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grpSp>
              </p:grpSp>
            </p:grpSp>
            <p:sp>
              <p:nvSpPr>
                <p:cNvPr id="54" name="Round Single Corner Rectangle 1434">
                  <a:extLst>
                    <a:ext uri="{FF2B5EF4-FFF2-40B4-BE49-F238E27FC236}">
                      <a16:creationId xmlns:a16="http://schemas.microsoft.com/office/drawing/2014/main" id="{7D16B914-60B0-FB76-B1EB-C7D5F9423F88}"/>
                    </a:ext>
                  </a:extLst>
                </p:cNvPr>
                <p:cNvSpPr/>
                <p:nvPr/>
              </p:nvSpPr>
              <p:spPr>
                <a:xfrm>
                  <a:off x="2327390" y="3030641"/>
                  <a:ext cx="611003" cy="197936"/>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latin typeface="Montserrat" panose="02000505000000020004" pitchFamily="2" charset="0"/>
                  </a:endParaRPr>
                </a:p>
              </p:txBody>
            </p:sp>
            <p:pic>
              <p:nvPicPr>
                <p:cNvPr id="55" name="Graphic 54">
                  <a:extLst>
                    <a:ext uri="{FF2B5EF4-FFF2-40B4-BE49-F238E27FC236}">
                      <a16:creationId xmlns:a16="http://schemas.microsoft.com/office/drawing/2014/main" id="{D11F284B-4541-6C62-011D-4231FB975E73}"/>
                    </a:ext>
                  </a:extLst>
                </p:cNvPr>
                <p:cNvPicPr>
                  <a:picLocks noChangeAspect="1"/>
                </p:cNvPicPr>
                <p:nvPr/>
              </p:nvPicPr>
              <p:blipFill>
                <a:blip>
                  <a:extLst>
                    <a:ext uri="{96DAC541-7B7A-43D3-8B79-37D633B846F1}">
                      <asvg:svgBlip xmlns:asvg="http://schemas.microsoft.com/office/drawing/2016/SVG/main" r:embed="rId10"/>
                    </a:ext>
                  </a:extLst>
                </a:blip>
                <a:srcRect l="6971" t="15973" r="5737" b="16457"/>
                <a:stretch>
                  <a:fillRect/>
                </a:stretch>
              </p:blipFill>
              <p:spPr>
                <a:xfrm>
                  <a:off x="2433576" y="3067611"/>
                  <a:ext cx="379739" cy="126918"/>
                </a:xfrm>
                <a:prstGeom prst="rect">
                  <a:avLst/>
                </a:prstGeom>
              </p:spPr>
            </p:pic>
          </p:grpSp>
          <p:sp>
            <p:nvSpPr>
              <p:cNvPr id="51" name="Freeform: Shape 50">
                <a:extLst>
                  <a:ext uri="{FF2B5EF4-FFF2-40B4-BE49-F238E27FC236}">
                    <a16:creationId xmlns:a16="http://schemas.microsoft.com/office/drawing/2014/main" id="{57BC0085-3CFF-0967-CB40-ABB41C2B312A}"/>
                  </a:ext>
                </a:extLst>
              </p:cNvPr>
              <p:cNvSpPr/>
              <p:nvPr/>
            </p:nvSpPr>
            <p:spPr>
              <a:xfrm>
                <a:off x="866769" y="3440586"/>
                <a:ext cx="154816" cy="150216"/>
              </a:xfrm>
              <a:custGeom>
                <a:avLst/>
                <a:gdLst>
                  <a:gd name="connsiteX0" fmla="*/ 217152 w 437350"/>
                  <a:gd name="connsiteY0" fmla="*/ -137 h 424358"/>
                  <a:gd name="connsiteX1" fmla="*/ 206010 w 437350"/>
                  <a:gd name="connsiteY1" fmla="*/ 2683 h 424358"/>
                  <a:gd name="connsiteX2" fmla="*/ 53966 w 437350"/>
                  <a:gd name="connsiteY2" fmla="*/ 75331 h 424358"/>
                  <a:gd name="connsiteX3" fmla="*/ 38235 w 437350"/>
                  <a:gd name="connsiteY3" fmla="*/ 94893 h 424358"/>
                  <a:gd name="connsiteX4" fmla="*/ 724 w 437350"/>
                  <a:gd name="connsiteY4" fmla="*/ 258080 h 424358"/>
                  <a:gd name="connsiteX5" fmla="*/ 4672 w 437350"/>
                  <a:gd name="connsiteY5" fmla="*/ 280189 h 424358"/>
                  <a:gd name="connsiteX6" fmla="*/ 6325 w 437350"/>
                  <a:gd name="connsiteY6" fmla="*/ 282484 h 424358"/>
                  <a:gd name="connsiteX7" fmla="*/ 111564 w 437350"/>
                  <a:gd name="connsiteY7" fmla="*/ 413333 h 424358"/>
                  <a:gd name="connsiteX8" fmla="*/ 134295 w 437350"/>
                  <a:gd name="connsiteY8" fmla="*/ 424184 h 424358"/>
                  <a:gd name="connsiteX9" fmla="*/ 303063 w 437350"/>
                  <a:gd name="connsiteY9" fmla="*/ 424144 h 424358"/>
                  <a:gd name="connsiteX10" fmla="*/ 325794 w 437350"/>
                  <a:gd name="connsiteY10" fmla="*/ 413313 h 424358"/>
                  <a:gd name="connsiteX11" fmla="*/ 430995 w 437350"/>
                  <a:gd name="connsiteY11" fmla="*/ 282445 h 424358"/>
                  <a:gd name="connsiteX12" fmla="*/ 436615 w 437350"/>
                  <a:gd name="connsiteY12" fmla="*/ 258041 h 424358"/>
                  <a:gd name="connsiteX13" fmla="*/ 399046 w 437350"/>
                  <a:gd name="connsiteY13" fmla="*/ 94854 h 424358"/>
                  <a:gd name="connsiteX14" fmla="*/ 383315 w 437350"/>
                  <a:gd name="connsiteY14" fmla="*/ 75292 h 424358"/>
                  <a:gd name="connsiteX15" fmla="*/ 231251 w 437350"/>
                  <a:gd name="connsiteY15" fmla="*/ 2683 h 424358"/>
                  <a:gd name="connsiteX16" fmla="*/ 217152 w 437350"/>
                  <a:gd name="connsiteY16" fmla="*/ -137 h 4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7350" h="424358">
                    <a:moveTo>
                      <a:pt x="217152" y="-137"/>
                    </a:moveTo>
                    <a:cubicBezTo>
                      <a:pt x="213286" y="58"/>
                      <a:pt x="209498" y="1016"/>
                      <a:pt x="206010" y="2683"/>
                    </a:cubicBezTo>
                    <a:lnTo>
                      <a:pt x="53966" y="75331"/>
                    </a:lnTo>
                    <a:cubicBezTo>
                      <a:pt x="45994" y="79138"/>
                      <a:pt x="40204" y="86338"/>
                      <a:pt x="38235" y="94893"/>
                    </a:cubicBezTo>
                    <a:lnTo>
                      <a:pt x="724" y="258080"/>
                    </a:lnTo>
                    <a:cubicBezTo>
                      <a:pt x="-1026" y="265676"/>
                      <a:pt x="398" y="273651"/>
                      <a:pt x="4672" y="280189"/>
                    </a:cubicBezTo>
                    <a:cubicBezTo>
                      <a:pt x="5185" y="280981"/>
                      <a:pt x="5736" y="281747"/>
                      <a:pt x="6325" y="282484"/>
                    </a:cubicBezTo>
                    <a:lnTo>
                      <a:pt x="111564" y="413333"/>
                    </a:lnTo>
                    <a:cubicBezTo>
                      <a:pt x="117082" y="420192"/>
                      <a:pt x="125448" y="424185"/>
                      <a:pt x="134295" y="424184"/>
                    </a:cubicBezTo>
                    <a:lnTo>
                      <a:pt x="303063" y="424144"/>
                    </a:lnTo>
                    <a:cubicBezTo>
                      <a:pt x="311906" y="424151"/>
                      <a:pt x="320273" y="420165"/>
                      <a:pt x="325794" y="413313"/>
                    </a:cubicBezTo>
                    <a:lnTo>
                      <a:pt x="430995" y="282445"/>
                    </a:lnTo>
                    <a:cubicBezTo>
                      <a:pt x="436516" y="275583"/>
                      <a:pt x="438585" y="266600"/>
                      <a:pt x="436615" y="258041"/>
                    </a:cubicBezTo>
                    <a:lnTo>
                      <a:pt x="399046" y="94854"/>
                    </a:lnTo>
                    <a:cubicBezTo>
                      <a:pt x="397076" y="86299"/>
                      <a:pt x="391286" y="79099"/>
                      <a:pt x="383315" y="75292"/>
                    </a:cubicBezTo>
                    <a:lnTo>
                      <a:pt x="231251" y="2683"/>
                    </a:lnTo>
                    <a:cubicBezTo>
                      <a:pt x="226863" y="586"/>
                      <a:pt x="222016" y="-383"/>
                      <a:pt x="217152" y="-137"/>
                    </a:cubicBezTo>
                    <a:close/>
                  </a:path>
                </a:pathLst>
              </a:custGeom>
              <a:solidFill>
                <a:schemeClr val="bg1"/>
              </a:solidFill>
              <a:ln w="0" cap="flat">
                <a:solidFill>
                  <a:srgbClr val="FFFFFF"/>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A83B2B0-B456-28B3-6044-9DC566B33291}"/>
                  </a:ext>
                </a:extLst>
              </p:cNvPr>
              <p:cNvSpPr/>
              <p:nvPr/>
            </p:nvSpPr>
            <p:spPr>
              <a:xfrm>
                <a:off x="887429" y="3460258"/>
                <a:ext cx="113497" cy="110872"/>
              </a:xfrm>
              <a:custGeom>
                <a:avLst/>
                <a:gdLst>
                  <a:gd name="connsiteX0" fmla="*/ 160296 w 320624"/>
                  <a:gd name="connsiteY0" fmla="*/ -175 h 313213"/>
                  <a:gd name="connsiteX1" fmla="*/ 151196 w 320624"/>
                  <a:gd name="connsiteY1" fmla="*/ 9937 h 313213"/>
                  <a:gd name="connsiteX2" fmla="*/ 151215 w 320624"/>
                  <a:gd name="connsiteY2" fmla="*/ 10190 h 313213"/>
                  <a:gd name="connsiteX3" fmla="*/ 151196 w 320624"/>
                  <a:gd name="connsiteY3" fmla="*/ 12523 h 313213"/>
                  <a:gd name="connsiteX4" fmla="*/ 152440 w 320624"/>
                  <a:gd name="connsiteY4" fmla="*/ 21176 h 313213"/>
                  <a:gd name="connsiteX5" fmla="*/ 153452 w 320624"/>
                  <a:gd name="connsiteY5" fmla="*/ 37685 h 313213"/>
                  <a:gd name="connsiteX6" fmla="*/ 150496 w 320624"/>
                  <a:gd name="connsiteY6" fmla="*/ 42391 h 313213"/>
                  <a:gd name="connsiteX7" fmla="*/ 150282 w 320624"/>
                  <a:gd name="connsiteY7" fmla="*/ 46241 h 313213"/>
                  <a:gd name="connsiteX8" fmla="*/ 133831 w 320624"/>
                  <a:gd name="connsiteY8" fmla="*/ 48769 h 313213"/>
                  <a:gd name="connsiteX9" fmla="*/ 74367 w 320624"/>
                  <a:gd name="connsiteY9" fmla="*/ 82741 h 313213"/>
                  <a:gd name="connsiteX10" fmla="*/ 71080 w 320624"/>
                  <a:gd name="connsiteY10" fmla="*/ 80407 h 313213"/>
                  <a:gd name="connsiteX11" fmla="*/ 65674 w 320624"/>
                  <a:gd name="connsiteY11" fmla="*/ 79882 h 313213"/>
                  <a:gd name="connsiteX12" fmla="*/ 53404 w 320624"/>
                  <a:gd name="connsiteY12" fmla="*/ 68798 h 313213"/>
                  <a:gd name="connsiteX13" fmla="*/ 47415 w 320624"/>
                  <a:gd name="connsiteY13" fmla="*/ 62440 h 313213"/>
                  <a:gd name="connsiteX14" fmla="*/ 45393 w 320624"/>
                  <a:gd name="connsiteY14" fmla="*/ 60826 h 313213"/>
                  <a:gd name="connsiteX15" fmla="*/ 39054 w 320624"/>
                  <a:gd name="connsiteY15" fmla="*/ 58434 h 313213"/>
                  <a:gd name="connsiteX16" fmla="*/ 31801 w 320624"/>
                  <a:gd name="connsiteY16" fmla="*/ 61642 h 313213"/>
                  <a:gd name="connsiteX17" fmla="*/ 34036 w 320624"/>
                  <a:gd name="connsiteY17" fmla="*/ 75060 h 313213"/>
                  <a:gd name="connsiteX18" fmla="*/ 34173 w 320624"/>
                  <a:gd name="connsiteY18" fmla="*/ 75157 h 313213"/>
                  <a:gd name="connsiteX19" fmla="*/ 36059 w 320624"/>
                  <a:gd name="connsiteY19" fmla="*/ 76674 h 313213"/>
                  <a:gd name="connsiteX20" fmla="*/ 43604 w 320624"/>
                  <a:gd name="connsiteY20" fmla="*/ 81088 h 313213"/>
                  <a:gd name="connsiteX21" fmla="*/ 57138 w 320624"/>
                  <a:gd name="connsiteY21" fmla="*/ 90597 h 313213"/>
                  <a:gd name="connsiteX22" fmla="*/ 58966 w 320624"/>
                  <a:gd name="connsiteY22" fmla="*/ 95847 h 313213"/>
                  <a:gd name="connsiteX23" fmla="*/ 61882 w 320624"/>
                  <a:gd name="connsiteY23" fmla="*/ 98453 h 313213"/>
                  <a:gd name="connsiteX24" fmla="*/ 43312 w 320624"/>
                  <a:gd name="connsiteY24" fmla="*/ 180552 h 313213"/>
                  <a:gd name="connsiteX25" fmla="*/ 39501 w 320624"/>
                  <a:gd name="connsiteY25" fmla="*/ 181660 h 313213"/>
                  <a:gd name="connsiteX26" fmla="*/ 35592 w 320624"/>
                  <a:gd name="connsiteY26" fmla="*/ 185607 h 313213"/>
                  <a:gd name="connsiteX27" fmla="*/ 19278 w 320624"/>
                  <a:gd name="connsiteY27" fmla="*/ 188291 h 313213"/>
                  <a:gd name="connsiteX28" fmla="*/ 10546 w 320624"/>
                  <a:gd name="connsiteY28" fmla="*/ 188991 h 313213"/>
                  <a:gd name="connsiteX29" fmla="*/ 8116 w 320624"/>
                  <a:gd name="connsiteY29" fmla="*/ 189555 h 313213"/>
                  <a:gd name="connsiteX30" fmla="*/ 8038 w 320624"/>
                  <a:gd name="connsiteY30" fmla="*/ 189574 h 313213"/>
                  <a:gd name="connsiteX31" fmla="*/ 7902 w 320624"/>
                  <a:gd name="connsiteY31" fmla="*/ 189613 h 313213"/>
                  <a:gd name="connsiteX32" fmla="*/ 201 w 320624"/>
                  <a:gd name="connsiteY32" fmla="*/ 200697 h 313213"/>
                  <a:gd name="connsiteX33" fmla="*/ 11946 w 320624"/>
                  <a:gd name="connsiteY33" fmla="*/ 207348 h 313213"/>
                  <a:gd name="connsiteX34" fmla="*/ 12083 w 320624"/>
                  <a:gd name="connsiteY34" fmla="*/ 207328 h 313213"/>
                  <a:gd name="connsiteX35" fmla="*/ 12257 w 320624"/>
                  <a:gd name="connsiteY35" fmla="*/ 207270 h 313213"/>
                  <a:gd name="connsiteX36" fmla="*/ 14611 w 320624"/>
                  <a:gd name="connsiteY36" fmla="*/ 206745 h 313213"/>
                  <a:gd name="connsiteX37" fmla="*/ 22778 w 320624"/>
                  <a:gd name="connsiteY37" fmla="*/ 203614 h 313213"/>
                  <a:gd name="connsiteX38" fmla="*/ 38645 w 320624"/>
                  <a:gd name="connsiteY38" fmla="*/ 198947 h 313213"/>
                  <a:gd name="connsiteX39" fmla="*/ 43876 w 320624"/>
                  <a:gd name="connsiteY39" fmla="*/ 200794 h 313213"/>
                  <a:gd name="connsiteX40" fmla="*/ 47843 w 320624"/>
                  <a:gd name="connsiteY40" fmla="*/ 200114 h 313213"/>
                  <a:gd name="connsiteX41" fmla="*/ 100327 w 320624"/>
                  <a:gd name="connsiteY41" fmla="*/ 265645 h 313213"/>
                  <a:gd name="connsiteX42" fmla="*/ 98673 w 320624"/>
                  <a:gd name="connsiteY42" fmla="*/ 269612 h 313213"/>
                  <a:gd name="connsiteX43" fmla="*/ 99483 w 320624"/>
                  <a:gd name="connsiteY43" fmla="*/ 274757 h 313213"/>
                  <a:gd name="connsiteX44" fmla="*/ 91245 w 320624"/>
                  <a:gd name="connsiteY44" fmla="*/ 289563 h 313213"/>
                  <a:gd name="connsiteX45" fmla="*/ 86364 w 320624"/>
                  <a:gd name="connsiteY45" fmla="*/ 296836 h 313213"/>
                  <a:gd name="connsiteX46" fmla="*/ 85198 w 320624"/>
                  <a:gd name="connsiteY46" fmla="*/ 299286 h 313213"/>
                  <a:gd name="connsiteX47" fmla="*/ 89067 w 320624"/>
                  <a:gd name="connsiteY47" fmla="*/ 312217 h 313213"/>
                  <a:gd name="connsiteX48" fmla="*/ 101629 w 320624"/>
                  <a:gd name="connsiteY48" fmla="*/ 307084 h 313213"/>
                  <a:gd name="connsiteX49" fmla="*/ 101649 w 320624"/>
                  <a:gd name="connsiteY49" fmla="*/ 307064 h 313213"/>
                  <a:gd name="connsiteX50" fmla="*/ 101649 w 320624"/>
                  <a:gd name="connsiteY50" fmla="*/ 307045 h 313213"/>
                  <a:gd name="connsiteX51" fmla="*/ 102776 w 320624"/>
                  <a:gd name="connsiteY51" fmla="*/ 304731 h 313213"/>
                  <a:gd name="connsiteX52" fmla="*/ 105402 w 320624"/>
                  <a:gd name="connsiteY52" fmla="*/ 296389 h 313213"/>
                  <a:gd name="connsiteX53" fmla="*/ 112447 w 320624"/>
                  <a:gd name="connsiteY53" fmla="*/ 280039 h 313213"/>
                  <a:gd name="connsiteX54" fmla="*/ 116369 w 320624"/>
                  <a:gd name="connsiteY54" fmla="*/ 278129 h 313213"/>
                  <a:gd name="connsiteX55" fmla="*/ 118430 w 320624"/>
                  <a:gd name="connsiteY55" fmla="*/ 274396 h 313213"/>
                  <a:gd name="connsiteX56" fmla="*/ 186800 w 320624"/>
                  <a:gd name="connsiteY56" fmla="*/ 279315 h 313213"/>
                  <a:gd name="connsiteX57" fmla="*/ 202415 w 320624"/>
                  <a:gd name="connsiteY57" fmla="*/ 274610 h 313213"/>
                  <a:gd name="connsiteX58" fmla="*/ 204360 w 320624"/>
                  <a:gd name="connsiteY58" fmla="*/ 278110 h 313213"/>
                  <a:gd name="connsiteX59" fmla="*/ 209007 w 320624"/>
                  <a:gd name="connsiteY59" fmla="*/ 280930 h 313213"/>
                  <a:gd name="connsiteX60" fmla="*/ 215249 w 320624"/>
                  <a:gd name="connsiteY60" fmla="*/ 296233 h 313213"/>
                  <a:gd name="connsiteX61" fmla="*/ 217894 w 320624"/>
                  <a:gd name="connsiteY61" fmla="*/ 304575 h 313213"/>
                  <a:gd name="connsiteX62" fmla="*/ 219022 w 320624"/>
                  <a:gd name="connsiteY62" fmla="*/ 306909 h 313213"/>
                  <a:gd name="connsiteX63" fmla="*/ 231603 w 320624"/>
                  <a:gd name="connsiteY63" fmla="*/ 312062 h 313213"/>
                  <a:gd name="connsiteX64" fmla="*/ 235472 w 320624"/>
                  <a:gd name="connsiteY64" fmla="*/ 299131 h 313213"/>
                  <a:gd name="connsiteX65" fmla="*/ 234286 w 320624"/>
                  <a:gd name="connsiteY65" fmla="*/ 296680 h 313213"/>
                  <a:gd name="connsiteX66" fmla="*/ 229405 w 320624"/>
                  <a:gd name="connsiteY66" fmla="*/ 289427 h 313213"/>
                  <a:gd name="connsiteX67" fmla="*/ 221335 w 320624"/>
                  <a:gd name="connsiteY67" fmla="*/ 274979 h 313213"/>
                  <a:gd name="connsiteX68" fmla="*/ 222035 w 320624"/>
                  <a:gd name="connsiteY68" fmla="*/ 269612 h 313213"/>
                  <a:gd name="connsiteX69" fmla="*/ 220519 w 320624"/>
                  <a:gd name="connsiteY69" fmla="*/ 265937 h 313213"/>
                  <a:gd name="connsiteX70" fmla="*/ 272983 w 320624"/>
                  <a:gd name="connsiteY70" fmla="*/ 199939 h 313213"/>
                  <a:gd name="connsiteX71" fmla="*/ 276872 w 320624"/>
                  <a:gd name="connsiteY71" fmla="*/ 200619 h 313213"/>
                  <a:gd name="connsiteX72" fmla="*/ 281967 w 320624"/>
                  <a:gd name="connsiteY72" fmla="*/ 198733 h 313213"/>
                  <a:gd name="connsiteX73" fmla="*/ 297834 w 320624"/>
                  <a:gd name="connsiteY73" fmla="*/ 203400 h 313213"/>
                  <a:gd name="connsiteX74" fmla="*/ 306001 w 320624"/>
                  <a:gd name="connsiteY74" fmla="*/ 206551 h 313213"/>
                  <a:gd name="connsiteX75" fmla="*/ 308354 w 320624"/>
                  <a:gd name="connsiteY75" fmla="*/ 207056 h 313213"/>
                  <a:gd name="connsiteX76" fmla="*/ 308529 w 320624"/>
                  <a:gd name="connsiteY76" fmla="*/ 207114 h 313213"/>
                  <a:gd name="connsiteX77" fmla="*/ 308665 w 320624"/>
                  <a:gd name="connsiteY77" fmla="*/ 207134 h 313213"/>
                  <a:gd name="connsiteX78" fmla="*/ 320410 w 320624"/>
                  <a:gd name="connsiteY78" fmla="*/ 200483 h 313213"/>
                  <a:gd name="connsiteX79" fmla="*/ 312710 w 320624"/>
                  <a:gd name="connsiteY79" fmla="*/ 189399 h 313213"/>
                  <a:gd name="connsiteX80" fmla="*/ 310065 w 320624"/>
                  <a:gd name="connsiteY80" fmla="*/ 188777 h 313213"/>
                  <a:gd name="connsiteX81" fmla="*/ 301334 w 320624"/>
                  <a:gd name="connsiteY81" fmla="*/ 188077 h 313213"/>
                  <a:gd name="connsiteX82" fmla="*/ 285020 w 320624"/>
                  <a:gd name="connsiteY82" fmla="*/ 185393 h 313213"/>
                  <a:gd name="connsiteX83" fmla="*/ 281092 w 320624"/>
                  <a:gd name="connsiteY83" fmla="*/ 181446 h 313213"/>
                  <a:gd name="connsiteX84" fmla="*/ 277416 w 320624"/>
                  <a:gd name="connsiteY84" fmla="*/ 180377 h 313213"/>
                  <a:gd name="connsiteX85" fmla="*/ 275511 w 320624"/>
                  <a:gd name="connsiteY85" fmla="*/ 137888 h 313213"/>
                  <a:gd name="connsiteX86" fmla="*/ 258457 w 320624"/>
                  <a:gd name="connsiteY86" fmla="*/ 98472 h 313213"/>
                  <a:gd name="connsiteX87" fmla="*/ 261685 w 320624"/>
                  <a:gd name="connsiteY87" fmla="*/ 95575 h 313213"/>
                  <a:gd name="connsiteX88" fmla="*/ 263396 w 320624"/>
                  <a:gd name="connsiteY88" fmla="*/ 90421 h 313213"/>
                  <a:gd name="connsiteX89" fmla="*/ 276930 w 320624"/>
                  <a:gd name="connsiteY89" fmla="*/ 80913 h 313213"/>
                  <a:gd name="connsiteX90" fmla="*/ 284494 w 320624"/>
                  <a:gd name="connsiteY90" fmla="*/ 76498 h 313213"/>
                  <a:gd name="connsiteX91" fmla="*/ 286497 w 320624"/>
                  <a:gd name="connsiteY91" fmla="*/ 74885 h 313213"/>
                  <a:gd name="connsiteX92" fmla="*/ 288734 w 320624"/>
                  <a:gd name="connsiteY92" fmla="*/ 61467 h 313213"/>
                  <a:gd name="connsiteX93" fmla="*/ 275161 w 320624"/>
                  <a:gd name="connsiteY93" fmla="*/ 60651 h 313213"/>
                  <a:gd name="connsiteX94" fmla="*/ 273138 w 320624"/>
                  <a:gd name="connsiteY94" fmla="*/ 62264 h 313213"/>
                  <a:gd name="connsiteX95" fmla="*/ 267130 w 320624"/>
                  <a:gd name="connsiteY95" fmla="*/ 68623 h 313213"/>
                  <a:gd name="connsiteX96" fmla="*/ 254859 w 320624"/>
                  <a:gd name="connsiteY96" fmla="*/ 79727 h 313213"/>
                  <a:gd name="connsiteX97" fmla="*/ 249337 w 320624"/>
                  <a:gd name="connsiteY97" fmla="*/ 80330 h 313213"/>
                  <a:gd name="connsiteX98" fmla="*/ 245876 w 320624"/>
                  <a:gd name="connsiteY98" fmla="*/ 82799 h 313213"/>
                  <a:gd name="connsiteX99" fmla="*/ 170330 w 320624"/>
                  <a:gd name="connsiteY99" fmla="*/ 46300 h 313213"/>
                  <a:gd name="connsiteX100" fmla="*/ 170116 w 320624"/>
                  <a:gd name="connsiteY100" fmla="*/ 42236 h 313213"/>
                  <a:gd name="connsiteX101" fmla="*/ 167141 w 320624"/>
                  <a:gd name="connsiteY101" fmla="*/ 37685 h 313213"/>
                  <a:gd name="connsiteX102" fmla="*/ 168172 w 320624"/>
                  <a:gd name="connsiteY102" fmla="*/ 21176 h 313213"/>
                  <a:gd name="connsiteX103" fmla="*/ 169416 w 320624"/>
                  <a:gd name="connsiteY103" fmla="*/ 12523 h 313213"/>
                  <a:gd name="connsiteX104" fmla="*/ 169397 w 320624"/>
                  <a:gd name="connsiteY104" fmla="*/ 9937 h 313213"/>
                  <a:gd name="connsiteX105" fmla="*/ 160296 w 320624"/>
                  <a:gd name="connsiteY105" fmla="*/ -175 h 313213"/>
                  <a:gd name="connsiteX106" fmla="*/ 148901 w 320624"/>
                  <a:gd name="connsiteY106" fmla="*/ 70412 h 313213"/>
                  <a:gd name="connsiteX107" fmla="*/ 146198 w 320624"/>
                  <a:gd name="connsiteY107" fmla="*/ 118151 h 313213"/>
                  <a:gd name="connsiteX108" fmla="*/ 146004 w 320624"/>
                  <a:gd name="connsiteY108" fmla="*/ 118248 h 313213"/>
                  <a:gd name="connsiteX109" fmla="*/ 137992 w 320624"/>
                  <a:gd name="connsiteY109" fmla="*/ 125929 h 313213"/>
                  <a:gd name="connsiteX110" fmla="*/ 133267 w 320624"/>
                  <a:gd name="connsiteY110" fmla="*/ 124393 h 313213"/>
                  <a:gd name="connsiteX111" fmla="*/ 133189 w 320624"/>
                  <a:gd name="connsiteY111" fmla="*/ 124432 h 313213"/>
                  <a:gd name="connsiteX112" fmla="*/ 94045 w 320624"/>
                  <a:gd name="connsiteY112" fmla="*/ 96683 h 313213"/>
                  <a:gd name="connsiteX113" fmla="*/ 139198 w 320624"/>
                  <a:gd name="connsiteY113" fmla="*/ 72085 h 313213"/>
                  <a:gd name="connsiteX114" fmla="*/ 148901 w 320624"/>
                  <a:gd name="connsiteY114" fmla="*/ 70412 h 313213"/>
                  <a:gd name="connsiteX115" fmla="*/ 171710 w 320624"/>
                  <a:gd name="connsiteY115" fmla="*/ 70412 h 313213"/>
                  <a:gd name="connsiteX116" fmla="*/ 226236 w 320624"/>
                  <a:gd name="connsiteY116" fmla="*/ 96702 h 313213"/>
                  <a:gd name="connsiteX117" fmla="*/ 187345 w 320624"/>
                  <a:gd name="connsiteY117" fmla="*/ 124277 h 313213"/>
                  <a:gd name="connsiteX118" fmla="*/ 187209 w 320624"/>
                  <a:gd name="connsiteY118" fmla="*/ 124218 h 313213"/>
                  <a:gd name="connsiteX119" fmla="*/ 176203 w 320624"/>
                  <a:gd name="connsiteY119" fmla="*/ 122740 h 313213"/>
                  <a:gd name="connsiteX120" fmla="*/ 174453 w 320624"/>
                  <a:gd name="connsiteY120" fmla="*/ 118093 h 313213"/>
                  <a:gd name="connsiteX121" fmla="*/ 174414 w 320624"/>
                  <a:gd name="connsiteY121" fmla="*/ 118073 h 313213"/>
                  <a:gd name="connsiteX122" fmla="*/ 79850 w 320624"/>
                  <a:gd name="connsiteY122" fmla="*/ 114515 h 313213"/>
                  <a:gd name="connsiteX123" fmla="*/ 115591 w 320624"/>
                  <a:gd name="connsiteY123" fmla="*/ 146483 h 313213"/>
                  <a:gd name="connsiteX124" fmla="*/ 115552 w 320624"/>
                  <a:gd name="connsiteY124" fmla="*/ 146678 h 313213"/>
                  <a:gd name="connsiteX125" fmla="*/ 116563 w 320624"/>
                  <a:gd name="connsiteY125" fmla="*/ 157723 h 313213"/>
                  <a:gd name="connsiteX126" fmla="*/ 112402 w 320624"/>
                  <a:gd name="connsiteY126" fmla="*/ 160464 h 313213"/>
                  <a:gd name="connsiteX127" fmla="*/ 112363 w 320624"/>
                  <a:gd name="connsiteY127" fmla="*/ 160620 h 313213"/>
                  <a:gd name="connsiteX128" fmla="*/ 66549 w 320624"/>
                  <a:gd name="connsiteY128" fmla="*/ 173843 h 313213"/>
                  <a:gd name="connsiteX129" fmla="*/ 79850 w 320624"/>
                  <a:gd name="connsiteY129" fmla="*/ 114515 h 313213"/>
                  <a:gd name="connsiteX130" fmla="*/ 240490 w 320624"/>
                  <a:gd name="connsiteY130" fmla="*/ 114534 h 313213"/>
                  <a:gd name="connsiteX131" fmla="*/ 252215 w 320624"/>
                  <a:gd name="connsiteY131" fmla="*/ 143178 h 313213"/>
                  <a:gd name="connsiteX132" fmla="*/ 254199 w 320624"/>
                  <a:gd name="connsiteY132" fmla="*/ 173687 h 313213"/>
                  <a:gd name="connsiteX133" fmla="*/ 208152 w 320624"/>
                  <a:gd name="connsiteY133" fmla="*/ 160425 h 313213"/>
                  <a:gd name="connsiteX134" fmla="*/ 208112 w 320624"/>
                  <a:gd name="connsiteY134" fmla="*/ 160231 h 313213"/>
                  <a:gd name="connsiteX135" fmla="*/ 202415 w 320624"/>
                  <a:gd name="connsiteY135" fmla="*/ 150703 h 313213"/>
                  <a:gd name="connsiteX136" fmla="*/ 204963 w 320624"/>
                  <a:gd name="connsiteY136" fmla="*/ 146444 h 313213"/>
                  <a:gd name="connsiteX137" fmla="*/ 204943 w 320624"/>
                  <a:gd name="connsiteY137" fmla="*/ 146347 h 313213"/>
                  <a:gd name="connsiteX138" fmla="*/ 240490 w 320624"/>
                  <a:gd name="connsiteY138" fmla="*/ 114534 h 313213"/>
                  <a:gd name="connsiteX139" fmla="*/ 152965 w 320624"/>
                  <a:gd name="connsiteY139" fmla="*/ 148953 h 313213"/>
                  <a:gd name="connsiteX140" fmla="*/ 167608 w 320624"/>
                  <a:gd name="connsiteY140" fmla="*/ 148953 h 313213"/>
                  <a:gd name="connsiteX141" fmla="*/ 176708 w 320624"/>
                  <a:gd name="connsiteY141" fmla="*/ 160328 h 313213"/>
                  <a:gd name="connsiteX142" fmla="*/ 173442 w 320624"/>
                  <a:gd name="connsiteY142" fmla="*/ 174524 h 313213"/>
                  <a:gd name="connsiteX143" fmla="*/ 160296 w 320624"/>
                  <a:gd name="connsiteY143" fmla="*/ 180843 h 313213"/>
                  <a:gd name="connsiteX144" fmla="*/ 147112 w 320624"/>
                  <a:gd name="connsiteY144" fmla="*/ 174504 h 313213"/>
                  <a:gd name="connsiteX145" fmla="*/ 143845 w 320624"/>
                  <a:gd name="connsiteY145" fmla="*/ 160309 h 313213"/>
                  <a:gd name="connsiteX146" fmla="*/ 199907 w 320624"/>
                  <a:gd name="connsiteY146" fmla="*/ 187882 h 313213"/>
                  <a:gd name="connsiteX147" fmla="*/ 201754 w 320624"/>
                  <a:gd name="connsiteY147" fmla="*/ 188019 h 313213"/>
                  <a:gd name="connsiteX148" fmla="*/ 201832 w 320624"/>
                  <a:gd name="connsiteY148" fmla="*/ 187922 h 313213"/>
                  <a:gd name="connsiteX149" fmla="*/ 249221 w 320624"/>
                  <a:gd name="connsiteY149" fmla="*/ 195933 h 313213"/>
                  <a:gd name="connsiteX150" fmla="*/ 211282 w 320624"/>
                  <a:gd name="connsiteY150" fmla="*/ 243594 h 313213"/>
                  <a:gd name="connsiteX151" fmla="*/ 192887 w 320624"/>
                  <a:gd name="connsiteY151" fmla="*/ 199161 h 313213"/>
                  <a:gd name="connsiteX152" fmla="*/ 192945 w 320624"/>
                  <a:gd name="connsiteY152" fmla="*/ 199083 h 313213"/>
                  <a:gd name="connsiteX153" fmla="*/ 196834 w 320624"/>
                  <a:gd name="connsiteY153" fmla="*/ 188680 h 313213"/>
                  <a:gd name="connsiteX154" fmla="*/ 199907 w 320624"/>
                  <a:gd name="connsiteY154" fmla="*/ 187882 h 313213"/>
                  <a:gd name="connsiteX155" fmla="*/ 120316 w 320624"/>
                  <a:gd name="connsiteY155" fmla="*/ 188077 h 313213"/>
                  <a:gd name="connsiteX156" fmla="*/ 128017 w 320624"/>
                  <a:gd name="connsiteY156" fmla="*/ 194319 h 313213"/>
                  <a:gd name="connsiteX157" fmla="*/ 127570 w 320624"/>
                  <a:gd name="connsiteY157" fmla="*/ 199258 h 313213"/>
                  <a:gd name="connsiteX158" fmla="*/ 127706 w 320624"/>
                  <a:gd name="connsiteY158" fmla="*/ 199433 h 313213"/>
                  <a:gd name="connsiteX159" fmla="*/ 109505 w 320624"/>
                  <a:gd name="connsiteY159" fmla="*/ 243419 h 313213"/>
                  <a:gd name="connsiteX160" fmla="*/ 71683 w 320624"/>
                  <a:gd name="connsiteY160" fmla="*/ 196089 h 313213"/>
                  <a:gd name="connsiteX161" fmla="*/ 118663 w 320624"/>
                  <a:gd name="connsiteY161" fmla="*/ 188116 h 313213"/>
                  <a:gd name="connsiteX162" fmla="*/ 118741 w 320624"/>
                  <a:gd name="connsiteY162" fmla="*/ 188213 h 313213"/>
                  <a:gd name="connsiteX163" fmla="*/ 120316 w 320624"/>
                  <a:gd name="connsiteY163" fmla="*/ 188077 h 313213"/>
                  <a:gd name="connsiteX164" fmla="*/ 160005 w 320624"/>
                  <a:gd name="connsiteY164" fmla="*/ 207348 h 313213"/>
                  <a:gd name="connsiteX165" fmla="*/ 163757 w 320624"/>
                  <a:gd name="connsiteY165" fmla="*/ 208145 h 313213"/>
                  <a:gd name="connsiteX166" fmla="*/ 167355 w 320624"/>
                  <a:gd name="connsiteY166" fmla="*/ 211567 h 313213"/>
                  <a:gd name="connsiteX167" fmla="*/ 167530 w 320624"/>
                  <a:gd name="connsiteY167" fmla="*/ 211567 h 313213"/>
                  <a:gd name="connsiteX168" fmla="*/ 190689 w 320624"/>
                  <a:gd name="connsiteY168" fmla="*/ 253414 h 313213"/>
                  <a:gd name="connsiteX169" fmla="*/ 181433 w 320624"/>
                  <a:gd name="connsiteY169" fmla="*/ 256000 h 313213"/>
                  <a:gd name="connsiteX170" fmla="*/ 130078 w 320624"/>
                  <a:gd name="connsiteY170" fmla="*/ 253356 h 313213"/>
                  <a:gd name="connsiteX171" fmla="*/ 153179 w 320624"/>
                  <a:gd name="connsiteY171" fmla="*/ 211587 h 313213"/>
                  <a:gd name="connsiteX172" fmla="*/ 153218 w 320624"/>
                  <a:gd name="connsiteY172" fmla="*/ 211587 h 313213"/>
                  <a:gd name="connsiteX173" fmla="*/ 160005 w 320624"/>
                  <a:gd name="connsiteY173" fmla="*/ 207348 h 3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20624" h="313213">
                    <a:moveTo>
                      <a:pt x="160296" y="-175"/>
                    </a:moveTo>
                    <a:cubicBezTo>
                      <a:pt x="155270" y="-175"/>
                      <a:pt x="151195" y="4353"/>
                      <a:pt x="151196" y="9937"/>
                    </a:cubicBezTo>
                    <a:cubicBezTo>
                      <a:pt x="151196" y="10022"/>
                      <a:pt x="151213" y="10104"/>
                      <a:pt x="151215" y="10190"/>
                    </a:cubicBezTo>
                    <a:cubicBezTo>
                      <a:pt x="151208" y="10948"/>
                      <a:pt x="151171" y="11862"/>
                      <a:pt x="151196" y="12523"/>
                    </a:cubicBezTo>
                    <a:cubicBezTo>
                      <a:pt x="151315" y="15744"/>
                      <a:pt x="152018" y="18209"/>
                      <a:pt x="152440" y="21176"/>
                    </a:cubicBezTo>
                    <a:cubicBezTo>
                      <a:pt x="153206" y="27527"/>
                      <a:pt x="153847" y="32792"/>
                      <a:pt x="153452" y="37685"/>
                    </a:cubicBezTo>
                    <a:cubicBezTo>
                      <a:pt x="153066" y="39531"/>
                      <a:pt x="151707" y="41218"/>
                      <a:pt x="150496" y="42391"/>
                    </a:cubicBezTo>
                    <a:lnTo>
                      <a:pt x="150282" y="46241"/>
                    </a:lnTo>
                    <a:cubicBezTo>
                      <a:pt x="144820" y="46694"/>
                      <a:pt x="139323" y="47522"/>
                      <a:pt x="133831" y="48769"/>
                    </a:cubicBezTo>
                    <a:cubicBezTo>
                      <a:pt x="110201" y="54135"/>
                      <a:pt x="89856" y="66306"/>
                      <a:pt x="74367" y="82741"/>
                    </a:cubicBezTo>
                    <a:cubicBezTo>
                      <a:pt x="73362" y="82055"/>
                      <a:pt x="71603" y="80793"/>
                      <a:pt x="71080" y="80407"/>
                    </a:cubicBezTo>
                    <a:cubicBezTo>
                      <a:pt x="69455" y="80626"/>
                      <a:pt x="67813" y="81128"/>
                      <a:pt x="65674" y="79882"/>
                    </a:cubicBezTo>
                    <a:cubicBezTo>
                      <a:pt x="61602" y="77141"/>
                      <a:pt x="57892" y="73357"/>
                      <a:pt x="53404" y="68798"/>
                    </a:cubicBezTo>
                    <a:cubicBezTo>
                      <a:pt x="51348" y="66618"/>
                      <a:pt x="49858" y="64541"/>
                      <a:pt x="47415" y="62440"/>
                    </a:cubicBezTo>
                    <a:cubicBezTo>
                      <a:pt x="46860" y="61963"/>
                      <a:pt x="46014" y="61317"/>
                      <a:pt x="45393" y="60826"/>
                    </a:cubicBezTo>
                    <a:cubicBezTo>
                      <a:pt x="43482" y="59302"/>
                      <a:pt x="41230" y="58508"/>
                      <a:pt x="39054" y="58434"/>
                    </a:cubicBezTo>
                    <a:cubicBezTo>
                      <a:pt x="36256" y="58338"/>
                      <a:pt x="33563" y="59432"/>
                      <a:pt x="31801" y="61642"/>
                    </a:cubicBezTo>
                    <a:cubicBezTo>
                      <a:pt x="28667" y="65572"/>
                      <a:pt x="29670" y="71578"/>
                      <a:pt x="34036" y="75060"/>
                    </a:cubicBezTo>
                    <a:cubicBezTo>
                      <a:pt x="34081" y="75095"/>
                      <a:pt x="34128" y="75123"/>
                      <a:pt x="34173" y="75157"/>
                    </a:cubicBezTo>
                    <a:cubicBezTo>
                      <a:pt x="34772" y="75643"/>
                      <a:pt x="35507" y="76266"/>
                      <a:pt x="36059" y="76674"/>
                    </a:cubicBezTo>
                    <a:cubicBezTo>
                      <a:pt x="38652" y="78588"/>
                      <a:pt x="41021" y="79568"/>
                      <a:pt x="43604" y="81088"/>
                    </a:cubicBezTo>
                    <a:cubicBezTo>
                      <a:pt x="49046" y="84449"/>
                      <a:pt x="53559" y="87236"/>
                      <a:pt x="57138" y="90597"/>
                    </a:cubicBezTo>
                    <a:cubicBezTo>
                      <a:pt x="58535" y="92087"/>
                      <a:pt x="58780" y="94712"/>
                      <a:pt x="58966" y="95847"/>
                    </a:cubicBezTo>
                    <a:lnTo>
                      <a:pt x="61882" y="98453"/>
                    </a:lnTo>
                    <a:cubicBezTo>
                      <a:pt x="46268" y="121951"/>
                      <a:pt x="39041" y="150977"/>
                      <a:pt x="43312" y="180552"/>
                    </a:cubicBezTo>
                    <a:lnTo>
                      <a:pt x="39501" y="181660"/>
                    </a:lnTo>
                    <a:cubicBezTo>
                      <a:pt x="38496" y="182957"/>
                      <a:pt x="37077" y="184998"/>
                      <a:pt x="35592" y="185607"/>
                    </a:cubicBezTo>
                    <a:cubicBezTo>
                      <a:pt x="30910" y="187082"/>
                      <a:pt x="25640" y="187624"/>
                      <a:pt x="19278" y="188291"/>
                    </a:cubicBezTo>
                    <a:cubicBezTo>
                      <a:pt x="16290" y="188539"/>
                      <a:pt x="13713" y="188391"/>
                      <a:pt x="10546" y="188991"/>
                    </a:cubicBezTo>
                    <a:cubicBezTo>
                      <a:pt x="9849" y="189123"/>
                      <a:pt x="8879" y="189376"/>
                      <a:pt x="8116" y="189555"/>
                    </a:cubicBezTo>
                    <a:cubicBezTo>
                      <a:pt x="8090" y="189561"/>
                      <a:pt x="8065" y="189568"/>
                      <a:pt x="8038" y="189574"/>
                    </a:cubicBezTo>
                    <a:cubicBezTo>
                      <a:pt x="7996" y="189584"/>
                      <a:pt x="7942" y="189604"/>
                      <a:pt x="7902" y="189613"/>
                    </a:cubicBezTo>
                    <a:cubicBezTo>
                      <a:pt x="2538" y="190909"/>
                      <a:pt x="-908" y="195840"/>
                      <a:pt x="201" y="200697"/>
                    </a:cubicBezTo>
                    <a:cubicBezTo>
                      <a:pt x="1311" y="205556"/>
                      <a:pt x="6551" y="208511"/>
                      <a:pt x="11946" y="207348"/>
                    </a:cubicBezTo>
                    <a:cubicBezTo>
                      <a:pt x="11985" y="207338"/>
                      <a:pt x="12042" y="207337"/>
                      <a:pt x="12083" y="207328"/>
                    </a:cubicBezTo>
                    <a:cubicBezTo>
                      <a:pt x="12144" y="207314"/>
                      <a:pt x="12197" y="207284"/>
                      <a:pt x="12257" y="207270"/>
                    </a:cubicBezTo>
                    <a:cubicBezTo>
                      <a:pt x="13010" y="207104"/>
                      <a:pt x="13952" y="206921"/>
                      <a:pt x="14611" y="206745"/>
                    </a:cubicBezTo>
                    <a:cubicBezTo>
                      <a:pt x="17724" y="205911"/>
                      <a:pt x="19979" y="204686"/>
                      <a:pt x="22778" y="203614"/>
                    </a:cubicBezTo>
                    <a:cubicBezTo>
                      <a:pt x="28799" y="201454"/>
                      <a:pt x="33786" y="199650"/>
                      <a:pt x="38645" y="198947"/>
                    </a:cubicBezTo>
                    <a:cubicBezTo>
                      <a:pt x="40675" y="198788"/>
                      <a:pt x="42813" y="200199"/>
                      <a:pt x="43876" y="200794"/>
                    </a:cubicBezTo>
                    <a:lnTo>
                      <a:pt x="47843" y="200114"/>
                    </a:lnTo>
                    <a:cubicBezTo>
                      <a:pt x="56971" y="228416"/>
                      <a:pt x="76102" y="251292"/>
                      <a:pt x="100327" y="265645"/>
                    </a:cubicBezTo>
                    <a:lnTo>
                      <a:pt x="98673" y="269612"/>
                    </a:lnTo>
                    <a:cubicBezTo>
                      <a:pt x="99269" y="271153"/>
                      <a:pt x="99926" y="273237"/>
                      <a:pt x="99483" y="274757"/>
                    </a:cubicBezTo>
                    <a:cubicBezTo>
                      <a:pt x="97716" y="279338"/>
                      <a:pt x="94691" y="284173"/>
                      <a:pt x="91245" y="289563"/>
                    </a:cubicBezTo>
                    <a:cubicBezTo>
                      <a:pt x="89577" y="292054"/>
                      <a:pt x="87870" y="293986"/>
                      <a:pt x="86364" y="296836"/>
                    </a:cubicBezTo>
                    <a:cubicBezTo>
                      <a:pt x="86004" y="297518"/>
                      <a:pt x="85545" y="298565"/>
                      <a:pt x="85198" y="299286"/>
                    </a:cubicBezTo>
                    <a:cubicBezTo>
                      <a:pt x="82859" y="304290"/>
                      <a:pt x="84574" y="310054"/>
                      <a:pt x="89067" y="312217"/>
                    </a:cubicBezTo>
                    <a:cubicBezTo>
                      <a:pt x="93589" y="314394"/>
                      <a:pt x="99200" y="312098"/>
                      <a:pt x="101629" y="307084"/>
                    </a:cubicBezTo>
                    <a:cubicBezTo>
                      <a:pt x="101633" y="307077"/>
                      <a:pt x="101645" y="307071"/>
                      <a:pt x="101649" y="307064"/>
                    </a:cubicBezTo>
                    <a:cubicBezTo>
                      <a:pt x="101651" y="307059"/>
                      <a:pt x="101646" y="307050"/>
                      <a:pt x="101649" y="307045"/>
                    </a:cubicBezTo>
                    <a:cubicBezTo>
                      <a:pt x="101994" y="306334"/>
                      <a:pt x="102484" y="305399"/>
                      <a:pt x="102776" y="304731"/>
                    </a:cubicBezTo>
                    <a:cubicBezTo>
                      <a:pt x="104066" y="301777"/>
                      <a:pt x="104495" y="299246"/>
                      <a:pt x="105402" y="296389"/>
                    </a:cubicBezTo>
                    <a:cubicBezTo>
                      <a:pt x="107809" y="290340"/>
                      <a:pt x="109132" y="283994"/>
                      <a:pt x="112447" y="280039"/>
                    </a:cubicBezTo>
                    <a:cubicBezTo>
                      <a:pt x="113355" y="278956"/>
                      <a:pt x="114834" y="278540"/>
                      <a:pt x="116369" y="278129"/>
                    </a:cubicBezTo>
                    <a:lnTo>
                      <a:pt x="118430" y="274396"/>
                    </a:lnTo>
                    <a:cubicBezTo>
                      <a:pt x="139549" y="282502"/>
                      <a:pt x="163187" y="284677"/>
                      <a:pt x="186800" y="279315"/>
                    </a:cubicBezTo>
                    <a:cubicBezTo>
                      <a:pt x="192187" y="278092"/>
                      <a:pt x="197388" y="276510"/>
                      <a:pt x="202415" y="274610"/>
                    </a:cubicBezTo>
                    <a:cubicBezTo>
                      <a:pt x="202994" y="275637"/>
                      <a:pt x="204071" y="277612"/>
                      <a:pt x="204360" y="278110"/>
                    </a:cubicBezTo>
                    <a:cubicBezTo>
                      <a:pt x="205919" y="278617"/>
                      <a:pt x="207620" y="278879"/>
                      <a:pt x="209007" y="280930"/>
                    </a:cubicBezTo>
                    <a:cubicBezTo>
                      <a:pt x="211487" y="285167"/>
                      <a:pt x="213183" y="290179"/>
                      <a:pt x="215249" y="296233"/>
                    </a:cubicBezTo>
                    <a:cubicBezTo>
                      <a:pt x="216156" y="299090"/>
                      <a:pt x="216604" y="301621"/>
                      <a:pt x="217894" y="304575"/>
                    </a:cubicBezTo>
                    <a:cubicBezTo>
                      <a:pt x="218187" y="305249"/>
                      <a:pt x="218675" y="306196"/>
                      <a:pt x="219022" y="306909"/>
                    </a:cubicBezTo>
                    <a:cubicBezTo>
                      <a:pt x="221445" y="311940"/>
                      <a:pt x="227075" y="314243"/>
                      <a:pt x="231603" y="312062"/>
                    </a:cubicBezTo>
                    <a:cubicBezTo>
                      <a:pt x="236095" y="309897"/>
                      <a:pt x="237813" y="304134"/>
                      <a:pt x="235472" y="299131"/>
                    </a:cubicBezTo>
                    <a:cubicBezTo>
                      <a:pt x="235125" y="298410"/>
                      <a:pt x="234647" y="297362"/>
                      <a:pt x="234286" y="296680"/>
                    </a:cubicBezTo>
                    <a:cubicBezTo>
                      <a:pt x="232781" y="293830"/>
                      <a:pt x="231074" y="291917"/>
                      <a:pt x="229405" y="289427"/>
                    </a:cubicBezTo>
                    <a:cubicBezTo>
                      <a:pt x="225960" y="284037"/>
                      <a:pt x="223102" y="279559"/>
                      <a:pt x="221335" y="274979"/>
                    </a:cubicBezTo>
                    <a:cubicBezTo>
                      <a:pt x="220597" y="272617"/>
                      <a:pt x="221460" y="271148"/>
                      <a:pt x="222035" y="269612"/>
                    </a:cubicBezTo>
                    <a:cubicBezTo>
                      <a:pt x="221691" y="269217"/>
                      <a:pt x="220954" y="266986"/>
                      <a:pt x="220519" y="265937"/>
                    </a:cubicBezTo>
                    <a:cubicBezTo>
                      <a:pt x="245694" y="251072"/>
                      <a:pt x="264262" y="227344"/>
                      <a:pt x="272983" y="199939"/>
                    </a:cubicBezTo>
                    <a:cubicBezTo>
                      <a:pt x="274161" y="200124"/>
                      <a:pt x="276207" y="200486"/>
                      <a:pt x="276872" y="200619"/>
                    </a:cubicBezTo>
                    <a:cubicBezTo>
                      <a:pt x="278241" y="199717"/>
                      <a:pt x="279499" y="198539"/>
                      <a:pt x="281967" y="198733"/>
                    </a:cubicBezTo>
                    <a:cubicBezTo>
                      <a:pt x="286825" y="199436"/>
                      <a:pt x="291813" y="201241"/>
                      <a:pt x="297834" y="203400"/>
                    </a:cubicBezTo>
                    <a:cubicBezTo>
                      <a:pt x="300633" y="204472"/>
                      <a:pt x="302888" y="205717"/>
                      <a:pt x="306001" y="206551"/>
                    </a:cubicBezTo>
                    <a:cubicBezTo>
                      <a:pt x="306659" y="206727"/>
                      <a:pt x="307602" y="206891"/>
                      <a:pt x="308354" y="207056"/>
                    </a:cubicBezTo>
                    <a:cubicBezTo>
                      <a:pt x="308414" y="207071"/>
                      <a:pt x="308468" y="207100"/>
                      <a:pt x="308529" y="207114"/>
                    </a:cubicBezTo>
                    <a:cubicBezTo>
                      <a:pt x="308570" y="207123"/>
                      <a:pt x="308626" y="207125"/>
                      <a:pt x="308665" y="207134"/>
                    </a:cubicBezTo>
                    <a:cubicBezTo>
                      <a:pt x="314061" y="208295"/>
                      <a:pt x="319302" y="205342"/>
                      <a:pt x="320410" y="200483"/>
                    </a:cubicBezTo>
                    <a:cubicBezTo>
                      <a:pt x="321519" y="195625"/>
                      <a:pt x="318074" y="190694"/>
                      <a:pt x="312710" y="189399"/>
                    </a:cubicBezTo>
                    <a:cubicBezTo>
                      <a:pt x="311930" y="189222"/>
                      <a:pt x="310823" y="188921"/>
                      <a:pt x="310065" y="188777"/>
                    </a:cubicBezTo>
                    <a:cubicBezTo>
                      <a:pt x="306899" y="188177"/>
                      <a:pt x="304321" y="188325"/>
                      <a:pt x="301334" y="188077"/>
                    </a:cubicBezTo>
                    <a:cubicBezTo>
                      <a:pt x="294972" y="187411"/>
                      <a:pt x="289702" y="186868"/>
                      <a:pt x="285020" y="185393"/>
                    </a:cubicBezTo>
                    <a:cubicBezTo>
                      <a:pt x="283110" y="184653"/>
                      <a:pt x="281752" y="182381"/>
                      <a:pt x="281092" y="181446"/>
                    </a:cubicBezTo>
                    <a:lnTo>
                      <a:pt x="277416" y="180377"/>
                    </a:lnTo>
                    <a:cubicBezTo>
                      <a:pt x="279322" y="166591"/>
                      <a:pt x="278808" y="152244"/>
                      <a:pt x="275511" y="137888"/>
                    </a:cubicBezTo>
                    <a:cubicBezTo>
                      <a:pt x="272182" y="123399"/>
                      <a:pt x="266301" y="110148"/>
                      <a:pt x="258457" y="98472"/>
                    </a:cubicBezTo>
                    <a:cubicBezTo>
                      <a:pt x="259400" y="97615"/>
                      <a:pt x="261180" y="96039"/>
                      <a:pt x="261685" y="95575"/>
                    </a:cubicBezTo>
                    <a:cubicBezTo>
                      <a:pt x="261832" y="93942"/>
                      <a:pt x="261705" y="92230"/>
                      <a:pt x="263396" y="90421"/>
                    </a:cubicBezTo>
                    <a:cubicBezTo>
                      <a:pt x="266975" y="87061"/>
                      <a:pt x="271487" y="84274"/>
                      <a:pt x="276930" y="80913"/>
                    </a:cubicBezTo>
                    <a:cubicBezTo>
                      <a:pt x="279514" y="79393"/>
                      <a:pt x="281902" y="78413"/>
                      <a:pt x="284494" y="76498"/>
                    </a:cubicBezTo>
                    <a:cubicBezTo>
                      <a:pt x="285081" y="76066"/>
                      <a:pt x="285881" y="75380"/>
                      <a:pt x="286497" y="74885"/>
                    </a:cubicBezTo>
                    <a:cubicBezTo>
                      <a:pt x="290863" y="71402"/>
                      <a:pt x="291868" y="65396"/>
                      <a:pt x="288734" y="61467"/>
                    </a:cubicBezTo>
                    <a:cubicBezTo>
                      <a:pt x="285599" y="57538"/>
                      <a:pt x="279526" y="57168"/>
                      <a:pt x="275161" y="60651"/>
                    </a:cubicBezTo>
                    <a:cubicBezTo>
                      <a:pt x="274539" y="61143"/>
                      <a:pt x="273696" y="61785"/>
                      <a:pt x="273138" y="62264"/>
                    </a:cubicBezTo>
                    <a:cubicBezTo>
                      <a:pt x="270695" y="64366"/>
                      <a:pt x="269186" y="66443"/>
                      <a:pt x="267130" y="68623"/>
                    </a:cubicBezTo>
                    <a:cubicBezTo>
                      <a:pt x="262641" y="73182"/>
                      <a:pt x="258932" y="76985"/>
                      <a:pt x="254859" y="79727"/>
                    </a:cubicBezTo>
                    <a:cubicBezTo>
                      <a:pt x="253095" y="80754"/>
                      <a:pt x="250510" y="80399"/>
                      <a:pt x="249337" y="80330"/>
                    </a:cubicBezTo>
                    <a:lnTo>
                      <a:pt x="245876" y="82799"/>
                    </a:lnTo>
                    <a:cubicBezTo>
                      <a:pt x="226139" y="62103"/>
                      <a:pt x="199266" y="48870"/>
                      <a:pt x="170330" y="46300"/>
                    </a:cubicBezTo>
                    <a:cubicBezTo>
                      <a:pt x="170249" y="45087"/>
                      <a:pt x="170143" y="42895"/>
                      <a:pt x="170116" y="42236"/>
                    </a:cubicBezTo>
                    <a:cubicBezTo>
                      <a:pt x="168931" y="41102"/>
                      <a:pt x="167500" y="40134"/>
                      <a:pt x="167141" y="37685"/>
                    </a:cubicBezTo>
                    <a:cubicBezTo>
                      <a:pt x="166745" y="32792"/>
                      <a:pt x="167406" y="27527"/>
                      <a:pt x="168172" y="21176"/>
                    </a:cubicBezTo>
                    <a:cubicBezTo>
                      <a:pt x="168594" y="18209"/>
                      <a:pt x="169296" y="15744"/>
                      <a:pt x="169416" y="12523"/>
                    </a:cubicBezTo>
                    <a:cubicBezTo>
                      <a:pt x="169444" y="11791"/>
                      <a:pt x="169399" y="10728"/>
                      <a:pt x="169397" y="9937"/>
                    </a:cubicBezTo>
                    <a:cubicBezTo>
                      <a:pt x="169396" y="4353"/>
                      <a:pt x="165322" y="-175"/>
                      <a:pt x="160296" y="-175"/>
                    </a:cubicBezTo>
                    <a:close/>
                    <a:moveTo>
                      <a:pt x="148901" y="70412"/>
                    </a:moveTo>
                    <a:lnTo>
                      <a:pt x="146198" y="118151"/>
                    </a:lnTo>
                    <a:lnTo>
                      <a:pt x="146004" y="118248"/>
                    </a:lnTo>
                    <a:cubicBezTo>
                      <a:pt x="145823" y="122519"/>
                      <a:pt x="142308" y="125929"/>
                      <a:pt x="137992" y="125929"/>
                    </a:cubicBezTo>
                    <a:cubicBezTo>
                      <a:pt x="136224" y="125929"/>
                      <a:pt x="134593" y="125362"/>
                      <a:pt x="133267" y="124393"/>
                    </a:cubicBezTo>
                    <a:lnTo>
                      <a:pt x="133189" y="124432"/>
                    </a:lnTo>
                    <a:lnTo>
                      <a:pt x="94045" y="96683"/>
                    </a:lnTo>
                    <a:cubicBezTo>
                      <a:pt x="106076" y="84853"/>
                      <a:pt x="121464" y="76111"/>
                      <a:pt x="139198" y="72085"/>
                    </a:cubicBezTo>
                    <a:cubicBezTo>
                      <a:pt x="142437" y="71349"/>
                      <a:pt x="145675" y="70804"/>
                      <a:pt x="148901" y="70412"/>
                    </a:cubicBezTo>
                    <a:close/>
                    <a:moveTo>
                      <a:pt x="171710" y="70412"/>
                    </a:moveTo>
                    <a:cubicBezTo>
                      <a:pt x="192415" y="72958"/>
                      <a:pt x="211563" y="82334"/>
                      <a:pt x="226236" y="96702"/>
                    </a:cubicBezTo>
                    <a:lnTo>
                      <a:pt x="187345" y="124277"/>
                    </a:lnTo>
                    <a:lnTo>
                      <a:pt x="187209" y="124218"/>
                    </a:lnTo>
                    <a:cubicBezTo>
                      <a:pt x="183757" y="126739"/>
                      <a:pt x="178893" y="126113"/>
                      <a:pt x="176203" y="122740"/>
                    </a:cubicBezTo>
                    <a:cubicBezTo>
                      <a:pt x="175101" y="121358"/>
                      <a:pt x="174522" y="119733"/>
                      <a:pt x="174453" y="118093"/>
                    </a:cubicBezTo>
                    <a:lnTo>
                      <a:pt x="174414" y="118073"/>
                    </a:lnTo>
                    <a:close/>
                    <a:moveTo>
                      <a:pt x="79850" y="114515"/>
                    </a:moveTo>
                    <a:lnTo>
                      <a:pt x="115591" y="146483"/>
                    </a:lnTo>
                    <a:lnTo>
                      <a:pt x="115552" y="146678"/>
                    </a:lnTo>
                    <a:cubicBezTo>
                      <a:pt x="118778" y="149482"/>
                      <a:pt x="119254" y="154349"/>
                      <a:pt x="116563" y="157723"/>
                    </a:cubicBezTo>
                    <a:cubicBezTo>
                      <a:pt x="115461" y="159105"/>
                      <a:pt x="113986" y="160031"/>
                      <a:pt x="112402" y="160464"/>
                    </a:cubicBezTo>
                    <a:lnTo>
                      <a:pt x="112363" y="160620"/>
                    </a:lnTo>
                    <a:lnTo>
                      <a:pt x="66549" y="173843"/>
                    </a:lnTo>
                    <a:cubicBezTo>
                      <a:pt x="64218" y="152521"/>
                      <a:pt x="69243" y="131795"/>
                      <a:pt x="79850" y="114515"/>
                    </a:cubicBezTo>
                    <a:close/>
                    <a:moveTo>
                      <a:pt x="240490" y="114534"/>
                    </a:moveTo>
                    <a:cubicBezTo>
                      <a:pt x="245800" y="123142"/>
                      <a:pt x="249821" y="132755"/>
                      <a:pt x="252215" y="143178"/>
                    </a:cubicBezTo>
                    <a:cubicBezTo>
                      <a:pt x="254580" y="153475"/>
                      <a:pt x="255174" y="163754"/>
                      <a:pt x="254199" y="173687"/>
                    </a:cubicBezTo>
                    <a:lnTo>
                      <a:pt x="208152" y="160425"/>
                    </a:lnTo>
                    <a:lnTo>
                      <a:pt x="208112" y="160231"/>
                    </a:lnTo>
                    <a:cubicBezTo>
                      <a:pt x="203989" y="159104"/>
                      <a:pt x="201455" y="154910"/>
                      <a:pt x="202415" y="150703"/>
                    </a:cubicBezTo>
                    <a:cubicBezTo>
                      <a:pt x="202808" y="148979"/>
                      <a:pt x="203723" y="147522"/>
                      <a:pt x="204963" y="146444"/>
                    </a:cubicBezTo>
                    <a:lnTo>
                      <a:pt x="204943" y="146347"/>
                    </a:lnTo>
                    <a:lnTo>
                      <a:pt x="240490" y="114534"/>
                    </a:lnTo>
                    <a:close/>
                    <a:moveTo>
                      <a:pt x="152965" y="148953"/>
                    </a:moveTo>
                    <a:lnTo>
                      <a:pt x="167608" y="148953"/>
                    </a:lnTo>
                    <a:lnTo>
                      <a:pt x="176708" y="160328"/>
                    </a:lnTo>
                    <a:lnTo>
                      <a:pt x="173442" y="174524"/>
                    </a:lnTo>
                    <a:lnTo>
                      <a:pt x="160296" y="180843"/>
                    </a:lnTo>
                    <a:lnTo>
                      <a:pt x="147112" y="174504"/>
                    </a:lnTo>
                    <a:lnTo>
                      <a:pt x="143845" y="160309"/>
                    </a:lnTo>
                    <a:close/>
                    <a:moveTo>
                      <a:pt x="199907" y="187882"/>
                    </a:moveTo>
                    <a:cubicBezTo>
                      <a:pt x="200529" y="187851"/>
                      <a:pt x="201148" y="187907"/>
                      <a:pt x="201754" y="188019"/>
                    </a:cubicBezTo>
                    <a:lnTo>
                      <a:pt x="201832" y="187922"/>
                    </a:lnTo>
                    <a:lnTo>
                      <a:pt x="249221" y="195933"/>
                    </a:lnTo>
                    <a:cubicBezTo>
                      <a:pt x="242285" y="215418"/>
                      <a:pt x="229014" y="232298"/>
                      <a:pt x="211282" y="243594"/>
                    </a:cubicBezTo>
                    <a:lnTo>
                      <a:pt x="192887" y="199161"/>
                    </a:lnTo>
                    <a:lnTo>
                      <a:pt x="192945" y="199083"/>
                    </a:lnTo>
                    <a:cubicBezTo>
                      <a:pt x="191256" y="195157"/>
                      <a:pt x="192946" y="190552"/>
                      <a:pt x="196834" y="188680"/>
                    </a:cubicBezTo>
                    <a:cubicBezTo>
                      <a:pt x="197830" y="188200"/>
                      <a:pt x="198869" y="187935"/>
                      <a:pt x="199907" y="187882"/>
                    </a:cubicBezTo>
                    <a:close/>
                    <a:moveTo>
                      <a:pt x="120316" y="188077"/>
                    </a:moveTo>
                    <a:cubicBezTo>
                      <a:pt x="123932" y="188128"/>
                      <a:pt x="127176" y="190638"/>
                      <a:pt x="128017" y="194319"/>
                    </a:cubicBezTo>
                    <a:cubicBezTo>
                      <a:pt x="128410" y="196043"/>
                      <a:pt x="128219" y="197750"/>
                      <a:pt x="127570" y="199258"/>
                    </a:cubicBezTo>
                    <a:lnTo>
                      <a:pt x="127706" y="199433"/>
                    </a:lnTo>
                    <a:lnTo>
                      <a:pt x="109505" y="243419"/>
                    </a:lnTo>
                    <a:cubicBezTo>
                      <a:pt x="92488" y="232499"/>
                      <a:pt x="78933" y="216149"/>
                      <a:pt x="71683" y="196089"/>
                    </a:cubicBezTo>
                    <a:lnTo>
                      <a:pt x="118663" y="188116"/>
                    </a:lnTo>
                    <a:lnTo>
                      <a:pt x="118741" y="188213"/>
                    </a:lnTo>
                    <a:cubicBezTo>
                      <a:pt x="119267" y="188116"/>
                      <a:pt x="119799" y="188070"/>
                      <a:pt x="120316" y="188077"/>
                    </a:cubicBezTo>
                    <a:close/>
                    <a:moveTo>
                      <a:pt x="160005" y="207348"/>
                    </a:moveTo>
                    <a:cubicBezTo>
                      <a:pt x="161264" y="207301"/>
                      <a:pt x="162543" y="207560"/>
                      <a:pt x="163757" y="208145"/>
                    </a:cubicBezTo>
                    <a:cubicBezTo>
                      <a:pt x="165350" y="208911"/>
                      <a:pt x="166581" y="210119"/>
                      <a:pt x="167355" y="211567"/>
                    </a:cubicBezTo>
                    <a:lnTo>
                      <a:pt x="167530" y="211567"/>
                    </a:lnTo>
                    <a:lnTo>
                      <a:pt x="190689" y="253414"/>
                    </a:lnTo>
                    <a:cubicBezTo>
                      <a:pt x="187684" y="254421"/>
                      <a:pt x="184594" y="255283"/>
                      <a:pt x="181433" y="256000"/>
                    </a:cubicBezTo>
                    <a:cubicBezTo>
                      <a:pt x="163721" y="260022"/>
                      <a:pt x="146065" y="258803"/>
                      <a:pt x="130078" y="253356"/>
                    </a:cubicBezTo>
                    <a:lnTo>
                      <a:pt x="153179" y="211587"/>
                    </a:lnTo>
                    <a:lnTo>
                      <a:pt x="153218" y="211587"/>
                    </a:lnTo>
                    <a:cubicBezTo>
                      <a:pt x="154604" y="208996"/>
                      <a:pt x="157233" y="207449"/>
                      <a:pt x="160005" y="207348"/>
                    </a:cubicBezTo>
                    <a:close/>
                  </a:path>
                </a:pathLst>
              </a:custGeom>
              <a:solidFill>
                <a:schemeClr val="tx1"/>
              </a:solidFill>
              <a:ln w="155" cap="flat">
                <a:solidFill>
                  <a:srgbClr val="FFFFFF"/>
                </a:solidFill>
                <a:prstDash val="solid"/>
                <a:miter/>
              </a:ln>
            </p:spPr>
            <p:txBody>
              <a:bodyPr rtlCol="0" anchor="ctr"/>
              <a:lstStyle/>
              <a:p>
                <a:endParaRPr lang="en-US"/>
              </a:p>
            </p:txBody>
          </p:sp>
        </p:grpSp>
        <p:sp>
          <p:nvSpPr>
            <p:cNvPr id="516" name="Rectangle 515">
              <a:extLst>
                <a:ext uri="{FF2B5EF4-FFF2-40B4-BE49-F238E27FC236}">
                  <a16:creationId xmlns:a16="http://schemas.microsoft.com/office/drawing/2014/main" id="{423F9528-FAC3-5145-E604-216291D3C33F}"/>
                </a:ext>
              </a:extLst>
            </p:cNvPr>
            <p:cNvSpPr/>
            <p:nvPr/>
          </p:nvSpPr>
          <p:spPr>
            <a:xfrm>
              <a:off x="537891" y="3262853"/>
              <a:ext cx="1768362" cy="235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Kubernetes-Native Storage</a:t>
              </a:r>
            </a:p>
          </p:txBody>
        </p:sp>
      </p:grpSp>
      <p:grpSp>
        <p:nvGrpSpPr>
          <p:cNvPr id="524" name="Group 523">
            <a:extLst>
              <a:ext uri="{FF2B5EF4-FFF2-40B4-BE49-F238E27FC236}">
                <a16:creationId xmlns:a16="http://schemas.microsoft.com/office/drawing/2014/main" id="{5ACE2DFF-CD69-AAB4-09DA-B1A4BA0B7A15}"/>
              </a:ext>
            </a:extLst>
          </p:cNvPr>
          <p:cNvGrpSpPr/>
          <p:nvPr/>
        </p:nvGrpSpPr>
        <p:grpSpPr>
          <a:xfrm>
            <a:off x="5092260" y="3117491"/>
            <a:ext cx="936215" cy="1214537"/>
            <a:chOff x="5094539" y="3132239"/>
            <a:chExt cx="936215" cy="1214537"/>
          </a:xfrm>
        </p:grpSpPr>
        <p:grpSp>
          <p:nvGrpSpPr>
            <p:cNvPr id="39" name="Group 38">
              <a:extLst>
                <a:ext uri="{FF2B5EF4-FFF2-40B4-BE49-F238E27FC236}">
                  <a16:creationId xmlns:a16="http://schemas.microsoft.com/office/drawing/2014/main" id="{D72DF103-9E94-8D14-FB66-94A1855E1659}"/>
                </a:ext>
              </a:extLst>
            </p:cNvPr>
            <p:cNvGrpSpPr/>
            <p:nvPr/>
          </p:nvGrpSpPr>
          <p:grpSpPr>
            <a:xfrm>
              <a:off x="5094539" y="3471946"/>
              <a:ext cx="936215" cy="874830"/>
              <a:chOff x="5070265" y="3450394"/>
              <a:chExt cx="936215" cy="874830"/>
            </a:xfrm>
          </p:grpSpPr>
          <p:cxnSp>
            <p:nvCxnSpPr>
              <p:cNvPr id="495" name="Straight Connector 193">
                <a:extLst>
                  <a:ext uri="{FF2B5EF4-FFF2-40B4-BE49-F238E27FC236}">
                    <a16:creationId xmlns:a16="http://schemas.microsoft.com/office/drawing/2014/main" id="{EDBE2665-8CDA-0C5F-3FF7-332320643399}"/>
                  </a:ext>
                </a:extLst>
              </p:cNvPr>
              <p:cNvCxnSpPr>
                <a:cxnSpLocks/>
              </p:cNvCxnSpPr>
              <p:nvPr/>
            </p:nvCxnSpPr>
            <p:spPr>
              <a:xfrm>
                <a:off x="5158898" y="3450394"/>
                <a:ext cx="758952" cy="0"/>
              </a:xfrm>
              <a:prstGeom prst="line">
                <a:avLst/>
              </a:prstGeom>
              <a:ln w="28575" cap="flat" cmpd="sng" algn="ctr">
                <a:solidFill>
                  <a:schemeClr val="accent2"/>
                </a:solidFill>
                <a:prstDash val="solid"/>
                <a:round/>
                <a:headEnd type="none" w="lg" len="lg"/>
                <a:tailEnd type="triangle" w="med" len="med"/>
              </a:ln>
            </p:spPr>
            <p:style>
              <a:lnRef idx="1">
                <a:schemeClr val="accent1"/>
              </a:lnRef>
              <a:fillRef idx="0">
                <a:schemeClr val="accent1"/>
              </a:fillRef>
              <a:effectRef idx="0">
                <a:schemeClr val="accent1"/>
              </a:effectRef>
              <a:fontRef idx="minor">
                <a:schemeClr val="tx1"/>
              </a:fontRef>
            </p:style>
          </p:cxnSp>
          <p:sp>
            <p:nvSpPr>
              <p:cNvPr id="510" name="Title 138">
                <a:extLst>
                  <a:ext uri="{FF2B5EF4-FFF2-40B4-BE49-F238E27FC236}">
                    <a16:creationId xmlns:a16="http://schemas.microsoft.com/office/drawing/2014/main" id="{FB6F4389-492D-B4BF-4300-01E9EF6B0557}"/>
                  </a:ext>
                </a:extLst>
              </p:cNvPr>
              <p:cNvSpPr txBox="1">
                <a:spLocks noChangeAspect="1"/>
              </p:cNvSpPr>
              <p:nvPr/>
            </p:nvSpPr>
            <p:spPr bwMode="auto">
              <a:xfrm>
                <a:off x="5070265" y="3554407"/>
                <a:ext cx="936215" cy="49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900">
                    <a:solidFill>
                      <a:schemeClr val="accent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solidFill>
                      <a:schemeClr val="tx1"/>
                    </a:solidFill>
                  </a:rPr>
                  <a:t>Kasten Exports Snapshots and App Config to Object Storage</a:t>
                </a:r>
              </a:p>
            </p:txBody>
          </p:sp>
          <p:sp>
            <p:nvSpPr>
              <p:cNvPr id="33" name="Oval 352">
                <a:extLst>
                  <a:ext uri="{FF2B5EF4-FFF2-40B4-BE49-F238E27FC236}">
                    <a16:creationId xmlns:a16="http://schemas.microsoft.com/office/drawing/2014/main" id="{CD43F2AB-A979-79E2-3137-4E2B8095D26F}"/>
                  </a:ext>
                </a:extLst>
              </p:cNvPr>
              <p:cNvSpPr>
                <a:spLocks noChangeAspect="1"/>
              </p:cNvSpPr>
              <p:nvPr/>
            </p:nvSpPr>
            <p:spPr>
              <a:xfrm>
                <a:off x="5365653" y="4135581"/>
                <a:ext cx="345440" cy="189643"/>
              </a:xfrm>
              <a:prstGeom prst="roundRect">
                <a:avLst/>
              </a:prstGeom>
              <a:solidFill>
                <a:schemeClr val="bg1"/>
              </a:solidFill>
              <a:ln w="12700">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a:solidFill>
                      <a:schemeClr val="bg2"/>
                    </a:solidFill>
                    <a:latin typeface="Montserrat" panose="02000505000000020004" pitchFamily="2" charset="0"/>
                  </a:rPr>
                  <a:t>3</a:t>
                </a:r>
              </a:p>
            </p:txBody>
          </p:sp>
        </p:grpSp>
        <p:pic>
          <p:nvPicPr>
            <p:cNvPr id="520" name="Graphic 519">
              <a:extLst>
                <a:ext uri="{FF2B5EF4-FFF2-40B4-BE49-F238E27FC236}">
                  <a16:creationId xmlns:a16="http://schemas.microsoft.com/office/drawing/2014/main" id="{89184ECB-2C19-8781-6761-D818F436D2C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92490" y="3132239"/>
              <a:ext cx="208824" cy="222745"/>
            </a:xfrm>
            <a:prstGeom prst="rect">
              <a:avLst/>
            </a:prstGeom>
          </p:spPr>
        </p:pic>
        <p:grpSp>
          <p:nvGrpSpPr>
            <p:cNvPr id="523" name="Group 522">
              <a:extLst>
                <a:ext uri="{FF2B5EF4-FFF2-40B4-BE49-F238E27FC236}">
                  <a16:creationId xmlns:a16="http://schemas.microsoft.com/office/drawing/2014/main" id="{47D9ABF0-E928-0FB8-3A98-A9B195294040}"/>
                </a:ext>
              </a:extLst>
            </p:cNvPr>
            <p:cNvGrpSpPr/>
            <p:nvPr/>
          </p:nvGrpSpPr>
          <p:grpSpPr>
            <a:xfrm>
              <a:off x="5311206" y="3165760"/>
              <a:ext cx="230815" cy="206080"/>
              <a:chOff x="5244734" y="2543279"/>
              <a:chExt cx="230815" cy="206080"/>
            </a:xfrm>
          </p:grpSpPr>
          <p:sp>
            <p:nvSpPr>
              <p:cNvPr id="521" name="Can 1393">
                <a:extLst>
                  <a:ext uri="{FF2B5EF4-FFF2-40B4-BE49-F238E27FC236}">
                    <a16:creationId xmlns:a16="http://schemas.microsoft.com/office/drawing/2014/main" id="{345F4A87-8FD8-F09D-EC1D-78185BB7AD29}"/>
                  </a:ext>
                </a:extLst>
              </p:cNvPr>
              <p:cNvSpPr>
                <a:spLocks noChangeAspect="1"/>
              </p:cNvSpPr>
              <p:nvPr/>
            </p:nvSpPr>
            <p:spPr>
              <a:xfrm>
                <a:off x="5244734" y="2543279"/>
                <a:ext cx="172310" cy="168186"/>
              </a:xfrm>
              <a:prstGeom prst="can">
                <a:avLst>
                  <a:gd name="adj" fmla="val 32725"/>
                </a:avLst>
              </a:prstGeom>
              <a:solidFill>
                <a:srgbClr val="A3A9B3"/>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ontserrat" panose="02000505000000020004" pitchFamily="2" charset="0"/>
                </a:endParaRPr>
              </a:p>
            </p:txBody>
          </p:sp>
          <p:pic>
            <p:nvPicPr>
              <p:cNvPr id="522" name="Picture 521">
                <a:extLst>
                  <a:ext uri="{FF2B5EF4-FFF2-40B4-BE49-F238E27FC236}">
                    <a16:creationId xmlns:a16="http://schemas.microsoft.com/office/drawing/2014/main" id="{6967DB01-C104-B211-AAB6-C0E7CC320D09}"/>
                  </a:ext>
                </a:extLst>
              </p:cNvPr>
              <p:cNvPicPr>
                <a:picLocks noChangeAspect="1"/>
              </p:cNvPicPr>
              <p:nvPr/>
            </p:nvPicPr>
            <p:blipFill>
              <a:blip r:embed="rId6"/>
              <a:stretch>
                <a:fillRect/>
              </a:stretch>
            </p:blipFill>
            <p:spPr>
              <a:xfrm>
                <a:off x="5358539" y="2632349"/>
                <a:ext cx="117010" cy="117010"/>
              </a:xfrm>
              <a:prstGeom prst="rect">
                <a:avLst/>
              </a:prstGeom>
            </p:spPr>
          </p:pic>
        </p:grpSp>
      </p:grpSp>
      <p:sp>
        <p:nvSpPr>
          <p:cNvPr id="35" name="Slide Number Placeholder 2">
            <a:extLst>
              <a:ext uri="{FF2B5EF4-FFF2-40B4-BE49-F238E27FC236}">
                <a16:creationId xmlns:a16="http://schemas.microsoft.com/office/drawing/2014/main" id="{998A66F5-8A1E-D0AB-6ABA-C4CED547C07B}"/>
              </a:ext>
            </a:extLst>
          </p:cNvPr>
          <p:cNvSpPr>
            <a:spLocks noGrp="1"/>
          </p:cNvSpPr>
          <p:nvPr>
            <p:ph type="sldNum" sz="quarter" idx="4"/>
          </p:nvPr>
        </p:nvSpPr>
        <p:spPr>
          <a:xfrm>
            <a:off x="7117325" y="4929607"/>
            <a:ext cx="1905000" cy="159544"/>
          </a:xfrm>
        </p:spPr>
        <p:txBody>
          <a:bodyPr/>
          <a:lstStyle/>
          <a:p>
            <a:pPr>
              <a:defRPr/>
            </a:pPr>
            <a:fld id="{F3C1E344-3251-4491-87FD-9E7FE3066F47}" type="slidenum">
              <a:rPr lang="en-US" smtClean="0"/>
              <a:pPr>
                <a:defRPr/>
              </a:pPr>
              <a:t>21</a:t>
            </a:fld>
            <a:endParaRPr lang="en-US"/>
          </a:p>
        </p:txBody>
      </p:sp>
      <p:sp>
        <p:nvSpPr>
          <p:cNvPr id="36" name="TextBox 35">
            <a:extLst>
              <a:ext uri="{FF2B5EF4-FFF2-40B4-BE49-F238E27FC236}">
                <a16:creationId xmlns:a16="http://schemas.microsoft.com/office/drawing/2014/main" id="{D1CCA2EB-D318-7260-6BFF-78528FFB8D1D}"/>
              </a:ext>
            </a:extLst>
          </p:cNvPr>
          <p:cNvSpPr txBox="1"/>
          <p:nvPr/>
        </p:nvSpPr>
        <p:spPr>
          <a:xfrm>
            <a:off x="6136523" y="4556024"/>
            <a:ext cx="2921959" cy="253916"/>
          </a:xfrm>
          <a:prstGeom prst="rect">
            <a:avLst/>
          </a:prstGeom>
          <a:noFill/>
        </p:spPr>
        <p:txBody>
          <a:bodyPr wrap="square" rtlCol="0">
            <a:spAutoFit/>
          </a:bodyPr>
          <a:lstStyle/>
          <a:p>
            <a:pPr algn="r"/>
            <a:r>
              <a:rPr lang="en-US" sz="1050">
                <a:latin typeface="Calibri" panose="020F0502020204030204" pitchFamily="34" charset="0"/>
                <a:cs typeface="Calibri" panose="020F0502020204030204" pitchFamily="34" charset="0"/>
              </a:rPr>
              <a:t>*Backup &amp; recovery is also supported with </a:t>
            </a:r>
            <a:r>
              <a:rPr lang="en-US" sz="1050" err="1">
                <a:latin typeface="Calibri" panose="020F0502020204030204" pitchFamily="34" charset="0"/>
                <a:cs typeface="Calibri" panose="020F0502020204030204" pitchFamily="34" charset="0"/>
              </a:rPr>
              <a:t>Velero</a:t>
            </a:r>
            <a:endParaRPr lang="en-US" sz="105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425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5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righ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75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75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524"/>
                                        </p:tgtEl>
                                        <p:attrNameLst>
                                          <p:attrName>style.visibility</p:attrName>
                                        </p:attrNameLst>
                                      </p:cBhvr>
                                      <p:to>
                                        <p:strVal val="visible"/>
                                      </p:to>
                                    </p:set>
                                    <p:animEffect transition="in" filter="wipe(left)">
                                      <p:cBhvr>
                                        <p:cTn id="31" dur="750"/>
                                        <p:tgtEl>
                                          <p:spTgt spid="5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89"/>
                                        </p:tgtEl>
                                        <p:attrNameLst>
                                          <p:attrName>style.visibility</p:attrName>
                                        </p:attrNameLst>
                                      </p:cBhvr>
                                      <p:to>
                                        <p:strVal val="visible"/>
                                      </p:to>
                                    </p:set>
                                    <p:animEffect transition="in" filter="fade">
                                      <p:cBhvr>
                                        <p:cTn id="36"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54685-A91A-91B5-84A6-4BC3936E7225}"/>
              </a:ext>
            </a:extLst>
          </p:cNvPr>
          <p:cNvSpPr>
            <a:spLocks noGrp="1"/>
          </p:cNvSpPr>
          <p:nvPr>
            <p:ph type="sldNum" sz="quarter" idx="4"/>
          </p:nvPr>
        </p:nvSpPr>
        <p:spPr/>
        <p:txBody>
          <a:bodyPr/>
          <a:lstStyle/>
          <a:p>
            <a:pPr>
              <a:defRPr/>
            </a:pPr>
            <a:fld id="{992F9679-0466-4B45-903C-6A8B75B5D3DF}" type="slidenum">
              <a:rPr lang="en-US" smtClean="0"/>
              <a:pPr>
                <a:defRPr/>
              </a:pPr>
              <a:t>22</a:t>
            </a:fld>
            <a:endParaRPr lang="en-US"/>
          </a:p>
        </p:txBody>
      </p:sp>
      <p:sp>
        <p:nvSpPr>
          <p:cNvPr id="3" name="Title 2">
            <a:extLst>
              <a:ext uri="{FF2B5EF4-FFF2-40B4-BE49-F238E27FC236}">
                <a16:creationId xmlns:a16="http://schemas.microsoft.com/office/drawing/2014/main" id="{C32F1D9B-BB1E-5337-AB9E-AB9C935AB512}"/>
              </a:ext>
            </a:extLst>
          </p:cNvPr>
          <p:cNvSpPr>
            <a:spLocks noGrp="1"/>
          </p:cNvSpPr>
          <p:nvPr>
            <p:ph type="title"/>
          </p:nvPr>
        </p:nvSpPr>
        <p:spPr/>
        <p:txBody>
          <a:bodyPr/>
          <a:lstStyle/>
          <a:p>
            <a:r>
              <a:rPr lang="en-US" sz="3200"/>
              <a:t>Puls8 User Interface </a:t>
            </a:r>
            <a:br>
              <a:rPr lang="en-US" sz="3200"/>
            </a:br>
            <a:r>
              <a:rPr lang="en-US" sz="3200"/>
              <a:t>&amp; Observability Dashboards</a:t>
            </a:r>
          </a:p>
        </p:txBody>
      </p:sp>
      <p:pic>
        <p:nvPicPr>
          <p:cNvPr id="17" name="Picture 16" descr="A screenshot of a computer&#10;&#10;AI-generated content may be incorrect.">
            <a:extLst>
              <a:ext uri="{FF2B5EF4-FFF2-40B4-BE49-F238E27FC236}">
                <a16:creationId xmlns:a16="http://schemas.microsoft.com/office/drawing/2014/main" id="{001A97F3-9DCD-2674-9374-3358F6B33F36}"/>
              </a:ext>
            </a:extLst>
          </p:cNvPr>
          <p:cNvPicPr>
            <a:picLocks noChangeAspect="1"/>
          </p:cNvPicPr>
          <p:nvPr/>
        </p:nvPicPr>
        <p:blipFill>
          <a:blip r:embed="rId2" cstate="print">
            <a:extLst>
              <a:ext uri="{28A0092B-C50C-407E-A947-70E740481C1C}">
                <a14:useLocalDpi xmlns:a14="http://schemas.microsoft.com/office/drawing/2010/main" val="0"/>
              </a:ext>
            </a:extLst>
          </a:blip>
          <a:srcRect t="12187" b="13165"/>
          <a:stretch>
            <a:fillRect/>
          </a:stretch>
        </p:blipFill>
        <p:spPr>
          <a:xfrm>
            <a:off x="1210320" y="3263081"/>
            <a:ext cx="3164262" cy="1476278"/>
          </a:xfrm>
          <a:prstGeom prst="rect">
            <a:avLst/>
          </a:prstGeom>
          <a:effectLst>
            <a:outerShdw blurRad="50800" dist="38100" dir="8100000" algn="tr" rotWithShape="0">
              <a:prstClr val="black">
                <a:alpha val="40000"/>
              </a:prstClr>
            </a:outerShdw>
          </a:effectLst>
        </p:spPr>
      </p:pic>
      <p:pic>
        <p:nvPicPr>
          <p:cNvPr id="19" name="Picture 18" descr="A screenshot of a computer&#10;&#10;AI-generated content may be incorrect.">
            <a:extLst>
              <a:ext uri="{FF2B5EF4-FFF2-40B4-BE49-F238E27FC236}">
                <a16:creationId xmlns:a16="http://schemas.microsoft.com/office/drawing/2014/main" id="{26543E1B-0404-46CE-4957-A4869EBB1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529" y="3263081"/>
            <a:ext cx="2826581" cy="1468234"/>
          </a:xfrm>
          <a:prstGeom prst="rect">
            <a:avLst/>
          </a:prstGeom>
        </p:spPr>
      </p:pic>
      <p:grpSp>
        <p:nvGrpSpPr>
          <p:cNvPr id="16" name="Group 15">
            <a:extLst>
              <a:ext uri="{FF2B5EF4-FFF2-40B4-BE49-F238E27FC236}">
                <a16:creationId xmlns:a16="http://schemas.microsoft.com/office/drawing/2014/main" id="{65090942-E490-C78C-3925-E435D8886DBF}"/>
              </a:ext>
            </a:extLst>
          </p:cNvPr>
          <p:cNvGrpSpPr>
            <a:grpSpLocks noChangeAspect="1"/>
          </p:cNvGrpSpPr>
          <p:nvPr/>
        </p:nvGrpSpPr>
        <p:grpSpPr>
          <a:xfrm>
            <a:off x="981436" y="1246247"/>
            <a:ext cx="3465147" cy="1878552"/>
            <a:chOff x="1210320" y="1246247"/>
            <a:chExt cx="2985579" cy="1618565"/>
          </a:xfrm>
        </p:grpSpPr>
        <p:pic>
          <p:nvPicPr>
            <p:cNvPr id="8" name="Picture 7" descr="A screenshot of a computer&#10;&#10;AI-generated content may be incorrect.">
              <a:extLst>
                <a:ext uri="{FF2B5EF4-FFF2-40B4-BE49-F238E27FC236}">
                  <a16:creationId xmlns:a16="http://schemas.microsoft.com/office/drawing/2014/main" id="{C5051618-09FB-51DF-7132-777008D942CD}"/>
                </a:ext>
              </a:extLst>
            </p:cNvPr>
            <p:cNvPicPr>
              <a:picLocks noChangeAspect="1"/>
            </p:cNvPicPr>
            <p:nvPr/>
          </p:nvPicPr>
          <p:blipFill>
            <a:blip r:embed="rId4"/>
            <a:stretch>
              <a:fillRect/>
            </a:stretch>
          </p:blipFill>
          <p:spPr>
            <a:xfrm>
              <a:off x="1210320" y="1246247"/>
              <a:ext cx="2985579" cy="1618565"/>
            </a:xfrm>
            <a:prstGeom prst="rect">
              <a:avLst/>
            </a:prstGeom>
            <a:effectLst>
              <a:outerShdw blurRad="50800" dist="38100" dir="8100000" algn="tr" rotWithShape="0">
                <a:prstClr val="black">
                  <a:alpha val="40000"/>
                </a:prstClr>
              </a:outerShdw>
            </a:effectLst>
          </p:spPr>
        </p:pic>
        <p:sp>
          <p:nvSpPr>
            <p:cNvPr id="9" name="Rectangle 8">
              <a:extLst>
                <a:ext uri="{FF2B5EF4-FFF2-40B4-BE49-F238E27FC236}">
                  <a16:creationId xmlns:a16="http://schemas.microsoft.com/office/drawing/2014/main" id="{B6111BD6-B286-FB93-5B49-BD5ADE752B61}"/>
                </a:ext>
              </a:extLst>
            </p:cNvPr>
            <p:cNvSpPr/>
            <p:nvPr/>
          </p:nvSpPr>
          <p:spPr>
            <a:xfrm>
              <a:off x="1225068" y="1270827"/>
              <a:ext cx="618480" cy="8373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D819B48B-9E3A-C455-B35D-1B49F2066184}"/>
                </a:ext>
              </a:extLst>
            </p:cNvPr>
            <p:cNvPicPr>
              <a:picLocks noChangeAspect="1"/>
            </p:cNvPicPr>
            <p:nvPr/>
          </p:nvPicPr>
          <p:blipFill>
            <a:blip>
              <a:extLst>
                <a:ext uri="{96DAC541-7B7A-43D3-8B79-37D633B846F1}">
                  <asvg:svgBlip xmlns:asvg="http://schemas.microsoft.com/office/drawing/2016/SVG/main" r:embed="rId5"/>
                </a:ext>
              </a:extLst>
            </a:blip>
            <a:srcRect l="5772" t="25006" r="6259" b="22356"/>
            <a:stretch>
              <a:fillRect/>
            </a:stretch>
          </p:blipFill>
          <p:spPr>
            <a:xfrm>
              <a:off x="1246500" y="1279799"/>
              <a:ext cx="496576" cy="70547"/>
            </a:xfrm>
            <a:prstGeom prst="rect">
              <a:avLst/>
            </a:prstGeom>
          </p:spPr>
        </p:pic>
      </p:grpSp>
      <p:grpSp>
        <p:nvGrpSpPr>
          <p:cNvPr id="18" name="Group 17">
            <a:extLst>
              <a:ext uri="{FF2B5EF4-FFF2-40B4-BE49-F238E27FC236}">
                <a16:creationId xmlns:a16="http://schemas.microsoft.com/office/drawing/2014/main" id="{B1437F67-D60B-1DDF-7400-9115BECA7166}"/>
              </a:ext>
            </a:extLst>
          </p:cNvPr>
          <p:cNvGrpSpPr>
            <a:grpSpLocks noChangeAspect="1"/>
          </p:cNvGrpSpPr>
          <p:nvPr/>
        </p:nvGrpSpPr>
        <p:grpSpPr>
          <a:xfrm>
            <a:off x="4697418" y="1246246"/>
            <a:ext cx="3484852" cy="1878553"/>
            <a:chOff x="4769418" y="1246247"/>
            <a:chExt cx="3002555" cy="1618565"/>
          </a:xfrm>
        </p:grpSpPr>
        <p:pic>
          <p:nvPicPr>
            <p:cNvPr id="5" name="Picture 4" descr="A screenshot of a computer&#10;&#10;AI-generated content may be incorrect.">
              <a:extLst>
                <a:ext uri="{FF2B5EF4-FFF2-40B4-BE49-F238E27FC236}">
                  <a16:creationId xmlns:a16="http://schemas.microsoft.com/office/drawing/2014/main" id="{F729A8A6-1D69-8FD5-3200-89B40DEE1B38}"/>
                </a:ext>
              </a:extLst>
            </p:cNvPr>
            <p:cNvPicPr>
              <a:picLocks noChangeAspect="1"/>
            </p:cNvPicPr>
            <p:nvPr/>
          </p:nvPicPr>
          <p:blipFill>
            <a:blip r:embed="rId6"/>
            <a:stretch>
              <a:fillRect/>
            </a:stretch>
          </p:blipFill>
          <p:spPr>
            <a:xfrm>
              <a:off x="4769418" y="1246247"/>
              <a:ext cx="3002555" cy="1618565"/>
            </a:xfrm>
            <a:prstGeom prst="rect">
              <a:avLst/>
            </a:prstGeom>
            <a:effectLst>
              <a:outerShdw blurRad="50800" dist="38100" dir="8100000" algn="tr" rotWithShape="0">
                <a:prstClr val="black">
                  <a:alpha val="40000"/>
                </a:prstClr>
              </a:outerShdw>
            </a:effectLst>
          </p:spPr>
        </p:pic>
        <p:sp>
          <p:nvSpPr>
            <p:cNvPr id="10" name="Rectangle 9">
              <a:extLst>
                <a:ext uri="{FF2B5EF4-FFF2-40B4-BE49-F238E27FC236}">
                  <a16:creationId xmlns:a16="http://schemas.microsoft.com/office/drawing/2014/main" id="{F6C0596F-2BD5-30E6-D083-78C20D500594}"/>
                </a:ext>
              </a:extLst>
            </p:cNvPr>
            <p:cNvSpPr/>
            <p:nvPr/>
          </p:nvSpPr>
          <p:spPr>
            <a:xfrm>
              <a:off x="4804010" y="1273450"/>
              <a:ext cx="618480" cy="8373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AD6FE964-FA66-E798-3251-278F62105915}"/>
                </a:ext>
              </a:extLst>
            </p:cNvPr>
            <p:cNvPicPr>
              <a:picLocks noChangeAspect="1"/>
            </p:cNvPicPr>
            <p:nvPr/>
          </p:nvPicPr>
          <p:blipFill>
            <a:blip>
              <a:extLst>
                <a:ext uri="{96DAC541-7B7A-43D3-8B79-37D633B846F1}">
                  <asvg:svgBlip xmlns:asvg="http://schemas.microsoft.com/office/drawing/2016/SVG/main" r:embed="rId5"/>
                </a:ext>
              </a:extLst>
            </a:blip>
            <a:srcRect l="5772" t="25006" r="6259" b="22356"/>
            <a:stretch>
              <a:fillRect/>
            </a:stretch>
          </p:blipFill>
          <p:spPr>
            <a:xfrm>
              <a:off x="4804010" y="1277418"/>
              <a:ext cx="496576" cy="70547"/>
            </a:xfrm>
            <a:prstGeom prst="rect">
              <a:avLst/>
            </a:prstGeom>
          </p:spPr>
        </p:pic>
      </p:grpSp>
    </p:spTree>
    <p:extLst>
      <p:ext uri="{BB962C8B-B14F-4D97-AF65-F5344CB8AC3E}">
        <p14:creationId xmlns:p14="http://schemas.microsoft.com/office/powerpoint/2010/main" val="200541317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E6659-0A5F-DC03-EEE7-002088291BF5}"/>
              </a:ext>
            </a:extLst>
          </p:cNvPr>
          <p:cNvSpPr>
            <a:spLocks noGrp="1"/>
          </p:cNvSpPr>
          <p:nvPr>
            <p:ph type="title"/>
          </p:nvPr>
        </p:nvSpPr>
        <p:spPr/>
        <p:txBody>
          <a:bodyPr/>
          <a:lstStyle/>
          <a:p>
            <a:r>
              <a:rPr lang="en-US"/>
              <a:t>Seamlessly Deploy and Run </a:t>
            </a:r>
            <a:br>
              <a:rPr lang="en-US"/>
            </a:br>
            <a:r>
              <a:rPr lang="en-US"/>
              <a:t>Stateful Applications on Kubernetes</a:t>
            </a:r>
          </a:p>
        </p:txBody>
      </p:sp>
      <p:sp>
        <p:nvSpPr>
          <p:cNvPr id="4" name="Content Placeholder 1">
            <a:extLst>
              <a:ext uri="{FF2B5EF4-FFF2-40B4-BE49-F238E27FC236}">
                <a16:creationId xmlns:a16="http://schemas.microsoft.com/office/drawing/2014/main" id="{09975C54-5E2D-18A3-AA53-EF7FD2878AD0}"/>
              </a:ext>
            </a:extLst>
          </p:cNvPr>
          <p:cNvSpPr>
            <a:spLocks noGrp="1"/>
          </p:cNvSpPr>
          <p:nvPr>
            <p:ph idx="4294967295"/>
          </p:nvPr>
        </p:nvSpPr>
        <p:spPr>
          <a:xfrm>
            <a:off x="457200" y="1287462"/>
            <a:ext cx="4667250" cy="3425825"/>
          </a:xfrm>
        </p:spPr>
        <p:txBody>
          <a:bodyPr/>
          <a:lstStyle/>
          <a:p>
            <a:pPr marL="227013" indent="-227013">
              <a:spcBef>
                <a:spcPts val="1200"/>
              </a:spcBef>
            </a:pPr>
            <a:r>
              <a:rPr lang="en-US" sz="1400" b="1"/>
              <a:t>Performant</a:t>
            </a:r>
            <a:r>
              <a:rPr lang="en-US" sz="1400"/>
              <a:t>:</a:t>
            </a:r>
            <a:r>
              <a:rPr lang="en-US" sz="1400" b="1"/>
              <a:t> </a:t>
            </a:r>
            <a:r>
              <a:rPr lang="en-US" sz="1400"/>
              <a:t>Accelerate responsiveness of stateful workloads through low-latency access to NVMe drives</a:t>
            </a:r>
          </a:p>
          <a:p>
            <a:pPr marL="227013" indent="-227013">
              <a:spcBef>
                <a:spcPts val="1200"/>
              </a:spcBef>
            </a:pPr>
            <a:r>
              <a:rPr lang="en-US" sz="1400" b="1"/>
              <a:t>Scalable</a:t>
            </a:r>
            <a:r>
              <a:rPr lang="en-US" sz="1400"/>
              <a:t>: Easily scale storage capacity based on container lifecycle needs</a:t>
            </a:r>
          </a:p>
          <a:p>
            <a:pPr marL="227013" indent="-227013">
              <a:spcBef>
                <a:spcPts val="1200"/>
              </a:spcBef>
            </a:pPr>
            <a:r>
              <a:rPr lang="en-US" sz="1400" b="1"/>
              <a:t>Reliable</a:t>
            </a:r>
            <a:r>
              <a:rPr lang="en-US" sz="1400"/>
              <a:t>: Safeguard your data by with volume replication and backups</a:t>
            </a:r>
          </a:p>
          <a:p>
            <a:pPr marL="227013" indent="-227013">
              <a:spcBef>
                <a:spcPts val="1200"/>
              </a:spcBef>
            </a:pPr>
            <a:r>
              <a:rPr lang="en-US" sz="1400" b="1"/>
              <a:t>Flexible</a:t>
            </a:r>
            <a:r>
              <a:rPr lang="en-US" sz="1400"/>
              <a:t>: Hardware-agnostic software runs on bare metal or VM; on-premises or in the cloud</a:t>
            </a:r>
          </a:p>
          <a:p>
            <a:pPr marL="227013" indent="-227013">
              <a:spcBef>
                <a:spcPts val="1200"/>
              </a:spcBef>
            </a:pPr>
            <a:r>
              <a:rPr lang="en-US" sz="1400" b="1"/>
              <a:t>Cost-efficient</a:t>
            </a:r>
            <a:r>
              <a:rPr lang="en-US" sz="1400"/>
              <a:t>: Reduce operational costs and storage TCO through smart storage orchestration and management</a:t>
            </a:r>
          </a:p>
          <a:p>
            <a:pPr marL="227013" indent="-227013">
              <a:spcBef>
                <a:spcPts val="1200"/>
              </a:spcBef>
            </a:pPr>
            <a:r>
              <a:rPr lang="en-US" sz="1400" b="1"/>
              <a:t>Programmable</a:t>
            </a:r>
            <a:r>
              <a:rPr lang="en-US" sz="1400"/>
              <a:t>: Integrates easily with CI/CD workflows through APIs and CLI</a:t>
            </a:r>
          </a:p>
          <a:p>
            <a:endParaRPr lang="en-US" sz="1400"/>
          </a:p>
        </p:txBody>
      </p:sp>
      <p:sp>
        <p:nvSpPr>
          <p:cNvPr id="2" name="Slide Number Placeholder 1">
            <a:extLst>
              <a:ext uri="{FF2B5EF4-FFF2-40B4-BE49-F238E27FC236}">
                <a16:creationId xmlns:a16="http://schemas.microsoft.com/office/drawing/2014/main" id="{B61FF834-2901-A1E7-48D2-577AE43560DC}"/>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23</a:t>
            </a:fld>
            <a:endParaRPr lang="en-US"/>
          </a:p>
        </p:txBody>
      </p:sp>
      <p:grpSp>
        <p:nvGrpSpPr>
          <p:cNvPr id="16" name="Group 15">
            <a:extLst>
              <a:ext uri="{FF2B5EF4-FFF2-40B4-BE49-F238E27FC236}">
                <a16:creationId xmlns:a16="http://schemas.microsoft.com/office/drawing/2014/main" id="{B05E0B5E-2796-37B5-761B-FFB6BB573109}"/>
              </a:ext>
            </a:extLst>
          </p:cNvPr>
          <p:cNvGrpSpPr/>
          <p:nvPr/>
        </p:nvGrpSpPr>
        <p:grpSpPr>
          <a:xfrm>
            <a:off x="5611482" y="1393163"/>
            <a:ext cx="3011685" cy="3237257"/>
            <a:chOff x="5450480" y="1284894"/>
            <a:chExt cx="3011685" cy="3237257"/>
          </a:xfrm>
        </p:grpSpPr>
        <p:pic>
          <p:nvPicPr>
            <p:cNvPr id="12" name="Picture 11">
              <a:extLst>
                <a:ext uri="{FF2B5EF4-FFF2-40B4-BE49-F238E27FC236}">
                  <a16:creationId xmlns:a16="http://schemas.microsoft.com/office/drawing/2014/main" id="{12CF92E8-10E8-0057-6EB4-22872D7B89B3}"/>
                </a:ext>
              </a:extLst>
            </p:cNvPr>
            <p:cNvPicPr>
              <a:picLocks noChangeAspect="1"/>
            </p:cNvPicPr>
            <p:nvPr/>
          </p:nvPicPr>
          <p:blipFill>
            <a:blip r:embed="rId2"/>
            <a:stretch>
              <a:fillRect/>
            </a:stretch>
          </p:blipFill>
          <p:spPr>
            <a:xfrm>
              <a:off x="5450480" y="1284894"/>
              <a:ext cx="3011685" cy="3237257"/>
            </a:xfrm>
            <a:prstGeom prst="rect">
              <a:avLst/>
            </a:prstGeom>
          </p:spPr>
        </p:pic>
        <p:grpSp>
          <p:nvGrpSpPr>
            <p:cNvPr id="15" name="Group 14">
              <a:extLst>
                <a:ext uri="{FF2B5EF4-FFF2-40B4-BE49-F238E27FC236}">
                  <a16:creationId xmlns:a16="http://schemas.microsoft.com/office/drawing/2014/main" id="{5D152B4F-54EA-BB09-83E2-E8532AFD27A4}"/>
                </a:ext>
              </a:extLst>
            </p:cNvPr>
            <p:cNvGrpSpPr/>
            <p:nvPr/>
          </p:nvGrpSpPr>
          <p:grpSpPr>
            <a:xfrm>
              <a:off x="6371499" y="2381137"/>
              <a:ext cx="1169646" cy="1044769"/>
              <a:chOff x="6371499" y="2381137"/>
              <a:chExt cx="1169646" cy="1044769"/>
            </a:xfrm>
          </p:grpSpPr>
          <p:sp>
            <p:nvSpPr>
              <p:cNvPr id="13" name="Freeform: Shape 12">
                <a:extLst>
                  <a:ext uri="{FF2B5EF4-FFF2-40B4-BE49-F238E27FC236}">
                    <a16:creationId xmlns:a16="http://schemas.microsoft.com/office/drawing/2014/main" id="{522C356B-7BAA-ED0A-7E6E-2619AAA207CC}"/>
                  </a:ext>
                </a:extLst>
              </p:cNvPr>
              <p:cNvSpPr>
                <a:spLocks noChangeAspect="1"/>
              </p:cNvSpPr>
              <p:nvPr/>
            </p:nvSpPr>
            <p:spPr>
              <a:xfrm rot="5400000">
                <a:off x="6433937" y="2318699"/>
                <a:ext cx="1044769" cy="1169646"/>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a:p>
            </p:txBody>
          </p:sp>
          <p:pic>
            <p:nvPicPr>
              <p:cNvPr id="14" name="Graphic 13">
                <a:extLst>
                  <a:ext uri="{FF2B5EF4-FFF2-40B4-BE49-F238E27FC236}">
                    <a16:creationId xmlns:a16="http://schemas.microsoft.com/office/drawing/2014/main" id="{F5DE3A33-D962-E342-F6B5-CE80B01860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76647" y="2696406"/>
                <a:ext cx="959349" cy="414232"/>
              </a:xfrm>
              <a:prstGeom prst="rect">
                <a:avLst/>
              </a:prstGeom>
            </p:spPr>
          </p:pic>
        </p:grpSp>
      </p:grpSp>
      <p:cxnSp>
        <p:nvCxnSpPr>
          <p:cNvPr id="5" name="Gerader Verbinder 581">
            <a:extLst>
              <a:ext uri="{FF2B5EF4-FFF2-40B4-BE49-F238E27FC236}">
                <a16:creationId xmlns:a16="http://schemas.microsoft.com/office/drawing/2014/main" id="{72441366-4951-DE4C-B881-FD40FD323C6D}"/>
              </a:ext>
            </a:extLst>
          </p:cNvPr>
          <p:cNvCxnSpPr>
            <a:cxnSpLocks/>
          </p:cNvCxnSpPr>
          <p:nvPr/>
        </p:nvCxnSpPr>
        <p:spPr>
          <a:xfrm>
            <a:off x="5245100" y="1292530"/>
            <a:ext cx="0" cy="333789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51E52-4CD1-B269-0435-6DA06E685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1F38D-2D6F-7636-FB78-EE93E0B7D6E9}"/>
              </a:ext>
            </a:extLst>
          </p:cNvPr>
          <p:cNvSpPr>
            <a:spLocks noGrp="1"/>
          </p:cNvSpPr>
          <p:nvPr>
            <p:ph type="title"/>
          </p:nvPr>
        </p:nvSpPr>
        <p:spPr/>
        <p:txBody>
          <a:bodyPr/>
          <a:lstStyle/>
          <a:p>
            <a:r>
              <a:rPr lang="en-US" dirty="0"/>
              <a:t>Use cases and resources</a:t>
            </a:r>
            <a:br>
              <a:rPr lang="en-US" dirty="0"/>
            </a:br>
            <a:endParaRPr lang="en-US" dirty="0"/>
          </a:p>
        </p:txBody>
      </p:sp>
    </p:spTree>
    <p:extLst>
      <p:ext uri="{BB962C8B-B14F-4D97-AF65-F5344CB8AC3E}">
        <p14:creationId xmlns:p14="http://schemas.microsoft.com/office/powerpoint/2010/main" val="143647000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6FDF1-9EED-DC97-D8E2-A553F6A7269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EEACC5D-AF75-1120-4865-7702D2B822BE}"/>
              </a:ext>
            </a:extLst>
          </p:cNvPr>
          <p:cNvSpPr/>
          <p:nvPr/>
        </p:nvSpPr>
        <p:spPr>
          <a:xfrm>
            <a:off x="0" y="4279074"/>
            <a:ext cx="9144000" cy="615570"/>
          </a:xfrm>
          <a:prstGeom prst="rect">
            <a:avLst/>
          </a:prstGeom>
          <a:solidFill>
            <a:srgbClr val="E5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2C31C-7489-23ED-3FE5-20834DED84E2}"/>
              </a:ext>
            </a:extLst>
          </p:cNvPr>
          <p:cNvSpPr>
            <a:spLocks noGrp="1"/>
          </p:cNvSpPr>
          <p:nvPr>
            <p:ph type="title"/>
          </p:nvPr>
        </p:nvSpPr>
        <p:spPr/>
        <p:txBody>
          <a:bodyPr/>
          <a:lstStyle/>
          <a:p>
            <a:r>
              <a:rPr lang="en-US" sz="3100"/>
              <a:t>CSP Accelerates Kubernetes</a:t>
            </a:r>
            <a:br>
              <a:rPr lang="en-US" sz="3100"/>
            </a:br>
            <a:r>
              <a:rPr lang="en-US" sz="3100"/>
              <a:t>with Puls8</a:t>
            </a:r>
          </a:p>
        </p:txBody>
      </p:sp>
      <p:sp>
        <p:nvSpPr>
          <p:cNvPr id="3" name="Slide Number Placeholder 2">
            <a:extLst>
              <a:ext uri="{FF2B5EF4-FFF2-40B4-BE49-F238E27FC236}">
                <a16:creationId xmlns:a16="http://schemas.microsoft.com/office/drawing/2014/main" id="{70AF9FBE-C3A7-349A-AAC9-2B6EBE45E240}"/>
              </a:ext>
            </a:extLst>
          </p:cNvPr>
          <p:cNvSpPr>
            <a:spLocks noGrp="1"/>
          </p:cNvSpPr>
          <p:nvPr>
            <p:ph type="sldNum" sz="quarter" idx="4"/>
          </p:nvPr>
        </p:nvSpPr>
        <p:spPr/>
        <p:txBody>
          <a:bodyPr/>
          <a:lstStyle/>
          <a:p>
            <a:pPr>
              <a:defRPr/>
            </a:pPr>
            <a:fld id="{992F9679-0466-4B45-903C-6A8B75B5D3DF}" type="slidenum">
              <a:rPr lang="en-US" smtClean="0"/>
              <a:pPr>
                <a:defRPr/>
              </a:pPr>
              <a:t>25</a:t>
            </a:fld>
            <a:endParaRPr lang="en-US"/>
          </a:p>
        </p:txBody>
      </p:sp>
      <p:grpSp>
        <p:nvGrpSpPr>
          <p:cNvPr id="22" name="Group 21">
            <a:extLst>
              <a:ext uri="{FF2B5EF4-FFF2-40B4-BE49-F238E27FC236}">
                <a16:creationId xmlns:a16="http://schemas.microsoft.com/office/drawing/2014/main" id="{5F645CB5-40D3-CA15-6E36-08EF4E5AB868}"/>
              </a:ext>
            </a:extLst>
          </p:cNvPr>
          <p:cNvGrpSpPr/>
          <p:nvPr/>
        </p:nvGrpSpPr>
        <p:grpSpPr>
          <a:xfrm>
            <a:off x="7968688" y="173943"/>
            <a:ext cx="967055" cy="773668"/>
            <a:chOff x="302655" y="192983"/>
            <a:chExt cx="967055" cy="773668"/>
          </a:xfrm>
        </p:grpSpPr>
        <p:sp>
          <p:nvSpPr>
            <p:cNvPr id="21" name="Rectangle 20">
              <a:extLst>
                <a:ext uri="{FF2B5EF4-FFF2-40B4-BE49-F238E27FC236}">
                  <a16:creationId xmlns:a16="http://schemas.microsoft.com/office/drawing/2014/main" id="{A7EF2596-1ECB-EAD2-BD62-D18CBB73F6B6}"/>
                </a:ext>
              </a:extLst>
            </p:cNvPr>
            <p:cNvSpPr/>
            <p:nvPr/>
          </p:nvSpPr>
          <p:spPr>
            <a:xfrm>
              <a:off x="302655" y="192983"/>
              <a:ext cx="967055" cy="773668"/>
            </a:xfrm>
            <a:prstGeom prst="rect">
              <a:avLst/>
            </a:prstGeom>
            <a:solidFill>
              <a:srgbClr val="00B0E2"/>
            </a:solidFill>
            <a:ln>
              <a:solidFill>
                <a:srgbClr val="00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812610-72DC-0E48-77BE-73E4F31C96B1}"/>
                </a:ext>
              </a:extLst>
            </p:cNvPr>
            <p:cNvPicPr>
              <a:picLocks noChangeAspect="1"/>
            </p:cNvPicPr>
            <p:nvPr/>
          </p:nvPicPr>
          <p:blipFill>
            <a:blip r:embed="rId2"/>
            <a:stretch>
              <a:fillRect/>
            </a:stretch>
          </p:blipFill>
          <p:spPr>
            <a:xfrm>
              <a:off x="351968" y="240185"/>
              <a:ext cx="868428" cy="679265"/>
            </a:xfrm>
            <a:prstGeom prst="rect">
              <a:avLst/>
            </a:prstGeom>
            <a:ln w="76200">
              <a:noFill/>
            </a:ln>
          </p:spPr>
        </p:pic>
      </p:grpSp>
      <p:pic>
        <p:nvPicPr>
          <p:cNvPr id="5" name="Graphic 4">
            <a:extLst>
              <a:ext uri="{FF2B5EF4-FFF2-40B4-BE49-F238E27FC236}">
                <a16:creationId xmlns:a16="http://schemas.microsoft.com/office/drawing/2014/main" id="{682A785F-0218-CCA0-2109-756902369DA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11572" y="4542113"/>
            <a:ext cx="332801" cy="249600"/>
          </a:xfrm>
          <a:prstGeom prst="rect">
            <a:avLst/>
          </a:prstGeom>
          <a:effectLst/>
        </p:spPr>
      </p:pic>
      <p:sp>
        <p:nvSpPr>
          <p:cNvPr id="7" name="Rectangle 6">
            <a:extLst>
              <a:ext uri="{FF2B5EF4-FFF2-40B4-BE49-F238E27FC236}">
                <a16:creationId xmlns:a16="http://schemas.microsoft.com/office/drawing/2014/main" id="{13DE1E52-ED2E-ECCD-7513-FF44F703631A}"/>
              </a:ext>
            </a:extLst>
          </p:cNvPr>
          <p:cNvSpPr/>
          <p:nvPr/>
        </p:nvSpPr>
        <p:spPr>
          <a:xfrm>
            <a:off x="281755" y="1470751"/>
            <a:ext cx="4136549" cy="1394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Clr>
                <a:schemeClr val="tx2"/>
              </a:buClr>
              <a:buFont typeface="Arial" panose="020B0604020202020204" pitchFamily="34" charset="0"/>
              <a:buChar char="•"/>
            </a:pPr>
            <a:r>
              <a:rPr lang="en-US" sz="1100">
                <a:solidFill>
                  <a:schemeClr val="tx1"/>
                </a:solidFill>
              </a:rPr>
              <a:t>Deliver Kubernetes-as-a-Service across 3 data centers in Spain</a:t>
            </a:r>
          </a:p>
          <a:p>
            <a:pPr marL="171450" indent="-171450">
              <a:spcBef>
                <a:spcPts val="300"/>
              </a:spcBef>
              <a:buClr>
                <a:schemeClr val="tx2"/>
              </a:buClr>
              <a:buFont typeface="Arial" panose="020B0604020202020204" pitchFamily="34" charset="0"/>
              <a:buChar char="•"/>
            </a:pPr>
            <a:r>
              <a:rPr lang="en-US" sz="1100">
                <a:solidFill>
                  <a:schemeClr val="tx1"/>
                </a:solidFill>
              </a:rPr>
              <a:t>Run critical applications: electronic signature management, AI-driven document processing, business process automation</a:t>
            </a:r>
          </a:p>
          <a:p>
            <a:pPr marL="171450" indent="-171450">
              <a:spcBef>
                <a:spcPts val="300"/>
              </a:spcBef>
              <a:buClr>
                <a:schemeClr val="tx2"/>
              </a:buClr>
              <a:buFont typeface="Arial" panose="020B0604020202020204" pitchFamily="34" charset="0"/>
              <a:buChar char="•"/>
            </a:pPr>
            <a:r>
              <a:rPr lang="en-US" sz="1100">
                <a:solidFill>
                  <a:schemeClr val="tx1"/>
                </a:solidFill>
              </a:rPr>
              <a:t>Need persistent, high-performance storage for K8s clusters</a:t>
            </a:r>
          </a:p>
          <a:p>
            <a:pPr marL="171450" indent="-171450">
              <a:spcBef>
                <a:spcPts val="300"/>
              </a:spcBef>
              <a:buClr>
                <a:schemeClr val="tx2"/>
              </a:buClr>
              <a:buFont typeface="Arial" panose="020B0604020202020204" pitchFamily="34" charset="0"/>
              <a:buChar char="•"/>
            </a:pPr>
            <a:r>
              <a:rPr lang="en-US" sz="1100">
                <a:solidFill>
                  <a:schemeClr val="tx1"/>
                </a:solidFill>
              </a:rPr>
              <a:t>Need HA and resilience (zero downtime SLA for end-customers)</a:t>
            </a:r>
          </a:p>
          <a:p>
            <a:pPr marL="171450" indent="-171450">
              <a:spcBef>
                <a:spcPts val="300"/>
              </a:spcBef>
              <a:buClr>
                <a:schemeClr val="tx2"/>
              </a:buClr>
              <a:buFont typeface="Arial" panose="020B0604020202020204" pitchFamily="34" charset="0"/>
              <a:buChar char="•"/>
            </a:pPr>
            <a:r>
              <a:rPr lang="en-US" sz="1100">
                <a:solidFill>
                  <a:schemeClr val="tx1"/>
                </a:solidFill>
              </a:rPr>
              <a:t>Provide flexibility to scale while keeping operations simple</a:t>
            </a:r>
          </a:p>
          <a:p>
            <a:pPr marL="171450" indent="-171450">
              <a:spcBef>
                <a:spcPts val="300"/>
              </a:spcBef>
              <a:buClr>
                <a:schemeClr val="tx2"/>
              </a:buClr>
              <a:buFont typeface="Arial" panose="020B0604020202020204" pitchFamily="34" charset="0"/>
              <a:buChar char="•"/>
            </a:pPr>
            <a:r>
              <a:rPr lang="en-US" sz="1100">
                <a:solidFill>
                  <a:schemeClr val="tx1"/>
                </a:solidFill>
              </a:rPr>
              <a:t>Depend on responsive vendor support to accelerate delivery</a:t>
            </a:r>
          </a:p>
        </p:txBody>
      </p:sp>
      <p:sp>
        <p:nvSpPr>
          <p:cNvPr id="8" name="Rectangle 7">
            <a:extLst>
              <a:ext uri="{FF2B5EF4-FFF2-40B4-BE49-F238E27FC236}">
                <a16:creationId xmlns:a16="http://schemas.microsoft.com/office/drawing/2014/main" id="{DE62BD2F-D812-0370-61A7-612FD29A6B8D}"/>
              </a:ext>
            </a:extLst>
          </p:cNvPr>
          <p:cNvSpPr/>
          <p:nvPr/>
        </p:nvSpPr>
        <p:spPr>
          <a:xfrm>
            <a:off x="281755" y="1201311"/>
            <a:ext cx="4136549" cy="252658"/>
          </a:xfrm>
          <a:prstGeom prst="rect">
            <a:avLst/>
          </a:prstGeom>
          <a:solidFill>
            <a:schemeClr val="accent1">
              <a:lumMod val="2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Challenges &amp; Requirements</a:t>
            </a:r>
          </a:p>
        </p:txBody>
      </p:sp>
      <p:sp>
        <p:nvSpPr>
          <p:cNvPr id="9" name="Rectangle 8">
            <a:extLst>
              <a:ext uri="{FF2B5EF4-FFF2-40B4-BE49-F238E27FC236}">
                <a16:creationId xmlns:a16="http://schemas.microsoft.com/office/drawing/2014/main" id="{9AB3147B-55BC-1FAD-4B6D-E84F8C308260}"/>
              </a:ext>
            </a:extLst>
          </p:cNvPr>
          <p:cNvSpPr/>
          <p:nvPr/>
        </p:nvSpPr>
        <p:spPr>
          <a:xfrm>
            <a:off x="281755" y="3253620"/>
            <a:ext cx="4136549" cy="970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Clr>
                <a:schemeClr val="tx2"/>
              </a:buClr>
              <a:buFont typeface="Arial" panose="020B0604020202020204" pitchFamily="34" charset="0"/>
              <a:buChar char="•"/>
            </a:pPr>
            <a:r>
              <a:rPr lang="en-US" sz="1100" b="1">
                <a:solidFill>
                  <a:schemeClr val="tx1"/>
                </a:solidFill>
              </a:rPr>
              <a:t>NFS CSI drivers: </a:t>
            </a:r>
            <a:r>
              <a:rPr lang="en-US" sz="1100">
                <a:solidFill>
                  <a:schemeClr val="tx1"/>
                </a:solidFill>
              </a:rPr>
              <a:t>Limited in IOPS scaling, multi-site distribution</a:t>
            </a:r>
          </a:p>
          <a:p>
            <a:pPr marL="171450" indent="-171450">
              <a:spcBef>
                <a:spcPts val="300"/>
              </a:spcBef>
              <a:buClr>
                <a:schemeClr val="tx2"/>
              </a:buClr>
              <a:buFont typeface="Arial" panose="020B0604020202020204" pitchFamily="34" charset="0"/>
              <a:buChar char="•"/>
            </a:pPr>
            <a:r>
              <a:rPr lang="en-US" sz="1100" b="1" err="1">
                <a:solidFill>
                  <a:schemeClr val="tx1"/>
                </a:solidFill>
              </a:rPr>
              <a:t>LongHorn</a:t>
            </a:r>
            <a:r>
              <a:rPr lang="en-US" sz="1100" b="1">
                <a:solidFill>
                  <a:schemeClr val="tx1"/>
                </a:solidFill>
              </a:rPr>
              <a:t> (open-source): </a:t>
            </a:r>
            <a:r>
              <a:rPr lang="en-US" sz="1100">
                <a:solidFill>
                  <a:schemeClr val="tx1"/>
                </a:solidFill>
              </a:rPr>
              <a:t>Good for testing, but not production-ready for heavy usage</a:t>
            </a:r>
          </a:p>
          <a:p>
            <a:pPr marL="171450" indent="-171450">
              <a:spcBef>
                <a:spcPts val="300"/>
              </a:spcBef>
              <a:buClr>
                <a:schemeClr val="tx2"/>
              </a:buClr>
              <a:buFont typeface="Arial" panose="020B0604020202020204" pitchFamily="34" charset="0"/>
              <a:buChar char="•"/>
            </a:pPr>
            <a:r>
              <a:rPr lang="en-US" sz="1100" b="1" err="1">
                <a:solidFill>
                  <a:schemeClr val="tx1"/>
                </a:solidFill>
              </a:rPr>
              <a:t>Portworx</a:t>
            </a:r>
            <a:r>
              <a:rPr lang="en-US" sz="1100" b="1">
                <a:solidFill>
                  <a:schemeClr val="tx1"/>
                </a:solidFill>
              </a:rPr>
              <a:t> (Pure Storage): </a:t>
            </a:r>
            <a:r>
              <a:rPr lang="en-US" sz="1100">
                <a:solidFill>
                  <a:schemeClr val="tx1"/>
                </a:solidFill>
              </a:rPr>
              <a:t>Evaluated but fell short in some technical and operational aspects</a:t>
            </a:r>
          </a:p>
        </p:txBody>
      </p:sp>
      <p:sp>
        <p:nvSpPr>
          <p:cNvPr id="10" name="Rectangle 9">
            <a:extLst>
              <a:ext uri="{FF2B5EF4-FFF2-40B4-BE49-F238E27FC236}">
                <a16:creationId xmlns:a16="http://schemas.microsoft.com/office/drawing/2014/main" id="{2796B0EB-18A2-B2C3-040E-C8237F7FE2B7}"/>
              </a:ext>
            </a:extLst>
          </p:cNvPr>
          <p:cNvSpPr/>
          <p:nvPr/>
        </p:nvSpPr>
        <p:spPr>
          <a:xfrm>
            <a:off x="281755" y="2986386"/>
            <a:ext cx="4136549" cy="252658"/>
          </a:xfrm>
          <a:prstGeom prst="rect">
            <a:avLst/>
          </a:prstGeom>
          <a:solidFill>
            <a:schemeClr val="accent1">
              <a:lumMod val="2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Competition</a:t>
            </a:r>
          </a:p>
        </p:txBody>
      </p:sp>
      <p:sp>
        <p:nvSpPr>
          <p:cNvPr id="11" name="Rectangle 10">
            <a:extLst>
              <a:ext uri="{FF2B5EF4-FFF2-40B4-BE49-F238E27FC236}">
                <a16:creationId xmlns:a16="http://schemas.microsoft.com/office/drawing/2014/main" id="{82C377F0-CBCD-1BE1-75E5-3B00FCF75D8B}"/>
              </a:ext>
            </a:extLst>
          </p:cNvPr>
          <p:cNvSpPr/>
          <p:nvPr/>
        </p:nvSpPr>
        <p:spPr>
          <a:xfrm>
            <a:off x="4755785" y="1470751"/>
            <a:ext cx="4136549" cy="1258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Clr>
                <a:schemeClr val="tx2"/>
              </a:buClr>
              <a:buFont typeface="Arial" panose="020B0604020202020204" pitchFamily="34" charset="0"/>
              <a:buChar char="•"/>
            </a:pPr>
            <a:r>
              <a:rPr lang="en-US" sz="1100" dirty="0">
                <a:solidFill>
                  <a:schemeClr val="tx1"/>
                </a:solidFill>
              </a:rPr>
              <a:t>Kubernetes-native </a:t>
            </a:r>
            <a:r>
              <a:rPr lang="en-US" sz="1100" b="1" dirty="0">
                <a:solidFill>
                  <a:schemeClr val="tx1"/>
                </a:solidFill>
              </a:rPr>
              <a:t>high-performance persistent storage</a:t>
            </a:r>
          </a:p>
          <a:p>
            <a:pPr marL="171450" indent="-171450">
              <a:spcBef>
                <a:spcPts val="300"/>
              </a:spcBef>
              <a:buClr>
                <a:schemeClr val="tx2"/>
              </a:buClr>
              <a:buFont typeface="Arial" panose="020B0604020202020204" pitchFamily="34" charset="0"/>
              <a:buChar char="•"/>
            </a:pPr>
            <a:r>
              <a:rPr lang="en-US" sz="1100" b="1" dirty="0">
                <a:solidFill>
                  <a:schemeClr val="tx1"/>
                </a:solidFill>
              </a:rPr>
              <a:t>High availability </a:t>
            </a:r>
            <a:r>
              <a:rPr lang="en-US" sz="1100" dirty="0">
                <a:solidFill>
                  <a:schemeClr val="tx1"/>
                </a:solidFill>
              </a:rPr>
              <a:t>and replication across nodes / zones</a:t>
            </a:r>
          </a:p>
          <a:p>
            <a:pPr marL="171450" indent="-171450">
              <a:spcBef>
                <a:spcPts val="300"/>
              </a:spcBef>
              <a:buClr>
                <a:schemeClr val="tx2"/>
              </a:buClr>
              <a:buFont typeface="Arial" panose="020B0604020202020204" pitchFamily="34" charset="0"/>
              <a:buChar char="•"/>
            </a:pPr>
            <a:r>
              <a:rPr lang="en-US" sz="1100" b="1" dirty="0">
                <a:solidFill>
                  <a:schemeClr val="tx1"/>
                </a:solidFill>
              </a:rPr>
              <a:t>Ultra-low latency </a:t>
            </a:r>
            <a:r>
              <a:rPr lang="en-US" sz="1100" dirty="0">
                <a:solidFill>
                  <a:schemeClr val="tx1"/>
                </a:solidFill>
              </a:rPr>
              <a:t>and </a:t>
            </a:r>
            <a:r>
              <a:rPr lang="en-US" sz="1100" b="1" dirty="0">
                <a:solidFill>
                  <a:schemeClr val="tx1"/>
                </a:solidFill>
              </a:rPr>
              <a:t>high IOPS </a:t>
            </a:r>
            <a:r>
              <a:rPr lang="en-US" sz="1100" dirty="0">
                <a:solidFill>
                  <a:schemeClr val="tx1"/>
                </a:solidFill>
              </a:rPr>
              <a:t>for critical workloads</a:t>
            </a:r>
          </a:p>
          <a:p>
            <a:pPr marL="171450" indent="-171450">
              <a:spcBef>
                <a:spcPts val="300"/>
              </a:spcBef>
              <a:buClr>
                <a:schemeClr val="tx2"/>
              </a:buClr>
              <a:buFont typeface="Arial" panose="020B0604020202020204" pitchFamily="34" charset="0"/>
              <a:buChar char="•"/>
            </a:pPr>
            <a:r>
              <a:rPr lang="en-US" sz="1100" dirty="0">
                <a:solidFill>
                  <a:schemeClr val="tx1"/>
                </a:solidFill>
              </a:rPr>
              <a:t>Flexible </a:t>
            </a:r>
            <a:r>
              <a:rPr lang="en-US" sz="1100" b="1" dirty="0">
                <a:solidFill>
                  <a:schemeClr val="tx1"/>
                </a:solidFill>
              </a:rPr>
              <a:t>scaling</a:t>
            </a:r>
            <a:r>
              <a:rPr lang="en-US" sz="1100" dirty="0">
                <a:solidFill>
                  <a:schemeClr val="tx1"/>
                </a:solidFill>
              </a:rPr>
              <a:t> to multi-cluster environments</a:t>
            </a:r>
          </a:p>
          <a:p>
            <a:pPr marL="171450" indent="-171450">
              <a:spcBef>
                <a:spcPts val="300"/>
              </a:spcBef>
              <a:buClr>
                <a:schemeClr val="tx2"/>
              </a:buClr>
              <a:buFont typeface="Arial" panose="020B0604020202020204" pitchFamily="34" charset="0"/>
              <a:buChar char="•"/>
            </a:pPr>
            <a:r>
              <a:rPr lang="en-US" sz="1100" dirty="0">
                <a:solidFill>
                  <a:schemeClr val="tx1"/>
                </a:solidFill>
              </a:rPr>
              <a:t>Certified with Veeam Kasten for Kubernetes </a:t>
            </a:r>
            <a:r>
              <a:rPr lang="en-US" sz="1100" b="1" dirty="0">
                <a:solidFill>
                  <a:schemeClr val="tx1"/>
                </a:solidFill>
              </a:rPr>
              <a:t>backup and recovery</a:t>
            </a:r>
          </a:p>
          <a:p>
            <a:pPr marL="171450" indent="-171450">
              <a:spcBef>
                <a:spcPts val="300"/>
              </a:spcBef>
              <a:buClr>
                <a:schemeClr val="tx2"/>
              </a:buClr>
              <a:buFont typeface="Arial" panose="020B0604020202020204" pitchFamily="34" charset="0"/>
              <a:buChar char="•"/>
            </a:pPr>
            <a:r>
              <a:rPr lang="en-US" sz="1100" b="1" dirty="0">
                <a:solidFill>
                  <a:schemeClr val="tx1"/>
                </a:solidFill>
              </a:rPr>
              <a:t>Excellent support </a:t>
            </a:r>
            <a:r>
              <a:rPr lang="en-US" sz="1100" dirty="0">
                <a:solidFill>
                  <a:schemeClr val="tx1"/>
                </a:solidFill>
              </a:rPr>
              <a:t>from DataCore during deployment and tuning</a:t>
            </a:r>
          </a:p>
        </p:txBody>
      </p:sp>
      <p:sp>
        <p:nvSpPr>
          <p:cNvPr id="12" name="Rectangle 11">
            <a:extLst>
              <a:ext uri="{FF2B5EF4-FFF2-40B4-BE49-F238E27FC236}">
                <a16:creationId xmlns:a16="http://schemas.microsoft.com/office/drawing/2014/main" id="{7167DB72-25B4-97E1-DEA0-DC5E03B831DA}"/>
              </a:ext>
            </a:extLst>
          </p:cNvPr>
          <p:cNvSpPr/>
          <p:nvPr/>
        </p:nvSpPr>
        <p:spPr>
          <a:xfrm>
            <a:off x="4755785" y="1201311"/>
            <a:ext cx="4136549" cy="2526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Solution with Puls8</a:t>
            </a:r>
          </a:p>
        </p:txBody>
      </p:sp>
      <p:sp>
        <p:nvSpPr>
          <p:cNvPr id="13" name="Rectangle 12">
            <a:extLst>
              <a:ext uri="{FF2B5EF4-FFF2-40B4-BE49-F238E27FC236}">
                <a16:creationId xmlns:a16="http://schemas.microsoft.com/office/drawing/2014/main" id="{EBB86F36-0D0C-5EC8-65A9-EEDD1B4721F8}"/>
              </a:ext>
            </a:extLst>
          </p:cNvPr>
          <p:cNvSpPr/>
          <p:nvPr/>
        </p:nvSpPr>
        <p:spPr>
          <a:xfrm>
            <a:off x="4755785" y="3253620"/>
            <a:ext cx="4136549" cy="90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Clr>
                <a:schemeClr val="tx2"/>
              </a:buClr>
              <a:buFont typeface="Arial" panose="020B0604020202020204" pitchFamily="34" charset="0"/>
              <a:buChar char="•"/>
            </a:pPr>
            <a:r>
              <a:rPr lang="en-US" sz="1100" b="1">
                <a:solidFill>
                  <a:schemeClr val="tx1"/>
                </a:solidFill>
              </a:rPr>
              <a:t>Technical: </a:t>
            </a:r>
            <a:r>
              <a:rPr lang="en-US" sz="1100">
                <a:solidFill>
                  <a:schemeClr val="tx1"/>
                </a:solidFill>
              </a:rPr>
              <a:t>Met all requirements, outperformed </a:t>
            </a:r>
            <a:r>
              <a:rPr lang="en-US" sz="1100" err="1">
                <a:solidFill>
                  <a:schemeClr val="tx1"/>
                </a:solidFill>
              </a:rPr>
              <a:t>Portworx</a:t>
            </a:r>
            <a:r>
              <a:rPr lang="en-US" sz="1100">
                <a:solidFill>
                  <a:schemeClr val="tx1"/>
                </a:solidFill>
              </a:rPr>
              <a:t> in tests</a:t>
            </a:r>
          </a:p>
          <a:p>
            <a:pPr marL="171450" indent="-171450">
              <a:spcBef>
                <a:spcPts val="300"/>
              </a:spcBef>
              <a:buClr>
                <a:schemeClr val="tx2"/>
              </a:buClr>
              <a:buFont typeface="Arial" panose="020B0604020202020204" pitchFamily="34" charset="0"/>
              <a:buChar char="•"/>
            </a:pPr>
            <a:r>
              <a:rPr lang="en-US" sz="1100" b="1">
                <a:solidFill>
                  <a:schemeClr val="tx1"/>
                </a:solidFill>
              </a:rPr>
              <a:t>Financial: </a:t>
            </a:r>
            <a:r>
              <a:rPr lang="en-US" sz="1100">
                <a:solidFill>
                  <a:schemeClr val="tx1"/>
                </a:solidFill>
              </a:rPr>
              <a:t>~10% cost savings compared to alternatives</a:t>
            </a:r>
          </a:p>
          <a:p>
            <a:pPr marL="171450" indent="-171450">
              <a:spcBef>
                <a:spcPts val="300"/>
              </a:spcBef>
              <a:buClr>
                <a:schemeClr val="tx2"/>
              </a:buClr>
              <a:buFont typeface="Arial" panose="020B0604020202020204" pitchFamily="34" charset="0"/>
              <a:buChar char="•"/>
            </a:pPr>
            <a:r>
              <a:rPr lang="en-US" sz="1100" b="1">
                <a:solidFill>
                  <a:schemeClr val="tx1"/>
                </a:solidFill>
              </a:rPr>
              <a:t>Operational: </a:t>
            </a:r>
            <a:r>
              <a:rPr lang="en-US" sz="1100">
                <a:solidFill>
                  <a:schemeClr val="tx1"/>
                </a:solidFill>
              </a:rPr>
              <a:t>Simplified management, reduced storage overhead</a:t>
            </a:r>
          </a:p>
          <a:p>
            <a:pPr marL="171450" indent="-171450">
              <a:spcBef>
                <a:spcPts val="300"/>
              </a:spcBef>
              <a:buClr>
                <a:schemeClr val="tx2"/>
              </a:buClr>
              <a:buFont typeface="Arial" panose="020B0604020202020204" pitchFamily="34" charset="0"/>
              <a:buChar char="•"/>
            </a:pPr>
            <a:r>
              <a:rPr lang="en-US" sz="1100" b="1">
                <a:solidFill>
                  <a:schemeClr val="tx1"/>
                </a:solidFill>
              </a:rPr>
              <a:t>Strategic: </a:t>
            </a:r>
            <a:r>
              <a:rPr lang="en-US" sz="1100">
                <a:solidFill>
                  <a:schemeClr val="tx1"/>
                </a:solidFill>
              </a:rPr>
              <a:t>Positioned to scale Kubernetes services to 10 clusters</a:t>
            </a:r>
          </a:p>
        </p:txBody>
      </p:sp>
      <p:sp>
        <p:nvSpPr>
          <p:cNvPr id="14" name="Rectangle 13">
            <a:extLst>
              <a:ext uri="{FF2B5EF4-FFF2-40B4-BE49-F238E27FC236}">
                <a16:creationId xmlns:a16="http://schemas.microsoft.com/office/drawing/2014/main" id="{7FB28877-7753-82CF-E4D8-93B717F73457}"/>
              </a:ext>
            </a:extLst>
          </p:cNvPr>
          <p:cNvSpPr/>
          <p:nvPr/>
        </p:nvSpPr>
        <p:spPr>
          <a:xfrm>
            <a:off x="4755785" y="2986386"/>
            <a:ext cx="4136549" cy="2526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Solution Benefits</a:t>
            </a:r>
          </a:p>
        </p:txBody>
      </p:sp>
      <p:sp>
        <p:nvSpPr>
          <p:cNvPr id="16" name="TextBox 15">
            <a:extLst>
              <a:ext uri="{FF2B5EF4-FFF2-40B4-BE49-F238E27FC236}">
                <a16:creationId xmlns:a16="http://schemas.microsoft.com/office/drawing/2014/main" id="{AF0A5DB1-E21E-492A-F222-5CD1081F4906}"/>
              </a:ext>
            </a:extLst>
          </p:cNvPr>
          <p:cNvSpPr txBox="1"/>
          <p:nvPr/>
        </p:nvSpPr>
        <p:spPr>
          <a:xfrm>
            <a:off x="1588333" y="4348496"/>
            <a:ext cx="5967334" cy="476726"/>
          </a:xfrm>
          <a:prstGeom prst="roundRect">
            <a:avLst>
              <a:gd name="adj" fmla="val 12283"/>
            </a:avLst>
          </a:prstGeom>
          <a:noFill/>
          <a:ln w="19050">
            <a:noFill/>
          </a:ln>
        </p:spPr>
        <p:txBody>
          <a:bodyPr wrap="square">
            <a:spAutoFit/>
          </a:bodyPr>
          <a:lstStyle/>
          <a:p>
            <a:pPr algn="ctr"/>
            <a:r>
              <a:rPr lang="en-US" sz="1100" i="1">
                <a:latin typeface="+mn-lt"/>
              </a:rPr>
              <a:t>“More than just a supplier, DataCore has been a partner. Their combination of technological scale and human touch has been key to the success of our Puls8-based K8s project.” – CEO, </a:t>
            </a:r>
            <a:r>
              <a:rPr lang="en-US" sz="1100" i="1" err="1">
                <a:latin typeface="+mn-lt"/>
              </a:rPr>
              <a:t>TodoenCloud</a:t>
            </a:r>
            <a:endParaRPr lang="en-US" sz="1100" i="1">
              <a:latin typeface="+mn-lt"/>
            </a:endParaRPr>
          </a:p>
        </p:txBody>
      </p:sp>
      <p:cxnSp>
        <p:nvCxnSpPr>
          <p:cNvPr id="18" name="Straight Connector 17">
            <a:extLst>
              <a:ext uri="{FF2B5EF4-FFF2-40B4-BE49-F238E27FC236}">
                <a16:creationId xmlns:a16="http://schemas.microsoft.com/office/drawing/2014/main" id="{7981098A-CF90-59F3-0617-14BE959FD9C2}"/>
              </a:ext>
            </a:extLst>
          </p:cNvPr>
          <p:cNvCxnSpPr>
            <a:cxnSpLocks/>
          </p:cNvCxnSpPr>
          <p:nvPr/>
        </p:nvCxnSpPr>
        <p:spPr>
          <a:xfrm>
            <a:off x="4585425" y="1185636"/>
            <a:ext cx="0" cy="299838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3660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326103-892D-5084-5ABC-AD37586DF5C4}"/>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B31BA96A-29B6-DEEE-E81D-7A3A5D296493}"/>
              </a:ext>
            </a:extLst>
          </p:cNvPr>
          <p:cNvSpPr>
            <a:spLocks noGrp="1"/>
          </p:cNvSpPr>
          <p:nvPr>
            <p:ph type="body" sz="quarter" idx="11"/>
          </p:nvPr>
        </p:nvSpPr>
        <p:spPr/>
        <p:txBody>
          <a:bodyPr/>
          <a:lstStyle/>
          <a:p>
            <a:r>
              <a:rPr lang="en-US"/>
              <a:t>info@datacore.com</a:t>
            </a:r>
          </a:p>
          <a:p>
            <a:r>
              <a:rPr lang="en-US"/>
              <a:t>www.datacore.com</a:t>
            </a:r>
          </a:p>
        </p:txBody>
      </p:sp>
    </p:spTree>
    <p:extLst>
      <p:ext uri="{BB962C8B-B14F-4D97-AF65-F5344CB8AC3E}">
        <p14:creationId xmlns:p14="http://schemas.microsoft.com/office/powerpoint/2010/main" val="43914546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E0D30-63D1-5557-28D9-9C5F4E63934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5CC0A70D-8CD7-24C9-B01B-528B275F9303}"/>
              </a:ext>
            </a:extLst>
          </p:cNvPr>
          <p:cNvSpPr txBox="1"/>
          <p:nvPr/>
        </p:nvSpPr>
        <p:spPr>
          <a:xfrm>
            <a:off x="603250" y="2238321"/>
            <a:ext cx="5701229" cy="2439129"/>
          </a:xfrm>
          <a:prstGeom prst="rect">
            <a:avLst/>
          </a:prstGeom>
          <a:noFill/>
        </p:spPr>
        <p:txBody>
          <a:bodyPr wrap="square">
            <a:spAutoFit/>
          </a:bodyPr>
          <a:lstStyle/>
          <a:p>
            <a:pPr marL="457200" indent="-457200">
              <a:spcBef>
                <a:spcPts val="1200"/>
              </a:spcBef>
              <a:buClr>
                <a:schemeClr val="bg1"/>
              </a:buClr>
              <a:buFont typeface="Wingdings" panose="05000000000000000000" pitchFamily="2" charset="2"/>
              <a:buChar char="þ"/>
            </a:pPr>
            <a:r>
              <a:rPr lang="en-US">
                <a:latin typeface="+mn-lt"/>
              </a:rPr>
              <a:t>Freedom from infrastructure constraints</a:t>
            </a:r>
          </a:p>
          <a:p>
            <a:pPr marL="457200" indent="-457200">
              <a:spcBef>
                <a:spcPts val="1300"/>
              </a:spcBef>
              <a:buClr>
                <a:schemeClr val="bg1"/>
              </a:buClr>
              <a:buFont typeface="Wingdings" panose="05000000000000000000" pitchFamily="2" charset="2"/>
              <a:buChar char="þ"/>
            </a:pPr>
            <a:r>
              <a:rPr lang="en-US">
                <a:latin typeface="+mn-lt"/>
              </a:rPr>
              <a:t>Freedom from platform barriers</a:t>
            </a:r>
          </a:p>
          <a:p>
            <a:pPr marL="457200" indent="-457200">
              <a:spcBef>
                <a:spcPts val="1300"/>
              </a:spcBef>
              <a:buClr>
                <a:schemeClr val="bg1"/>
              </a:buClr>
              <a:buFont typeface="Wingdings" panose="05000000000000000000" pitchFamily="2" charset="2"/>
              <a:buChar char="þ"/>
            </a:pPr>
            <a:r>
              <a:rPr lang="en-US">
                <a:latin typeface="+mn-lt"/>
              </a:rPr>
              <a:t>Freedom from data lock-in</a:t>
            </a:r>
          </a:p>
          <a:p>
            <a:pPr marL="457200" indent="-457200">
              <a:spcBef>
                <a:spcPts val="1300"/>
              </a:spcBef>
              <a:buClr>
                <a:schemeClr val="bg1"/>
              </a:buClr>
              <a:buFont typeface="Wingdings" panose="05000000000000000000" pitchFamily="2" charset="2"/>
              <a:buChar char="þ"/>
            </a:pPr>
            <a:r>
              <a:rPr lang="en-US">
                <a:latin typeface="+mn-lt"/>
              </a:rPr>
              <a:t>Freedom to choose your tech stack</a:t>
            </a:r>
          </a:p>
          <a:p>
            <a:pPr marL="457200" indent="-457200">
              <a:spcBef>
                <a:spcPts val="0"/>
              </a:spcBef>
              <a:buClr>
                <a:schemeClr val="bg1"/>
              </a:buClr>
              <a:buFont typeface="Wingdings" panose="05000000000000000000" pitchFamily="2" charset="2"/>
              <a:buChar char="þ"/>
            </a:pPr>
            <a:r>
              <a:rPr lang="en-US">
                <a:latin typeface="+mn-lt"/>
              </a:rPr>
              <a:t>on your own terms</a:t>
            </a:r>
          </a:p>
        </p:txBody>
      </p:sp>
      <p:sp>
        <p:nvSpPr>
          <p:cNvPr id="2" name="Slide Number Placeholder 1">
            <a:extLst>
              <a:ext uri="{FF2B5EF4-FFF2-40B4-BE49-F238E27FC236}">
                <a16:creationId xmlns:a16="http://schemas.microsoft.com/office/drawing/2014/main" id="{72D9F102-436D-5EF5-D28B-157888B899D0}"/>
              </a:ext>
            </a:extLst>
          </p:cNvPr>
          <p:cNvSpPr>
            <a:spLocks noGrp="1"/>
          </p:cNvSpPr>
          <p:nvPr>
            <p:ph type="sldNum" sz="quarter" idx="4"/>
          </p:nvPr>
        </p:nvSpPr>
        <p:spPr/>
        <p:txBody>
          <a:bodyPr/>
          <a:lstStyle/>
          <a:p>
            <a:pPr>
              <a:defRPr/>
            </a:pPr>
            <a:fld id="{992F9679-0466-4B45-903C-6A8B75B5D3DF}" type="slidenum">
              <a:rPr lang="en-US" smtClean="0"/>
              <a:pPr>
                <a:defRPr/>
              </a:pPr>
              <a:t>3</a:t>
            </a:fld>
            <a:endParaRPr lang="en-US"/>
          </a:p>
        </p:txBody>
      </p:sp>
      <p:sp>
        <p:nvSpPr>
          <p:cNvPr id="3" name="Title 2">
            <a:extLst>
              <a:ext uri="{FF2B5EF4-FFF2-40B4-BE49-F238E27FC236}">
                <a16:creationId xmlns:a16="http://schemas.microsoft.com/office/drawing/2014/main" id="{9659FF37-CB96-2258-BFD0-B63C0378050B}"/>
              </a:ext>
            </a:extLst>
          </p:cNvPr>
          <p:cNvSpPr>
            <a:spLocks noGrp="1"/>
          </p:cNvSpPr>
          <p:nvPr>
            <p:ph type="title"/>
          </p:nvPr>
        </p:nvSpPr>
        <p:spPr/>
        <p:txBody>
          <a:bodyPr/>
          <a:lstStyle/>
          <a:p>
            <a:r>
              <a:rPr lang="en-US"/>
              <a:t>Why DataCore Exists</a:t>
            </a:r>
          </a:p>
        </p:txBody>
      </p:sp>
      <p:pic>
        <p:nvPicPr>
          <p:cNvPr id="6" name="Picture 5">
            <a:extLst>
              <a:ext uri="{FF2B5EF4-FFF2-40B4-BE49-F238E27FC236}">
                <a16:creationId xmlns:a16="http://schemas.microsoft.com/office/drawing/2014/main" id="{CE85BE08-A0FA-48BB-6CC2-9C7BB61442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6304479" y="2208584"/>
            <a:ext cx="2593634" cy="2586589"/>
          </a:xfrm>
          <a:prstGeom prst="rect">
            <a:avLst/>
          </a:prstGeom>
        </p:spPr>
      </p:pic>
      <p:pic>
        <p:nvPicPr>
          <p:cNvPr id="7" name="Graphic 6" descr="Badge Tick1 with solid fill">
            <a:extLst>
              <a:ext uri="{FF2B5EF4-FFF2-40B4-BE49-F238E27FC236}">
                <a16:creationId xmlns:a16="http://schemas.microsoft.com/office/drawing/2014/main" id="{8D5DA42B-1610-2586-8EB0-6BFBAA54F5E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250" y="2258883"/>
            <a:ext cx="425450" cy="425450"/>
          </a:xfrm>
          <a:prstGeom prst="rect">
            <a:avLst/>
          </a:prstGeom>
        </p:spPr>
      </p:pic>
      <p:pic>
        <p:nvPicPr>
          <p:cNvPr id="8" name="Graphic 7" descr="Badge Tick1 with solid fill">
            <a:extLst>
              <a:ext uri="{FF2B5EF4-FFF2-40B4-BE49-F238E27FC236}">
                <a16:creationId xmlns:a16="http://schemas.microsoft.com/office/drawing/2014/main" id="{744F190C-20FD-8D06-562E-98D23AE20E0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250" y="2802810"/>
            <a:ext cx="425450" cy="425450"/>
          </a:xfrm>
          <a:prstGeom prst="rect">
            <a:avLst/>
          </a:prstGeom>
        </p:spPr>
      </p:pic>
      <p:pic>
        <p:nvPicPr>
          <p:cNvPr id="9" name="Graphic 8" descr="Badge Tick1 with solid fill">
            <a:extLst>
              <a:ext uri="{FF2B5EF4-FFF2-40B4-BE49-F238E27FC236}">
                <a16:creationId xmlns:a16="http://schemas.microsoft.com/office/drawing/2014/main" id="{452E799A-6822-00A1-2A7E-30F72E0D1C1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250" y="3329457"/>
            <a:ext cx="425450" cy="425450"/>
          </a:xfrm>
          <a:prstGeom prst="rect">
            <a:avLst/>
          </a:prstGeom>
        </p:spPr>
      </p:pic>
      <p:pic>
        <p:nvPicPr>
          <p:cNvPr id="4" name="Graphic 3" descr="Badge Tick1 with solid fill">
            <a:extLst>
              <a:ext uri="{FF2B5EF4-FFF2-40B4-BE49-F238E27FC236}">
                <a16:creationId xmlns:a16="http://schemas.microsoft.com/office/drawing/2014/main" id="{148E4219-4EA2-093E-FD84-E991C60DE5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250" y="3861612"/>
            <a:ext cx="425450" cy="425450"/>
          </a:xfrm>
          <a:prstGeom prst="rect">
            <a:avLst/>
          </a:prstGeom>
        </p:spPr>
      </p:pic>
      <p:grpSp>
        <p:nvGrpSpPr>
          <p:cNvPr id="14" name="Group 13">
            <a:extLst>
              <a:ext uri="{FF2B5EF4-FFF2-40B4-BE49-F238E27FC236}">
                <a16:creationId xmlns:a16="http://schemas.microsoft.com/office/drawing/2014/main" id="{D8123B12-AAEC-7D0A-1677-754CA4CA9747}"/>
              </a:ext>
            </a:extLst>
          </p:cNvPr>
          <p:cNvGrpSpPr/>
          <p:nvPr/>
        </p:nvGrpSpPr>
        <p:grpSpPr>
          <a:xfrm>
            <a:off x="332264" y="980500"/>
            <a:ext cx="8479472" cy="1106424"/>
            <a:chOff x="418642" y="980500"/>
            <a:chExt cx="8479472" cy="1106424"/>
          </a:xfrm>
        </p:grpSpPr>
        <p:sp>
          <p:nvSpPr>
            <p:cNvPr id="5" name="TextBox 4">
              <a:extLst>
                <a:ext uri="{FF2B5EF4-FFF2-40B4-BE49-F238E27FC236}">
                  <a16:creationId xmlns:a16="http://schemas.microsoft.com/office/drawing/2014/main" id="{0328037E-DC53-7B1F-ABDF-ECC61511B673}"/>
                </a:ext>
              </a:extLst>
            </p:cNvPr>
            <p:cNvSpPr txBox="1"/>
            <p:nvPr/>
          </p:nvSpPr>
          <p:spPr>
            <a:xfrm>
              <a:off x="468091" y="1029728"/>
              <a:ext cx="8380574" cy="1007968"/>
            </a:xfrm>
            <a:prstGeom prst="rect">
              <a:avLst/>
            </a:prstGeom>
            <a:solidFill>
              <a:schemeClr val="accent1">
                <a:lumMod val="25000"/>
              </a:schemeClr>
            </a:solidFill>
          </p:spPr>
          <p:txBody>
            <a:bodyPr wrap="square" anchor="ctr">
              <a:spAutoFit/>
            </a:bodyPr>
            <a:lstStyle/>
            <a:p>
              <a:pPr algn="ctr"/>
              <a:r>
                <a:rPr lang="en-US" sz="2500">
                  <a:solidFill>
                    <a:schemeClr val="bg1"/>
                  </a:solidFill>
                  <a:latin typeface="+mn-lt"/>
                </a:rPr>
                <a:t>DataCore exists to give customers and partners</a:t>
              </a:r>
            </a:p>
            <a:p>
              <a:pPr algn="ctr">
                <a:spcBef>
                  <a:spcPts val="200"/>
                </a:spcBef>
              </a:pPr>
              <a:r>
                <a:rPr lang="en-US" sz="3200" b="1">
                  <a:solidFill>
                    <a:schemeClr val="bg2"/>
                  </a:solidFill>
                  <a:effectLst>
                    <a:outerShdw blurRad="38100" dist="38100" dir="2700000" algn="tl">
                      <a:srgbClr val="000000">
                        <a:alpha val="43137"/>
                      </a:srgbClr>
                    </a:outerShdw>
                  </a:effectLst>
                  <a:latin typeface="+mn-lt"/>
                </a:rPr>
                <a:t>FREEDOM</a:t>
              </a:r>
              <a:endParaRPr lang="en-US" sz="2800" b="1">
                <a:solidFill>
                  <a:schemeClr val="bg2"/>
                </a:solidFill>
                <a:effectLst>
                  <a:outerShdw blurRad="38100" dist="38100" dir="2700000" algn="tl">
                    <a:srgbClr val="000000">
                      <a:alpha val="43137"/>
                    </a:srgbClr>
                  </a:outerShdw>
                </a:effectLst>
                <a:latin typeface="+mn-lt"/>
              </a:endParaRPr>
            </a:p>
          </p:txBody>
        </p:sp>
        <p:sp>
          <p:nvSpPr>
            <p:cNvPr id="13" name="Rectangle 12">
              <a:extLst>
                <a:ext uri="{FF2B5EF4-FFF2-40B4-BE49-F238E27FC236}">
                  <a16:creationId xmlns:a16="http://schemas.microsoft.com/office/drawing/2014/main" id="{0F3FFAF6-CDBA-B668-7C9E-AAD920FD6F18}"/>
                </a:ext>
              </a:extLst>
            </p:cNvPr>
            <p:cNvSpPr/>
            <p:nvPr/>
          </p:nvSpPr>
          <p:spPr>
            <a:xfrm>
              <a:off x="418642" y="980500"/>
              <a:ext cx="8479472" cy="110642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46173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500"/>
                                        <p:tgtEl>
                                          <p:spTgt spid="12">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Effect transition="in" filter="fade">
                                      <p:cBhvr>
                                        <p:cTn id="41" dur="500"/>
                                        <p:tgtEl>
                                          <p:spTgt spid="12">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Effect transition="in" filter="fade">
                                      <p:cBhvr>
                                        <p:cTn id="44" dur="500"/>
                                        <p:tgtEl>
                                          <p:spTgt spid="12">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CF037-6BCB-48C1-93CA-E3BB84933E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888743-0A6D-9151-5C45-82378C340834}"/>
              </a:ext>
            </a:extLst>
          </p:cNvPr>
          <p:cNvSpPr>
            <a:spLocks noGrp="1"/>
          </p:cNvSpPr>
          <p:nvPr>
            <p:ph type="sldNum" sz="quarter" idx="10"/>
          </p:nvPr>
        </p:nvSpPr>
        <p:spPr/>
        <p:txBody>
          <a:bodyPr/>
          <a:lstStyle/>
          <a:p>
            <a:pPr>
              <a:defRPr/>
            </a:pPr>
            <a:fld id="{F3C1E344-3251-4491-87FD-9E7FE3066F47}" type="slidenum">
              <a:rPr lang="en-US" smtClean="0"/>
              <a:pPr>
                <a:defRPr/>
              </a:pPr>
              <a:t>4</a:t>
            </a:fld>
            <a:endParaRPr lang="en-US"/>
          </a:p>
        </p:txBody>
      </p:sp>
      <p:sp>
        <p:nvSpPr>
          <p:cNvPr id="4" name="Title 3">
            <a:extLst>
              <a:ext uri="{FF2B5EF4-FFF2-40B4-BE49-F238E27FC236}">
                <a16:creationId xmlns:a16="http://schemas.microsoft.com/office/drawing/2014/main" id="{3C799FEC-B138-04D8-DF81-86A4DCF05565}"/>
              </a:ext>
            </a:extLst>
          </p:cNvPr>
          <p:cNvSpPr>
            <a:spLocks noGrp="1"/>
          </p:cNvSpPr>
          <p:nvPr>
            <p:ph type="title"/>
          </p:nvPr>
        </p:nvSpPr>
        <p:spPr/>
        <p:txBody>
          <a:bodyPr/>
          <a:lstStyle/>
          <a:p>
            <a:r>
              <a:rPr lang="en-US"/>
              <a:t>We Help You…</a:t>
            </a:r>
          </a:p>
        </p:txBody>
      </p:sp>
      <p:grpSp>
        <p:nvGrpSpPr>
          <p:cNvPr id="36" name="Group 35">
            <a:extLst>
              <a:ext uri="{FF2B5EF4-FFF2-40B4-BE49-F238E27FC236}">
                <a16:creationId xmlns:a16="http://schemas.microsoft.com/office/drawing/2014/main" id="{248E3E36-D3F0-A5BE-46EE-8A79410C493B}"/>
              </a:ext>
            </a:extLst>
          </p:cNvPr>
          <p:cNvGrpSpPr/>
          <p:nvPr/>
        </p:nvGrpSpPr>
        <p:grpSpPr>
          <a:xfrm>
            <a:off x="518152" y="1174663"/>
            <a:ext cx="3863897" cy="3328740"/>
            <a:chOff x="561312" y="1168583"/>
            <a:chExt cx="3863897" cy="3328740"/>
          </a:xfrm>
        </p:grpSpPr>
        <p:grpSp>
          <p:nvGrpSpPr>
            <p:cNvPr id="5" name="Group 4">
              <a:extLst>
                <a:ext uri="{FF2B5EF4-FFF2-40B4-BE49-F238E27FC236}">
                  <a16:creationId xmlns:a16="http://schemas.microsoft.com/office/drawing/2014/main" id="{80FACF8A-87A7-B328-2C1D-2513D5222F9A}"/>
                </a:ext>
              </a:extLst>
            </p:cNvPr>
            <p:cNvGrpSpPr/>
            <p:nvPr/>
          </p:nvGrpSpPr>
          <p:grpSpPr>
            <a:xfrm>
              <a:off x="1864193" y="2487043"/>
              <a:ext cx="1255058" cy="137458"/>
              <a:chOff x="5392825" y="1771897"/>
              <a:chExt cx="1255058" cy="137458"/>
            </a:xfrm>
          </p:grpSpPr>
          <p:sp>
            <p:nvSpPr>
              <p:cNvPr id="6" name="L-Shape 5">
                <a:extLst>
                  <a:ext uri="{FF2B5EF4-FFF2-40B4-BE49-F238E27FC236}">
                    <a16:creationId xmlns:a16="http://schemas.microsoft.com/office/drawing/2014/main" id="{61D5D6FB-30F9-B2D8-4C8C-D2CD42B8E5A8}"/>
                  </a:ext>
                </a:extLst>
              </p:cNvPr>
              <p:cNvSpPr/>
              <p:nvPr/>
            </p:nvSpPr>
            <p:spPr>
              <a:xfrm rot="8098694">
                <a:off x="5773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7" name="L-Shape 6">
                <a:extLst>
                  <a:ext uri="{FF2B5EF4-FFF2-40B4-BE49-F238E27FC236}">
                    <a16:creationId xmlns:a16="http://schemas.microsoft.com/office/drawing/2014/main" id="{4E78CBC2-0BE2-1762-1445-086C084EA783}"/>
                  </a:ext>
                </a:extLst>
              </p:cNvPr>
              <p:cNvSpPr/>
              <p:nvPr/>
            </p:nvSpPr>
            <p:spPr>
              <a:xfrm rot="8098694">
                <a:off x="6535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8" name="L-Shape 7">
                <a:extLst>
                  <a:ext uri="{FF2B5EF4-FFF2-40B4-BE49-F238E27FC236}">
                    <a16:creationId xmlns:a16="http://schemas.microsoft.com/office/drawing/2014/main" id="{FF5B1125-96DF-D796-078C-08995E43097D}"/>
                  </a:ext>
                </a:extLst>
              </p:cNvPr>
              <p:cNvSpPr/>
              <p:nvPr/>
            </p:nvSpPr>
            <p:spPr>
              <a:xfrm rot="18898694">
                <a:off x="6154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9" name="L-Shape 8">
                <a:extLst>
                  <a:ext uri="{FF2B5EF4-FFF2-40B4-BE49-F238E27FC236}">
                    <a16:creationId xmlns:a16="http://schemas.microsoft.com/office/drawing/2014/main" id="{49C69ADF-6991-BAF3-09A5-62BF2C6F6CD1}"/>
                  </a:ext>
                </a:extLst>
              </p:cNvPr>
              <p:cNvSpPr/>
              <p:nvPr/>
            </p:nvSpPr>
            <p:spPr>
              <a:xfrm rot="18898694">
                <a:off x="5392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grpSp>
        <p:sp>
          <p:nvSpPr>
            <p:cNvPr id="10" name="Rounded Rectangle 136">
              <a:extLst>
                <a:ext uri="{FF2B5EF4-FFF2-40B4-BE49-F238E27FC236}">
                  <a16:creationId xmlns:a16="http://schemas.microsoft.com/office/drawing/2014/main" id="{7AF67F5F-C8A3-2B34-202D-30C6D8515561}"/>
                </a:ext>
              </a:extLst>
            </p:cNvPr>
            <p:cNvSpPr/>
            <p:nvPr/>
          </p:nvSpPr>
          <p:spPr>
            <a:xfrm>
              <a:off x="561312" y="2261062"/>
              <a:ext cx="3863897" cy="2077842"/>
            </a:xfrm>
            <a:prstGeom prst="roundRect">
              <a:avLst>
                <a:gd name="adj" fmla="val 50000"/>
              </a:avLst>
            </a:prstGeom>
            <a:noFill/>
            <a:ln w="19050">
              <a:solidFill>
                <a:srgbClr val="00BC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grpSp>
          <p:nvGrpSpPr>
            <p:cNvPr id="11" name="Group 10">
              <a:extLst>
                <a:ext uri="{FF2B5EF4-FFF2-40B4-BE49-F238E27FC236}">
                  <a16:creationId xmlns:a16="http://schemas.microsoft.com/office/drawing/2014/main" id="{558A5468-96D8-7FD2-41C7-B67A24AE957A}"/>
                </a:ext>
              </a:extLst>
            </p:cNvPr>
            <p:cNvGrpSpPr/>
            <p:nvPr/>
          </p:nvGrpSpPr>
          <p:grpSpPr>
            <a:xfrm>
              <a:off x="1864193" y="1584321"/>
              <a:ext cx="1255058" cy="137458"/>
              <a:chOff x="5392825" y="1771897"/>
              <a:chExt cx="1255058" cy="137458"/>
            </a:xfrm>
          </p:grpSpPr>
          <p:sp>
            <p:nvSpPr>
              <p:cNvPr id="12" name="L-Shape 11">
                <a:extLst>
                  <a:ext uri="{FF2B5EF4-FFF2-40B4-BE49-F238E27FC236}">
                    <a16:creationId xmlns:a16="http://schemas.microsoft.com/office/drawing/2014/main" id="{CF61051D-AB15-E007-398F-84C8270DC404}"/>
                  </a:ext>
                </a:extLst>
              </p:cNvPr>
              <p:cNvSpPr/>
              <p:nvPr/>
            </p:nvSpPr>
            <p:spPr>
              <a:xfrm rot="8098694">
                <a:off x="5773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13" name="L-Shape 12">
                <a:extLst>
                  <a:ext uri="{FF2B5EF4-FFF2-40B4-BE49-F238E27FC236}">
                    <a16:creationId xmlns:a16="http://schemas.microsoft.com/office/drawing/2014/main" id="{84D0CB80-2F20-7E3E-ACEE-780829BBCB4A}"/>
                  </a:ext>
                </a:extLst>
              </p:cNvPr>
              <p:cNvSpPr/>
              <p:nvPr/>
            </p:nvSpPr>
            <p:spPr>
              <a:xfrm rot="8098694">
                <a:off x="6535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14" name="L-Shape 13">
                <a:extLst>
                  <a:ext uri="{FF2B5EF4-FFF2-40B4-BE49-F238E27FC236}">
                    <a16:creationId xmlns:a16="http://schemas.microsoft.com/office/drawing/2014/main" id="{7BE1ECFB-F31C-69C4-39FE-239062E315D0}"/>
                  </a:ext>
                </a:extLst>
              </p:cNvPr>
              <p:cNvSpPr/>
              <p:nvPr/>
            </p:nvSpPr>
            <p:spPr>
              <a:xfrm rot="18898694">
                <a:off x="6154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15" name="L-Shape 14">
                <a:extLst>
                  <a:ext uri="{FF2B5EF4-FFF2-40B4-BE49-F238E27FC236}">
                    <a16:creationId xmlns:a16="http://schemas.microsoft.com/office/drawing/2014/main" id="{3FE794CF-B416-5B31-099A-8CE66A2E9C79}"/>
                  </a:ext>
                </a:extLst>
              </p:cNvPr>
              <p:cNvSpPr/>
              <p:nvPr/>
            </p:nvSpPr>
            <p:spPr>
              <a:xfrm rot="18898694">
                <a:off x="5392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grpSp>
        <p:sp>
          <p:nvSpPr>
            <p:cNvPr id="16" name="Rounded Rectangle 140">
              <a:extLst>
                <a:ext uri="{FF2B5EF4-FFF2-40B4-BE49-F238E27FC236}">
                  <a16:creationId xmlns:a16="http://schemas.microsoft.com/office/drawing/2014/main" id="{A7ED25B6-D597-759C-2C25-72C4F4EEE938}"/>
                </a:ext>
              </a:extLst>
            </p:cNvPr>
            <p:cNvSpPr/>
            <p:nvPr/>
          </p:nvSpPr>
          <p:spPr>
            <a:xfrm>
              <a:off x="1286050" y="4138085"/>
              <a:ext cx="2411345" cy="359238"/>
            </a:xfrm>
            <a:prstGeom prst="roundRect">
              <a:avLst>
                <a:gd name="adj" fmla="val 50000"/>
              </a:avLst>
            </a:prstGeom>
            <a:solidFill>
              <a:schemeClr val="bg1"/>
            </a:solidFill>
            <a:ln w="19050">
              <a:solidFill>
                <a:srgbClr val="00BC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17" name="TextBox 16">
              <a:extLst>
                <a:ext uri="{FF2B5EF4-FFF2-40B4-BE49-F238E27FC236}">
                  <a16:creationId xmlns:a16="http://schemas.microsoft.com/office/drawing/2014/main" id="{CBC43FAC-0BA9-BC55-C32C-B39463112C64}"/>
                </a:ext>
              </a:extLst>
            </p:cNvPr>
            <p:cNvSpPr txBox="1"/>
            <p:nvPr/>
          </p:nvSpPr>
          <p:spPr>
            <a:xfrm>
              <a:off x="1261371" y="4183230"/>
              <a:ext cx="2460702" cy="261610"/>
            </a:xfrm>
            <a:prstGeom prst="rect">
              <a:avLst/>
            </a:prstGeom>
            <a:noFill/>
          </p:spPr>
          <p:txBody>
            <a:bodyPr wrap="square" rtlCol="0">
              <a:spAutoFit/>
            </a:bodyPr>
            <a:lstStyle/>
            <a:p>
              <a:pPr algn="ctr"/>
              <a:r>
                <a:rPr lang="en-US" sz="1100">
                  <a:solidFill>
                    <a:srgbClr val="00BCBC"/>
                  </a:solidFill>
                  <a:latin typeface="Montserrat" panose="02000505000000020004" pitchFamily="2" charset="0"/>
                  <a:cs typeface="Calibri" panose="020F0502020204030204" pitchFamily="34" charset="0"/>
                </a:rPr>
                <a:t>AUTOMATED DATA SERVICES</a:t>
              </a:r>
              <a:endParaRPr lang="en-MX" sz="1100">
                <a:solidFill>
                  <a:srgbClr val="00BCBC"/>
                </a:solidFill>
                <a:latin typeface="Montserrat" panose="02000505000000020004" pitchFamily="2" charset="0"/>
                <a:cs typeface="Calibri" panose="020F0502020204030204" pitchFamily="34" charset="0"/>
              </a:endParaRPr>
            </a:p>
          </p:txBody>
        </p:sp>
        <p:sp>
          <p:nvSpPr>
            <p:cNvPr id="18" name="Rounded Rectangle 35">
              <a:extLst>
                <a:ext uri="{FF2B5EF4-FFF2-40B4-BE49-F238E27FC236}">
                  <a16:creationId xmlns:a16="http://schemas.microsoft.com/office/drawing/2014/main" id="{FABE7110-0F93-70E7-2566-A6B55F5F1040}"/>
                </a:ext>
              </a:extLst>
            </p:cNvPr>
            <p:cNvSpPr/>
            <p:nvPr/>
          </p:nvSpPr>
          <p:spPr>
            <a:xfrm>
              <a:off x="1286050" y="1168583"/>
              <a:ext cx="2411345" cy="359238"/>
            </a:xfrm>
            <a:prstGeom prst="roundRect">
              <a:avLst>
                <a:gd name="adj" fmla="val 50000"/>
              </a:avLst>
            </a:prstGeom>
            <a:solidFill>
              <a:schemeClr val="accent2">
                <a:lumMod val="20000"/>
                <a:lumOff val="8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19" name="TextBox 18">
              <a:extLst>
                <a:ext uri="{FF2B5EF4-FFF2-40B4-BE49-F238E27FC236}">
                  <a16:creationId xmlns:a16="http://schemas.microsoft.com/office/drawing/2014/main" id="{B38E8DFD-73C3-6C9E-6984-456F45828082}"/>
                </a:ext>
              </a:extLst>
            </p:cNvPr>
            <p:cNvSpPr txBox="1"/>
            <p:nvPr/>
          </p:nvSpPr>
          <p:spPr>
            <a:xfrm>
              <a:off x="1261371" y="1217397"/>
              <a:ext cx="2460702" cy="261610"/>
            </a:xfrm>
            <a:prstGeom prst="rect">
              <a:avLst/>
            </a:prstGeom>
            <a:noFill/>
          </p:spPr>
          <p:txBody>
            <a:bodyPr wrap="square" rtlCol="0">
              <a:spAutoFit/>
            </a:bodyPr>
            <a:lstStyle/>
            <a:p>
              <a:pPr algn="ctr"/>
              <a:r>
                <a:rPr lang="en-MX" sz="1100" b="1">
                  <a:solidFill>
                    <a:srgbClr val="002D3F"/>
                  </a:solidFill>
                  <a:latin typeface="Montserrat" panose="02000505000000020004" pitchFamily="2" charset="0"/>
                  <a:cs typeface="Calibri" panose="020F0502020204030204" pitchFamily="34" charset="0"/>
                </a:rPr>
                <a:t>APPLICATIONS &amp; USERS</a:t>
              </a:r>
            </a:p>
          </p:txBody>
        </p:sp>
        <p:grpSp>
          <p:nvGrpSpPr>
            <p:cNvPr id="20" name="Group 19">
              <a:extLst>
                <a:ext uri="{FF2B5EF4-FFF2-40B4-BE49-F238E27FC236}">
                  <a16:creationId xmlns:a16="http://schemas.microsoft.com/office/drawing/2014/main" id="{AD2905E5-6B39-C708-6E74-8EA938994A28}"/>
                </a:ext>
              </a:extLst>
            </p:cNvPr>
            <p:cNvGrpSpPr/>
            <p:nvPr/>
          </p:nvGrpSpPr>
          <p:grpSpPr>
            <a:xfrm>
              <a:off x="986307" y="2682948"/>
              <a:ext cx="3010830" cy="1275271"/>
              <a:chOff x="3066534" y="2289339"/>
              <a:chExt cx="3010830" cy="1275271"/>
            </a:xfrm>
          </p:grpSpPr>
          <p:sp>
            <p:nvSpPr>
              <p:cNvPr id="21" name="Rounded Rectangle 128">
                <a:extLst>
                  <a:ext uri="{FF2B5EF4-FFF2-40B4-BE49-F238E27FC236}">
                    <a16:creationId xmlns:a16="http://schemas.microsoft.com/office/drawing/2014/main" id="{726E3727-7FFD-D4DC-6A08-3947A6FD4006}"/>
                  </a:ext>
                </a:extLst>
              </p:cNvPr>
              <p:cNvSpPr/>
              <p:nvPr/>
            </p:nvSpPr>
            <p:spPr>
              <a:xfrm>
                <a:off x="3066534" y="2289339"/>
                <a:ext cx="3010830" cy="1275271"/>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22" name="TextBox 21">
                <a:extLst>
                  <a:ext uri="{FF2B5EF4-FFF2-40B4-BE49-F238E27FC236}">
                    <a16:creationId xmlns:a16="http://schemas.microsoft.com/office/drawing/2014/main" id="{309BCDC7-E746-F76B-AC3D-B5EDC7AF838E}"/>
                  </a:ext>
                </a:extLst>
              </p:cNvPr>
              <p:cNvSpPr txBox="1"/>
              <p:nvPr/>
            </p:nvSpPr>
            <p:spPr>
              <a:xfrm>
                <a:off x="3340060" y="2371115"/>
                <a:ext cx="2460702" cy="261610"/>
              </a:xfrm>
              <a:prstGeom prst="rect">
                <a:avLst/>
              </a:prstGeom>
              <a:noFill/>
            </p:spPr>
            <p:txBody>
              <a:bodyPr wrap="square" rtlCol="0">
                <a:spAutoFit/>
              </a:bodyPr>
              <a:lstStyle/>
              <a:p>
                <a:pPr algn="ctr"/>
                <a:r>
                  <a:rPr lang="en-US" sz="1100" b="1">
                    <a:solidFill>
                      <a:srgbClr val="002D3F"/>
                    </a:solidFill>
                    <a:latin typeface="Montserrat" panose="02000505000000020004" pitchFamily="2" charset="0"/>
                    <a:cs typeface="Calibri" panose="020F0502020204030204" pitchFamily="34" charset="0"/>
                  </a:rPr>
                  <a:t>ANY STORAGE. ANYWHERE.</a:t>
                </a:r>
                <a:endParaRPr lang="en-MX" sz="1100" b="1">
                  <a:solidFill>
                    <a:srgbClr val="002D3F"/>
                  </a:solidFill>
                  <a:latin typeface="Montserrat" panose="02000505000000020004" pitchFamily="2" charset="0"/>
                  <a:cs typeface="Calibri" panose="020F0502020204030204" pitchFamily="34" charset="0"/>
                </a:endParaRPr>
              </a:p>
            </p:txBody>
          </p:sp>
          <p:sp>
            <p:nvSpPr>
              <p:cNvPr id="23" name="Oval 22">
                <a:extLst>
                  <a:ext uri="{FF2B5EF4-FFF2-40B4-BE49-F238E27FC236}">
                    <a16:creationId xmlns:a16="http://schemas.microsoft.com/office/drawing/2014/main" id="{8AC746CA-6C9E-E39F-0571-C6D2E321444D}"/>
                  </a:ext>
                </a:extLst>
              </p:cNvPr>
              <p:cNvSpPr/>
              <p:nvPr/>
            </p:nvSpPr>
            <p:spPr>
              <a:xfrm>
                <a:off x="3350660"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24" name="Oval 23">
                <a:extLst>
                  <a:ext uri="{FF2B5EF4-FFF2-40B4-BE49-F238E27FC236}">
                    <a16:creationId xmlns:a16="http://schemas.microsoft.com/office/drawing/2014/main" id="{B2B6DE5F-0AB5-9FAA-0BF5-1DB2373A3CF9}"/>
                  </a:ext>
                </a:extLst>
              </p:cNvPr>
              <p:cNvSpPr/>
              <p:nvPr/>
            </p:nvSpPr>
            <p:spPr>
              <a:xfrm>
                <a:off x="3991236"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25" name="Oval 24">
                <a:extLst>
                  <a:ext uri="{FF2B5EF4-FFF2-40B4-BE49-F238E27FC236}">
                    <a16:creationId xmlns:a16="http://schemas.microsoft.com/office/drawing/2014/main" id="{635BC013-677B-26B1-01BF-8A7038A4B6B7}"/>
                  </a:ext>
                </a:extLst>
              </p:cNvPr>
              <p:cNvSpPr/>
              <p:nvPr/>
            </p:nvSpPr>
            <p:spPr>
              <a:xfrm>
                <a:off x="4631812"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26" name="Oval 25">
                <a:extLst>
                  <a:ext uri="{FF2B5EF4-FFF2-40B4-BE49-F238E27FC236}">
                    <a16:creationId xmlns:a16="http://schemas.microsoft.com/office/drawing/2014/main" id="{BF3BABC3-BFCB-2433-7882-0158FADADAE0}"/>
                  </a:ext>
                </a:extLst>
              </p:cNvPr>
              <p:cNvSpPr/>
              <p:nvPr/>
            </p:nvSpPr>
            <p:spPr>
              <a:xfrm>
                <a:off x="5272387"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pic>
            <p:nvPicPr>
              <p:cNvPr id="27" name="Picture 26">
                <a:extLst>
                  <a:ext uri="{FF2B5EF4-FFF2-40B4-BE49-F238E27FC236}">
                    <a16:creationId xmlns:a16="http://schemas.microsoft.com/office/drawing/2014/main" id="{4BB3625D-996F-812F-A249-929C5ECA3215}"/>
                  </a:ext>
                </a:extLst>
              </p:cNvPr>
              <p:cNvPicPr>
                <a:picLocks noChangeAspect="1"/>
              </p:cNvPicPr>
              <p:nvPr/>
            </p:nvPicPr>
            <p:blipFill>
              <a:blip r:embed="rId3"/>
              <a:stretch>
                <a:fillRect/>
              </a:stretch>
            </p:blipFill>
            <p:spPr>
              <a:xfrm>
                <a:off x="3510977" y="2800747"/>
                <a:ext cx="197142" cy="268114"/>
              </a:xfrm>
              <a:prstGeom prst="rect">
                <a:avLst/>
              </a:prstGeom>
            </p:spPr>
          </p:pic>
          <p:pic>
            <p:nvPicPr>
              <p:cNvPr id="28" name="Picture 27">
                <a:extLst>
                  <a:ext uri="{FF2B5EF4-FFF2-40B4-BE49-F238E27FC236}">
                    <a16:creationId xmlns:a16="http://schemas.microsoft.com/office/drawing/2014/main" id="{DD7EC1FF-5BD6-0945-5515-8C73332F4B31}"/>
                  </a:ext>
                </a:extLst>
              </p:cNvPr>
              <p:cNvPicPr>
                <a:picLocks noChangeAspect="1"/>
              </p:cNvPicPr>
              <p:nvPr/>
            </p:nvPicPr>
            <p:blipFill>
              <a:blip r:embed="rId4"/>
              <a:stretch>
                <a:fillRect/>
              </a:stretch>
            </p:blipFill>
            <p:spPr>
              <a:xfrm>
                <a:off x="4167324" y="2804690"/>
                <a:ext cx="165600" cy="260228"/>
              </a:xfrm>
              <a:prstGeom prst="rect">
                <a:avLst/>
              </a:prstGeom>
            </p:spPr>
          </p:pic>
          <p:pic>
            <p:nvPicPr>
              <p:cNvPr id="29" name="Picture 28">
                <a:extLst>
                  <a:ext uri="{FF2B5EF4-FFF2-40B4-BE49-F238E27FC236}">
                    <a16:creationId xmlns:a16="http://schemas.microsoft.com/office/drawing/2014/main" id="{C3F5875E-1129-7D69-E0A6-21E6ADE766C6}"/>
                  </a:ext>
                </a:extLst>
              </p:cNvPr>
              <p:cNvPicPr>
                <a:picLocks noChangeAspect="1"/>
              </p:cNvPicPr>
              <p:nvPr/>
            </p:nvPicPr>
            <p:blipFill>
              <a:blip r:embed="rId5"/>
              <a:stretch>
                <a:fillRect/>
              </a:stretch>
            </p:blipFill>
            <p:spPr>
              <a:xfrm>
                <a:off x="4776358" y="2804690"/>
                <a:ext cx="228685" cy="260228"/>
              </a:xfrm>
              <a:prstGeom prst="rect">
                <a:avLst/>
              </a:prstGeom>
            </p:spPr>
          </p:pic>
          <p:pic>
            <p:nvPicPr>
              <p:cNvPr id="30" name="Picture 29">
                <a:extLst>
                  <a:ext uri="{FF2B5EF4-FFF2-40B4-BE49-F238E27FC236}">
                    <a16:creationId xmlns:a16="http://schemas.microsoft.com/office/drawing/2014/main" id="{6BE6C745-5F40-D2EE-BCFC-F936F4FDADD8}"/>
                  </a:ext>
                </a:extLst>
              </p:cNvPr>
              <p:cNvPicPr>
                <a:picLocks noChangeAspect="1"/>
              </p:cNvPicPr>
              <p:nvPr/>
            </p:nvPicPr>
            <p:blipFill>
              <a:blip r:embed="rId6"/>
              <a:stretch>
                <a:fillRect/>
              </a:stretch>
            </p:blipFill>
            <p:spPr>
              <a:xfrm>
                <a:off x="5397218" y="2848062"/>
                <a:ext cx="268114" cy="173485"/>
              </a:xfrm>
              <a:prstGeom prst="rect">
                <a:avLst/>
              </a:prstGeom>
            </p:spPr>
          </p:pic>
          <p:sp>
            <p:nvSpPr>
              <p:cNvPr id="31" name="TextBox 30">
                <a:extLst>
                  <a:ext uri="{FF2B5EF4-FFF2-40B4-BE49-F238E27FC236}">
                    <a16:creationId xmlns:a16="http://schemas.microsoft.com/office/drawing/2014/main" id="{5B231712-2B81-965C-5B6A-4CAF399E3777}"/>
                  </a:ext>
                </a:extLst>
              </p:cNvPr>
              <p:cNvSpPr txBox="1"/>
              <p:nvPr/>
            </p:nvSpPr>
            <p:spPr>
              <a:xfrm>
                <a:off x="3340060" y="3246770"/>
                <a:ext cx="2460702" cy="230832"/>
              </a:xfrm>
              <a:prstGeom prst="rect">
                <a:avLst/>
              </a:prstGeom>
              <a:noFill/>
            </p:spPr>
            <p:txBody>
              <a:bodyPr wrap="square" rtlCol="0">
                <a:spAutoFit/>
              </a:bodyPr>
              <a:lstStyle/>
              <a:p>
                <a:pPr algn="ctr"/>
                <a:r>
                  <a:rPr lang="en-US" sz="900" b="1">
                    <a:solidFill>
                      <a:srgbClr val="002D3F"/>
                    </a:solidFill>
                    <a:latin typeface="Montserrat" panose="02000505000000020004" pitchFamily="2" charset="0"/>
                    <a:cs typeface="Calibri" panose="020F0502020204030204" pitchFamily="34" charset="0"/>
                  </a:rPr>
                  <a:t>CORE   |   EDGE   |   CLOUD</a:t>
                </a:r>
                <a:endParaRPr lang="en-MX" sz="900" b="1">
                  <a:solidFill>
                    <a:srgbClr val="002D3F"/>
                  </a:solidFill>
                  <a:latin typeface="Montserrat" panose="02000505000000020004" pitchFamily="2" charset="0"/>
                  <a:cs typeface="Calibri" panose="020F0502020204030204" pitchFamily="34" charset="0"/>
                </a:endParaRPr>
              </a:p>
            </p:txBody>
          </p:sp>
        </p:grpSp>
        <p:grpSp>
          <p:nvGrpSpPr>
            <p:cNvPr id="32" name="Group 31">
              <a:extLst>
                <a:ext uri="{FF2B5EF4-FFF2-40B4-BE49-F238E27FC236}">
                  <a16:creationId xmlns:a16="http://schemas.microsoft.com/office/drawing/2014/main" id="{B7984B8F-2693-BED7-47DE-7E682E9DDAA1}"/>
                </a:ext>
              </a:extLst>
            </p:cNvPr>
            <p:cNvGrpSpPr/>
            <p:nvPr/>
          </p:nvGrpSpPr>
          <p:grpSpPr>
            <a:xfrm>
              <a:off x="959785" y="1769016"/>
              <a:ext cx="3063875" cy="666213"/>
              <a:chOff x="3038474" y="1932562"/>
              <a:chExt cx="3063875" cy="666213"/>
            </a:xfrm>
          </p:grpSpPr>
          <p:sp>
            <p:nvSpPr>
              <p:cNvPr id="33" name="Rounded Rectangle 137">
                <a:extLst>
                  <a:ext uri="{FF2B5EF4-FFF2-40B4-BE49-F238E27FC236}">
                    <a16:creationId xmlns:a16="http://schemas.microsoft.com/office/drawing/2014/main" id="{998352F2-FF6C-8CA1-AB07-66BC9341FA19}"/>
                  </a:ext>
                </a:extLst>
              </p:cNvPr>
              <p:cNvSpPr/>
              <p:nvPr/>
            </p:nvSpPr>
            <p:spPr>
              <a:xfrm>
                <a:off x="3038474" y="1932562"/>
                <a:ext cx="3063875" cy="666213"/>
              </a:xfrm>
              <a:prstGeom prst="roundRect">
                <a:avLst>
                  <a:gd name="adj" fmla="val 50000"/>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pic>
            <p:nvPicPr>
              <p:cNvPr id="34" name="Picture 33">
                <a:extLst>
                  <a:ext uri="{FF2B5EF4-FFF2-40B4-BE49-F238E27FC236}">
                    <a16:creationId xmlns:a16="http://schemas.microsoft.com/office/drawing/2014/main" id="{1935D553-E940-196F-3248-93970712F84A}"/>
                  </a:ext>
                </a:extLst>
              </p:cNvPr>
              <p:cNvPicPr>
                <a:picLocks noChangeAspect="1"/>
              </p:cNvPicPr>
              <p:nvPr/>
            </p:nvPicPr>
            <p:blipFill>
              <a:blip r:embed="rId7"/>
              <a:stretch>
                <a:fillRect/>
              </a:stretch>
            </p:blipFill>
            <p:spPr>
              <a:xfrm>
                <a:off x="3919406" y="2035017"/>
                <a:ext cx="1302010" cy="248625"/>
              </a:xfrm>
              <a:prstGeom prst="rect">
                <a:avLst/>
              </a:prstGeom>
            </p:spPr>
          </p:pic>
          <p:sp>
            <p:nvSpPr>
              <p:cNvPr id="35" name="TextBox 34">
                <a:extLst>
                  <a:ext uri="{FF2B5EF4-FFF2-40B4-BE49-F238E27FC236}">
                    <a16:creationId xmlns:a16="http://schemas.microsoft.com/office/drawing/2014/main" id="{4DA8C746-232A-F745-EA5C-912890795C90}"/>
                  </a:ext>
                </a:extLst>
              </p:cNvPr>
              <p:cNvSpPr txBox="1"/>
              <p:nvPr/>
            </p:nvSpPr>
            <p:spPr>
              <a:xfrm>
                <a:off x="3202528" y="2282283"/>
                <a:ext cx="2735766" cy="261610"/>
              </a:xfrm>
              <a:prstGeom prst="rect">
                <a:avLst/>
              </a:prstGeom>
              <a:noFill/>
            </p:spPr>
            <p:txBody>
              <a:bodyPr wrap="square" rtlCol="0">
                <a:spAutoFit/>
              </a:bodyPr>
              <a:lstStyle/>
              <a:p>
                <a:pPr algn="ctr"/>
                <a:r>
                  <a:rPr lang="en-MX" sz="1100" b="1">
                    <a:solidFill>
                      <a:schemeClr val="bg1"/>
                    </a:solidFill>
                    <a:latin typeface="Montserrat" panose="02000505000000020004" pitchFamily="2" charset="0"/>
                    <a:cs typeface="Calibri" panose="020F0502020204030204" pitchFamily="34" charset="0"/>
                  </a:rPr>
                  <a:t>SOFTWARE-DEFINED STORAGE</a:t>
                </a:r>
              </a:p>
            </p:txBody>
          </p:sp>
        </p:grpSp>
      </p:grpSp>
      <p:cxnSp>
        <p:nvCxnSpPr>
          <p:cNvPr id="38" name="Straight Arrow Connector 8">
            <a:extLst>
              <a:ext uri="{FF2B5EF4-FFF2-40B4-BE49-F238E27FC236}">
                <a16:creationId xmlns:a16="http://schemas.microsoft.com/office/drawing/2014/main" id="{9B20B5BF-4CB6-C391-09D9-F706FC9911F8}"/>
              </a:ext>
            </a:extLst>
          </p:cNvPr>
          <p:cNvCxnSpPr>
            <a:cxnSpLocks/>
          </p:cNvCxnSpPr>
          <p:nvPr/>
        </p:nvCxnSpPr>
        <p:spPr>
          <a:xfrm>
            <a:off x="4682646" y="1078468"/>
            <a:ext cx="0" cy="3538824"/>
          </a:xfrm>
          <a:prstGeom prst="straightConnector1">
            <a:avLst/>
          </a:prstGeom>
          <a:ln w="12700">
            <a:solidFill>
              <a:srgbClr val="F4BA00"/>
            </a:solidFill>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C0519B-6FA6-D70F-AC12-5F54CD425CFA}"/>
              </a:ext>
            </a:extLst>
          </p:cNvPr>
          <p:cNvSpPr txBox="1"/>
          <p:nvPr/>
        </p:nvSpPr>
        <p:spPr>
          <a:xfrm>
            <a:off x="4897995" y="1043544"/>
            <a:ext cx="3551484" cy="3649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eaLnBrk="1" hangingPunct="1">
              <a:spcBef>
                <a:spcPct val="20000"/>
              </a:spcBef>
              <a:buClr>
                <a:srgbClr val="00BCBC"/>
              </a:buClr>
              <a:buSzPct val="100000"/>
              <a:buFont typeface="Arial"/>
              <a:buChar char="•"/>
              <a:defRPr sz="2800" b="0">
                <a:solidFill>
                  <a:srgbClr val="002D3F"/>
                </a:solidFill>
                <a:latin typeface="Calibri"/>
                <a:cs typeface="Calibri"/>
              </a:defRPr>
            </a:lvl1pPr>
            <a:lvl2pPr marL="742950" indent="-285750" eaLnBrk="1" hangingPunct="1">
              <a:spcBef>
                <a:spcPct val="20000"/>
              </a:spcBef>
              <a:buClr>
                <a:srgbClr val="00BCBC"/>
              </a:buClr>
              <a:buSzPct val="100000"/>
              <a:buFont typeface="Arial"/>
              <a:buChar char="•"/>
              <a:defRPr sz="2000" b="0">
                <a:solidFill>
                  <a:srgbClr val="002D3F"/>
                </a:solidFill>
                <a:latin typeface="Calibri"/>
                <a:cs typeface="Calibri"/>
              </a:defRPr>
            </a:lvl2pPr>
            <a:lvl3pPr marL="1200150" indent="-285750" eaLnBrk="1" hangingPunct="1">
              <a:spcBef>
                <a:spcPct val="20000"/>
              </a:spcBef>
              <a:buClr>
                <a:srgbClr val="00BCBC"/>
              </a:buClr>
              <a:buSzPct val="100000"/>
              <a:buFont typeface="Arial"/>
              <a:buChar char="•"/>
              <a:defRPr sz="2000" b="0">
                <a:solidFill>
                  <a:srgbClr val="002D3F"/>
                </a:solidFill>
                <a:latin typeface="Calibri"/>
                <a:cs typeface="Calibri"/>
              </a:defRPr>
            </a:lvl3pPr>
            <a:lvl4pPr marL="1657350" indent="-285750" eaLnBrk="1" hangingPunct="1">
              <a:spcBef>
                <a:spcPct val="20000"/>
              </a:spcBef>
              <a:buClr>
                <a:srgbClr val="00BCBC"/>
              </a:buClr>
              <a:buSzPct val="100000"/>
              <a:buFont typeface="Arial"/>
              <a:buChar char="•"/>
              <a:defRPr sz="2000" b="0">
                <a:solidFill>
                  <a:srgbClr val="002D3F"/>
                </a:solidFill>
                <a:latin typeface="Calibri"/>
                <a:cs typeface="Calibri"/>
              </a:defRPr>
            </a:lvl4pPr>
            <a:lvl5pPr marL="2114550" indent="-285750" eaLnBrk="1" hangingPunct="1">
              <a:spcBef>
                <a:spcPct val="20000"/>
              </a:spcBef>
              <a:buClr>
                <a:srgbClr val="00BCBC"/>
              </a:buClr>
              <a:buSzPct val="100000"/>
              <a:buFont typeface="Arial"/>
              <a:buChar char="•"/>
              <a:defRPr sz="2000" b="0">
                <a:solidFill>
                  <a:srgbClr val="002D3F"/>
                </a:solidFill>
                <a:latin typeface="Calibri"/>
                <a:cs typeface="Calibri"/>
              </a:defRPr>
            </a:lvl5pPr>
            <a:lvl6pPr marL="2514600" indent="-228600" defTabSz="914400">
              <a:spcBef>
                <a:spcPct val="20000"/>
              </a:spcBef>
              <a:buFont typeface="Arial" pitchFamily="34" charset="0"/>
              <a:buChar char="•"/>
              <a:defRPr sz="2000">
                <a:latin typeface="+mn-lt"/>
                <a:ea typeface="+mn-ea"/>
                <a:cs typeface="+mn-cs"/>
              </a:defRPr>
            </a:lvl6pPr>
            <a:lvl7pPr marL="2971800" indent="-228600" defTabSz="914400">
              <a:spcBef>
                <a:spcPct val="20000"/>
              </a:spcBef>
              <a:buFont typeface="Arial" pitchFamily="34" charset="0"/>
              <a:buChar char="•"/>
              <a:defRPr sz="2000">
                <a:latin typeface="+mn-lt"/>
                <a:ea typeface="+mn-ea"/>
                <a:cs typeface="+mn-cs"/>
              </a:defRPr>
            </a:lvl7pPr>
            <a:lvl8pPr marL="3429000" indent="-228600" defTabSz="914400">
              <a:spcBef>
                <a:spcPct val="20000"/>
              </a:spcBef>
              <a:buFont typeface="Arial" pitchFamily="34" charset="0"/>
              <a:buChar char="•"/>
              <a:defRPr sz="2000">
                <a:latin typeface="+mn-lt"/>
                <a:ea typeface="+mn-ea"/>
                <a:cs typeface="+mn-cs"/>
              </a:defRPr>
            </a:lvl8pPr>
            <a:lvl9pPr marL="3886200" indent="-228600" defTabSz="914400">
              <a:spcBef>
                <a:spcPct val="20000"/>
              </a:spcBef>
              <a:buFont typeface="Arial" pitchFamily="34" charset="0"/>
              <a:buChar char="•"/>
              <a:defRPr sz="2000">
                <a:latin typeface="+mn-lt"/>
                <a:ea typeface="+mn-ea"/>
                <a:cs typeface="+mn-cs"/>
              </a:defRPr>
            </a:lvl9pPr>
          </a:lstStyle>
          <a:p>
            <a:pPr marL="344170" indent="-344170">
              <a:spcBef>
                <a:spcPts val="1000"/>
              </a:spcBef>
              <a:buClr>
                <a:schemeClr val="tx2"/>
              </a:buClr>
              <a:buSzPct val="105000"/>
              <a:buFont typeface="Wingdings 3" panose="05040102010807070707" pitchFamily="18" charset="2"/>
              <a:buChar char=""/>
            </a:pPr>
            <a:r>
              <a:rPr lang="en-US" sz="1800" b="1" dirty="0">
                <a:ea typeface="ＭＳ Ｐゴシック"/>
              </a:rPr>
              <a:t>Modernize</a:t>
            </a:r>
            <a:r>
              <a:rPr lang="en-US" sz="1800" dirty="0">
                <a:ea typeface="ＭＳ Ｐゴシック"/>
              </a:rPr>
              <a:t> without disruption</a:t>
            </a:r>
          </a:p>
          <a:p>
            <a:pPr marL="344170" indent="-344170">
              <a:spcBef>
                <a:spcPts val="1000"/>
              </a:spcBef>
              <a:buClr>
                <a:schemeClr val="tx2"/>
              </a:buClr>
              <a:buSzPct val="105000"/>
              <a:buFont typeface="Wingdings 3" panose="05040102010807070707" pitchFamily="18" charset="2"/>
              <a:buChar char=""/>
            </a:pPr>
            <a:r>
              <a:rPr lang="en-US" sz="1800" b="1" dirty="0">
                <a:ea typeface="ＭＳ Ｐゴシック"/>
              </a:rPr>
              <a:t>Navigate through change </a:t>
            </a:r>
            <a:r>
              <a:rPr lang="en-US" sz="1800" dirty="0">
                <a:ea typeface="ＭＳ Ｐゴシック"/>
              </a:rPr>
              <a:t>easily</a:t>
            </a:r>
          </a:p>
          <a:p>
            <a:pPr marL="344170" indent="-344170">
              <a:spcBef>
                <a:spcPts val="1000"/>
              </a:spcBef>
              <a:buClr>
                <a:schemeClr val="tx2"/>
              </a:buClr>
              <a:buSzPct val="105000"/>
              <a:buFont typeface="Wingdings 3" panose="05040102010807070707" pitchFamily="18" charset="2"/>
              <a:buChar char=""/>
            </a:pPr>
            <a:r>
              <a:rPr lang="en-US" sz="1800" b="1" dirty="0">
                <a:ea typeface="ＭＳ Ｐゴシック"/>
              </a:rPr>
              <a:t>Optimize existing infrastructure </a:t>
            </a:r>
            <a:r>
              <a:rPr lang="en-US" sz="1800" dirty="0">
                <a:ea typeface="ＭＳ Ｐゴシック"/>
              </a:rPr>
              <a:t>to do more and save costs</a:t>
            </a:r>
          </a:p>
          <a:p>
            <a:pPr marL="344170" indent="-344170">
              <a:spcBef>
                <a:spcPts val="1000"/>
              </a:spcBef>
              <a:buClr>
                <a:schemeClr val="tx2"/>
              </a:buClr>
              <a:buSzPct val="105000"/>
              <a:buFont typeface="Wingdings 3" panose="05040102010807070707" pitchFamily="18" charset="2"/>
              <a:buChar char=""/>
            </a:pPr>
            <a:r>
              <a:rPr lang="en-US" sz="1800" dirty="0">
                <a:ea typeface="ＭＳ Ｐゴシック"/>
              </a:rPr>
              <a:t>Ensure </a:t>
            </a:r>
            <a:r>
              <a:rPr lang="en-US" sz="1800" b="1" dirty="0">
                <a:ea typeface="ＭＳ Ｐゴシック"/>
              </a:rPr>
              <a:t>operational continuity</a:t>
            </a:r>
          </a:p>
          <a:p>
            <a:pPr marL="344170" indent="-344170">
              <a:spcBef>
                <a:spcPts val="1000"/>
              </a:spcBef>
              <a:buClr>
                <a:schemeClr val="tx2"/>
              </a:buClr>
              <a:buSzPct val="105000"/>
              <a:buFont typeface="Wingdings 3" panose="05040102010807070707" pitchFamily="18" charset="2"/>
              <a:buChar char=""/>
            </a:pPr>
            <a:r>
              <a:rPr lang="en-US" sz="1800" b="1" dirty="0">
                <a:ea typeface="ＭＳ Ｐゴシック"/>
              </a:rPr>
              <a:t>Protect data </a:t>
            </a:r>
            <a:r>
              <a:rPr lang="en-US" sz="1800" dirty="0">
                <a:ea typeface="ＭＳ Ｐゴシック"/>
              </a:rPr>
              <a:t>against security threats and data loss risks</a:t>
            </a:r>
          </a:p>
          <a:p>
            <a:pPr marL="344170" indent="-344170">
              <a:spcBef>
                <a:spcPts val="1000"/>
              </a:spcBef>
              <a:buClr>
                <a:schemeClr val="tx2"/>
              </a:buClr>
              <a:buSzPct val="105000"/>
              <a:buFont typeface="Wingdings 3" panose="05040102010807070707" pitchFamily="18" charset="2"/>
              <a:buChar char=""/>
            </a:pPr>
            <a:r>
              <a:rPr lang="en-US" sz="1800" dirty="0">
                <a:ea typeface="Calibri"/>
              </a:rPr>
              <a:t>Gain </a:t>
            </a:r>
            <a:r>
              <a:rPr lang="en-US" sz="1800" b="1" dirty="0">
                <a:ea typeface="Calibri"/>
              </a:rPr>
              <a:t>freedom of choice</a:t>
            </a:r>
            <a:endParaRPr lang="en-US" sz="1800" dirty="0">
              <a:solidFill>
                <a:srgbClr val="002C3F"/>
              </a:solidFill>
              <a:ea typeface="Calibri"/>
            </a:endParaRPr>
          </a:p>
          <a:p>
            <a:pPr marL="344170" indent="-344170">
              <a:spcBef>
                <a:spcPts val="1000"/>
              </a:spcBef>
              <a:buClr>
                <a:schemeClr val="tx2"/>
              </a:buClr>
              <a:buSzPct val="105000"/>
              <a:buFont typeface="Wingdings 3" panose="05040102010807070707" pitchFamily="18" charset="2"/>
              <a:buChar char=""/>
            </a:pPr>
            <a:r>
              <a:rPr lang="en-US" sz="1800" b="1" dirty="0">
                <a:ea typeface="ＭＳ Ｐゴシック"/>
              </a:rPr>
              <a:t>Simplify storage administration </a:t>
            </a:r>
            <a:r>
              <a:rPr lang="en-US" sz="1800" dirty="0">
                <a:ea typeface="ＭＳ Ｐゴシック"/>
              </a:rPr>
              <a:t>and data management </a:t>
            </a:r>
          </a:p>
        </p:txBody>
      </p:sp>
    </p:spTree>
    <p:extLst>
      <p:ext uri="{BB962C8B-B14F-4D97-AF65-F5344CB8AC3E}">
        <p14:creationId xmlns:p14="http://schemas.microsoft.com/office/powerpoint/2010/main" val="256644163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C3962-02DB-E5E8-389A-3CD43AD6316C}"/>
              </a:ext>
            </a:extLst>
          </p:cNvPr>
          <p:cNvSpPr/>
          <p:nvPr/>
        </p:nvSpPr>
        <p:spPr>
          <a:xfrm>
            <a:off x="3218538" y="1273364"/>
            <a:ext cx="1367873" cy="3459999"/>
          </a:xfrm>
          <a:prstGeom prst="rect">
            <a:avLst/>
          </a:prstGeom>
          <a:solidFill>
            <a:srgbClr val="D4E6EC">
              <a:alpha val="99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C0ED3E1-FABD-3B09-BE89-D17EC1CAF884}"/>
              </a:ext>
            </a:extLst>
          </p:cNvPr>
          <p:cNvSpPr>
            <a:spLocks noGrp="1"/>
          </p:cNvSpPr>
          <p:nvPr>
            <p:ph type="sldNum" sz="quarter" idx="4"/>
          </p:nvPr>
        </p:nvSpPr>
        <p:spPr/>
        <p:txBody>
          <a:bodyPr/>
          <a:lstStyle/>
          <a:p>
            <a:pPr>
              <a:defRPr/>
            </a:pPr>
            <a:fld id="{992F9679-0466-4B45-903C-6A8B75B5D3DF}" type="slidenum">
              <a:rPr lang="en-US" smtClean="0"/>
              <a:pPr>
                <a:defRPr/>
              </a:pPr>
              <a:t>5</a:t>
            </a:fld>
            <a:endParaRPr lang="en-US"/>
          </a:p>
        </p:txBody>
      </p:sp>
      <p:sp>
        <p:nvSpPr>
          <p:cNvPr id="2" name="Title 1">
            <a:extLst>
              <a:ext uri="{FF2B5EF4-FFF2-40B4-BE49-F238E27FC236}">
                <a16:creationId xmlns:a16="http://schemas.microsoft.com/office/drawing/2014/main" id="{6CD09151-E0CE-B609-DFF9-922931A4CE47}"/>
              </a:ext>
            </a:extLst>
          </p:cNvPr>
          <p:cNvSpPr>
            <a:spLocks noGrp="1"/>
          </p:cNvSpPr>
          <p:nvPr>
            <p:ph type="title"/>
          </p:nvPr>
        </p:nvSpPr>
        <p:spPr/>
        <p:txBody>
          <a:bodyPr/>
          <a:lstStyle/>
          <a:p>
            <a:r>
              <a:rPr lang="en-US" dirty="0"/>
              <a:t>DataCore: Building the Complete Portfolio</a:t>
            </a:r>
          </a:p>
        </p:txBody>
      </p:sp>
      <p:grpSp>
        <p:nvGrpSpPr>
          <p:cNvPr id="72" name="Group 71">
            <a:extLst>
              <a:ext uri="{FF2B5EF4-FFF2-40B4-BE49-F238E27FC236}">
                <a16:creationId xmlns:a16="http://schemas.microsoft.com/office/drawing/2014/main" id="{55075055-317F-A7CD-F77B-EEC7FA57718D}"/>
              </a:ext>
            </a:extLst>
          </p:cNvPr>
          <p:cNvGrpSpPr/>
          <p:nvPr/>
        </p:nvGrpSpPr>
        <p:grpSpPr>
          <a:xfrm>
            <a:off x="457200" y="1255436"/>
            <a:ext cx="8229600" cy="3304866"/>
            <a:chOff x="457200" y="1255436"/>
            <a:chExt cx="8229600" cy="3304866"/>
          </a:xfrm>
        </p:grpSpPr>
        <p:grpSp>
          <p:nvGrpSpPr>
            <p:cNvPr id="28" name="Group 27">
              <a:extLst>
                <a:ext uri="{FF2B5EF4-FFF2-40B4-BE49-F238E27FC236}">
                  <a16:creationId xmlns:a16="http://schemas.microsoft.com/office/drawing/2014/main" id="{A2730CD0-5D6F-E2CC-034B-086283E0B1C7}"/>
                </a:ext>
              </a:extLst>
            </p:cNvPr>
            <p:cNvGrpSpPr>
              <a:grpSpLocks noChangeAspect="1"/>
            </p:cNvGrpSpPr>
            <p:nvPr/>
          </p:nvGrpSpPr>
          <p:grpSpPr>
            <a:xfrm>
              <a:off x="457200" y="1255436"/>
              <a:ext cx="8229600" cy="1451555"/>
              <a:chOff x="734381" y="1376086"/>
              <a:chExt cx="7675238" cy="1451555"/>
            </a:xfrm>
          </p:grpSpPr>
          <p:sp>
            <p:nvSpPr>
              <p:cNvPr id="5" name="Shape">
                <a:extLst>
                  <a:ext uri="{FF2B5EF4-FFF2-40B4-BE49-F238E27FC236}">
                    <a16:creationId xmlns:a16="http://schemas.microsoft.com/office/drawing/2014/main" id="{1D61ADFB-9F47-0CCE-CE7B-6DE064D414BE}"/>
                  </a:ext>
                </a:extLst>
              </p:cNvPr>
              <p:cNvSpPr/>
              <p:nvPr/>
            </p:nvSpPr>
            <p:spPr>
              <a:xfrm>
                <a:off x="734381" y="1376086"/>
                <a:ext cx="7675238" cy="1451555"/>
              </a:xfrm>
              <a:custGeom>
                <a:avLst/>
                <a:gdLst/>
                <a:ahLst/>
                <a:cxnLst>
                  <a:cxn ang="0">
                    <a:pos x="wd2" y="hd2"/>
                  </a:cxn>
                  <a:cxn ang="5400000">
                    <a:pos x="wd2" y="hd2"/>
                  </a:cxn>
                  <a:cxn ang="10800000">
                    <a:pos x="wd2" y="hd2"/>
                  </a:cxn>
                  <a:cxn ang="16200000">
                    <a:pos x="wd2" y="hd2"/>
                  </a:cxn>
                </a:cxnLst>
                <a:rect l="0" t="0" r="r" b="b"/>
                <a:pathLst>
                  <a:path w="21600" h="21600" extrusionOk="0">
                    <a:moveTo>
                      <a:pt x="19557" y="21600"/>
                    </a:moveTo>
                    <a:lnTo>
                      <a:pt x="2043" y="21600"/>
                    </a:lnTo>
                    <a:cubicBezTo>
                      <a:pt x="915" y="21600"/>
                      <a:pt x="0" y="16761"/>
                      <a:pt x="0" y="10800"/>
                    </a:cubicBezTo>
                    <a:lnTo>
                      <a:pt x="0" y="10800"/>
                    </a:lnTo>
                    <a:cubicBezTo>
                      <a:pt x="0" y="4839"/>
                      <a:pt x="915" y="0"/>
                      <a:pt x="2043" y="0"/>
                    </a:cubicBezTo>
                    <a:lnTo>
                      <a:pt x="19557" y="0"/>
                    </a:lnTo>
                    <a:cubicBezTo>
                      <a:pt x="20685" y="0"/>
                      <a:pt x="21600" y="4839"/>
                      <a:pt x="21600" y="10800"/>
                    </a:cubicBezTo>
                    <a:lnTo>
                      <a:pt x="21600" y="10800"/>
                    </a:lnTo>
                    <a:cubicBezTo>
                      <a:pt x="21600" y="16761"/>
                      <a:pt x="20685" y="21600"/>
                      <a:pt x="19557" y="21600"/>
                    </a:cubicBezTo>
                    <a:close/>
                  </a:path>
                </a:pathLst>
              </a:custGeom>
              <a:solidFill>
                <a:schemeClr val="bg1">
                  <a:lumMod val="95000"/>
                </a:schemeClr>
              </a:solidFill>
              <a:ln w="12700">
                <a:miter lim="400000"/>
              </a:ln>
              <a:effectLst>
                <a:outerShdw blurRad="254000" dist="190500" dir="2700000" algn="tl" rotWithShape="0">
                  <a:schemeClr val="bg1">
                    <a:lumMod val="75000"/>
                    <a:alpha val="40000"/>
                  </a:scheme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6" name="Shape">
                <a:extLst>
                  <a:ext uri="{FF2B5EF4-FFF2-40B4-BE49-F238E27FC236}">
                    <a16:creationId xmlns:a16="http://schemas.microsoft.com/office/drawing/2014/main" id="{C4303CA3-4D6E-A3FF-97B6-6AC6DD9D7255}"/>
                  </a:ext>
                </a:extLst>
              </p:cNvPr>
              <p:cNvSpPr/>
              <p:nvPr/>
            </p:nvSpPr>
            <p:spPr>
              <a:xfrm>
                <a:off x="734381" y="1376086"/>
                <a:ext cx="7675238" cy="1451555"/>
              </a:xfrm>
              <a:custGeom>
                <a:avLst/>
                <a:gdLst/>
                <a:ahLst/>
                <a:cxnLst>
                  <a:cxn ang="0">
                    <a:pos x="wd2" y="hd2"/>
                  </a:cxn>
                  <a:cxn ang="5400000">
                    <a:pos x="wd2" y="hd2"/>
                  </a:cxn>
                  <a:cxn ang="10800000">
                    <a:pos x="wd2" y="hd2"/>
                  </a:cxn>
                  <a:cxn ang="16200000">
                    <a:pos x="wd2" y="hd2"/>
                  </a:cxn>
                </a:cxnLst>
                <a:rect l="0" t="0" r="r" b="b"/>
                <a:pathLst>
                  <a:path w="21600" h="21600" extrusionOk="0">
                    <a:moveTo>
                      <a:pt x="19557" y="21600"/>
                    </a:moveTo>
                    <a:lnTo>
                      <a:pt x="2043" y="21600"/>
                    </a:lnTo>
                    <a:cubicBezTo>
                      <a:pt x="915" y="21600"/>
                      <a:pt x="0" y="16761"/>
                      <a:pt x="0" y="10800"/>
                    </a:cubicBezTo>
                    <a:lnTo>
                      <a:pt x="0" y="10800"/>
                    </a:lnTo>
                    <a:cubicBezTo>
                      <a:pt x="0" y="4839"/>
                      <a:pt x="915" y="0"/>
                      <a:pt x="2043" y="0"/>
                    </a:cubicBezTo>
                    <a:lnTo>
                      <a:pt x="19557" y="0"/>
                    </a:lnTo>
                    <a:cubicBezTo>
                      <a:pt x="20685" y="0"/>
                      <a:pt x="21600" y="4839"/>
                      <a:pt x="21600" y="10800"/>
                    </a:cubicBezTo>
                    <a:lnTo>
                      <a:pt x="21600" y="10800"/>
                    </a:lnTo>
                    <a:cubicBezTo>
                      <a:pt x="21600" y="16761"/>
                      <a:pt x="20685" y="21600"/>
                      <a:pt x="19557" y="21600"/>
                    </a:cubicBezTo>
                    <a:close/>
                  </a:path>
                </a:pathLst>
              </a:custGeom>
              <a:solidFill>
                <a:schemeClr val="bg1">
                  <a:lumMod val="95000"/>
                </a:schemeClr>
              </a:solidFill>
              <a:ln w="12700">
                <a:miter lim="400000"/>
              </a:ln>
              <a:effectLst>
                <a:outerShdw blurRad="254000" dist="190500" dir="13500000" algn="tl" rotWithShape="0">
                  <a:schemeClr val="bg1"/>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grpSp>
        <p:grpSp>
          <p:nvGrpSpPr>
            <p:cNvPr id="41" name="Group 40">
              <a:extLst>
                <a:ext uri="{FF2B5EF4-FFF2-40B4-BE49-F238E27FC236}">
                  <a16:creationId xmlns:a16="http://schemas.microsoft.com/office/drawing/2014/main" id="{A3E372C1-45C6-165D-C41C-AB56BA1D3069}"/>
                </a:ext>
              </a:extLst>
            </p:cNvPr>
            <p:cNvGrpSpPr/>
            <p:nvPr/>
          </p:nvGrpSpPr>
          <p:grpSpPr>
            <a:xfrm>
              <a:off x="3359451" y="1420556"/>
              <a:ext cx="1121314" cy="1121314"/>
              <a:chOff x="3746824" y="1499864"/>
              <a:chExt cx="1121314" cy="1121314"/>
            </a:xfrm>
          </p:grpSpPr>
          <p:sp>
            <p:nvSpPr>
              <p:cNvPr id="33" name="Circle">
                <a:extLst>
                  <a:ext uri="{FF2B5EF4-FFF2-40B4-BE49-F238E27FC236}">
                    <a16:creationId xmlns:a16="http://schemas.microsoft.com/office/drawing/2014/main" id="{90D79E91-79F9-BC7D-9E68-D9C95B533F4D}"/>
                  </a:ext>
                </a:extLst>
              </p:cNvPr>
              <p:cNvSpPr/>
              <p:nvPr/>
            </p:nvSpPr>
            <p:spPr>
              <a:xfrm>
                <a:off x="3746824" y="1499864"/>
                <a:ext cx="1121314" cy="1121314"/>
              </a:xfrm>
              <a:prstGeom prst="ellipse">
                <a:avLst/>
              </a:prstGeom>
              <a:solidFill>
                <a:schemeClr val="accent1"/>
              </a:solidFill>
              <a:ln w="12700">
                <a:miter lim="400000"/>
              </a:ln>
              <a:effectLst>
                <a:innerShdw blurRad="254000" dist="190500" dir="13500000">
                  <a:schemeClr val="bg1">
                    <a:lumMod val="75000"/>
                    <a:alpha val="40000"/>
                  </a:schemeClr>
                </a:inn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pic>
            <p:nvPicPr>
              <p:cNvPr id="34" name="Graphic 33">
                <a:extLst>
                  <a:ext uri="{FF2B5EF4-FFF2-40B4-BE49-F238E27FC236}">
                    <a16:creationId xmlns:a16="http://schemas.microsoft.com/office/drawing/2014/main" id="{AA373491-AFF0-DAD1-552D-B4E222AC07E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966840" y="1719881"/>
                <a:ext cx="681280" cy="681280"/>
              </a:xfrm>
              <a:prstGeom prst="rect">
                <a:avLst/>
              </a:prstGeom>
            </p:spPr>
          </p:pic>
        </p:grpSp>
        <p:grpSp>
          <p:nvGrpSpPr>
            <p:cNvPr id="40" name="Group 39">
              <a:extLst>
                <a:ext uri="{FF2B5EF4-FFF2-40B4-BE49-F238E27FC236}">
                  <a16:creationId xmlns:a16="http://schemas.microsoft.com/office/drawing/2014/main" id="{A50C382E-AD41-6EF3-A8E6-C9AAA53E755D}"/>
                </a:ext>
              </a:extLst>
            </p:cNvPr>
            <p:cNvGrpSpPr/>
            <p:nvPr/>
          </p:nvGrpSpPr>
          <p:grpSpPr>
            <a:xfrm>
              <a:off x="2054619" y="1420556"/>
              <a:ext cx="1121314" cy="1121314"/>
              <a:chOff x="2313744" y="1499864"/>
              <a:chExt cx="1121314" cy="1121314"/>
            </a:xfrm>
          </p:grpSpPr>
          <p:sp>
            <p:nvSpPr>
              <p:cNvPr id="29" name="Circle">
                <a:extLst>
                  <a:ext uri="{FF2B5EF4-FFF2-40B4-BE49-F238E27FC236}">
                    <a16:creationId xmlns:a16="http://schemas.microsoft.com/office/drawing/2014/main" id="{8A4C5FC2-8B62-07FC-D142-D8B391FDDEE2}"/>
                  </a:ext>
                </a:extLst>
              </p:cNvPr>
              <p:cNvSpPr/>
              <p:nvPr/>
            </p:nvSpPr>
            <p:spPr>
              <a:xfrm>
                <a:off x="2313744" y="1499864"/>
                <a:ext cx="1121314" cy="1121314"/>
              </a:xfrm>
              <a:prstGeom prst="ellipse">
                <a:avLst/>
              </a:prstGeom>
              <a:solidFill>
                <a:schemeClr val="accent1"/>
              </a:solidFill>
              <a:ln w="12700">
                <a:miter lim="400000"/>
              </a:ln>
              <a:effectLst>
                <a:innerShdw blurRad="254000" dist="190500" dir="13500000">
                  <a:schemeClr val="bg1">
                    <a:lumMod val="75000"/>
                    <a:alpha val="40000"/>
                  </a:schemeClr>
                </a:inn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pic>
            <p:nvPicPr>
              <p:cNvPr id="35" name="Graphic 34">
                <a:extLst>
                  <a:ext uri="{FF2B5EF4-FFF2-40B4-BE49-F238E27FC236}">
                    <a16:creationId xmlns:a16="http://schemas.microsoft.com/office/drawing/2014/main" id="{BF616B4B-AA63-3380-8FFD-43E9A28B6F1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33760" y="1719879"/>
                <a:ext cx="681280" cy="681280"/>
              </a:xfrm>
              <a:prstGeom prst="rect">
                <a:avLst/>
              </a:prstGeom>
            </p:spPr>
          </p:pic>
        </p:grpSp>
        <p:grpSp>
          <p:nvGrpSpPr>
            <p:cNvPr id="42" name="Group 41">
              <a:extLst>
                <a:ext uri="{FF2B5EF4-FFF2-40B4-BE49-F238E27FC236}">
                  <a16:creationId xmlns:a16="http://schemas.microsoft.com/office/drawing/2014/main" id="{859EA77E-9F40-F6EF-CEFD-97C5DADFC6FC}"/>
                </a:ext>
              </a:extLst>
            </p:cNvPr>
            <p:cNvGrpSpPr/>
            <p:nvPr/>
          </p:nvGrpSpPr>
          <p:grpSpPr>
            <a:xfrm>
              <a:off x="4664283" y="1420556"/>
              <a:ext cx="1121314" cy="1121314"/>
              <a:chOff x="5179905" y="1499864"/>
              <a:chExt cx="1121314" cy="1121314"/>
            </a:xfrm>
          </p:grpSpPr>
          <p:sp>
            <p:nvSpPr>
              <p:cNvPr id="32" name="Circle">
                <a:extLst>
                  <a:ext uri="{FF2B5EF4-FFF2-40B4-BE49-F238E27FC236}">
                    <a16:creationId xmlns:a16="http://schemas.microsoft.com/office/drawing/2014/main" id="{0E939699-A0F7-3424-43C3-CBF3AC5A230C}"/>
                  </a:ext>
                </a:extLst>
              </p:cNvPr>
              <p:cNvSpPr/>
              <p:nvPr/>
            </p:nvSpPr>
            <p:spPr>
              <a:xfrm>
                <a:off x="5179905" y="1499864"/>
                <a:ext cx="1121314" cy="1121314"/>
              </a:xfrm>
              <a:prstGeom prst="ellipse">
                <a:avLst/>
              </a:prstGeom>
              <a:solidFill>
                <a:schemeClr val="accent1"/>
              </a:solidFill>
              <a:ln w="12700">
                <a:miter lim="400000"/>
              </a:ln>
              <a:effectLst>
                <a:innerShdw blurRad="254000" dist="190500" dir="13500000">
                  <a:schemeClr val="bg1">
                    <a:lumMod val="75000"/>
                    <a:alpha val="40000"/>
                  </a:schemeClr>
                </a:inn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pic>
            <p:nvPicPr>
              <p:cNvPr id="37" name="Graphic 36">
                <a:extLst>
                  <a:ext uri="{FF2B5EF4-FFF2-40B4-BE49-F238E27FC236}">
                    <a16:creationId xmlns:a16="http://schemas.microsoft.com/office/drawing/2014/main" id="{8D16873F-A447-319A-73FC-9B3F132358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99922" y="1719881"/>
                <a:ext cx="681280" cy="681280"/>
              </a:xfrm>
              <a:prstGeom prst="rect">
                <a:avLst/>
              </a:prstGeom>
            </p:spPr>
          </p:pic>
        </p:grpSp>
        <p:grpSp>
          <p:nvGrpSpPr>
            <p:cNvPr id="46" name="Group 45">
              <a:extLst>
                <a:ext uri="{FF2B5EF4-FFF2-40B4-BE49-F238E27FC236}">
                  <a16:creationId xmlns:a16="http://schemas.microsoft.com/office/drawing/2014/main" id="{55E98453-A83A-9559-53A7-102F8077EB35}"/>
                </a:ext>
              </a:extLst>
            </p:cNvPr>
            <p:cNvGrpSpPr/>
            <p:nvPr/>
          </p:nvGrpSpPr>
          <p:grpSpPr>
            <a:xfrm>
              <a:off x="5969115" y="1420556"/>
              <a:ext cx="1121314" cy="1121314"/>
              <a:chOff x="5969115" y="1541206"/>
              <a:chExt cx="1121314" cy="1121314"/>
            </a:xfrm>
          </p:grpSpPr>
          <p:sp>
            <p:nvSpPr>
              <p:cNvPr id="31" name="Circle">
                <a:extLst>
                  <a:ext uri="{FF2B5EF4-FFF2-40B4-BE49-F238E27FC236}">
                    <a16:creationId xmlns:a16="http://schemas.microsoft.com/office/drawing/2014/main" id="{D1CF3F17-0AB6-21DC-FD36-73A62EE17C0E}"/>
                  </a:ext>
                </a:extLst>
              </p:cNvPr>
              <p:cNvSpPr/>
              <p:nvPr/>
            </p:nvSpPr>
            <p:spPr>
              <a:xfrm>
                <a:off x="5969115" y="1541206"/>
                <a:ext cx="1121314" cy="1121314"/>
              </a:xfrm>
              <a:prstGeom prst="ellipse">
                <a:avLst/>
              </a:prstGeom>
              <a:solidFill>
                <a:schemeClr val="accent1"/>
              </a:solidFill>
              <a:ln w="12700">
                <a:miter lim="400000"/>
              </a:ln>
              <a:effectLst>
                <a:innerShdw blurRad="254000" dist="190500" dir="13500000">
                  <a:schemeClr val="bg1">
                    <a:lumMod val="75000"/>
                    <a:alpha val="40000"/>
                  </a:schemeClr>
                </a:inn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pic>
            <p:nvPicPr>
              <p:cNvPr id="45" name="Graphic 44">
                <a:extLst>
                  <a:ext uri="{FF2B5EF4-FFF2-40B4-BE49-F238E27FC236}">
                    <a16:creationId xmlns:a16="http://schemas.microsoft.com/office/drawing/2014/main" id="{FD9EB65C-9FAA-0C6D-48FA-32345359C52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83565" y="1761221"/>
                <a:ext cx="685800" cy="685800"/>
              </a:xfrm>
              <a:prstGeom prst="rect">
                <a:avLst/>
              </a:prstGeom>
            </p:spPr>
          </p:pic>
        </p:grpSp>
        <p:grpSp>
          <p:nvGrpSpPr>
            <p:cNvPr id="49" name="Group 48">
              <a:extLst>
                <a:ext uri="{FF2B5EF4-FFF2-40B4-BE49-F238E27FC236}">
                  <a16:creationId xmlns:a16="http://schemas.microsoft.com/office/drawing/2014/main" id="{4DC43F36-F76C-5B8A-B021-5FF5D2146C96}"/>
                </a:ext>
              </a:extLst>
            </p:cNvPr>
            <p:cNvGrpSpPr/>
            <p:nvPr/>
          </p:nvGrpSpPr>
          <p:grpSpPr>
            <a:xfrm>
              <a:off x="7267597" y="1420556"/>
              <a:ext cx="1121314" cy="1121314"/>
              <a:chOff x="7267597" y="1541206"/>
              <a:chExt cx="1121314" cy="1121314"/>
            </a:xfrm>
          </p:grpSpPr>
          <p:sp>
            <p:nvSpPr>
              <p:cNvPr id="43" name="Circle">
                <a:extLst>
                  <a:ext uri="{FF2B5EF4-FFF2-40B4-BE49-F238E27FC236}">
                    <a16:creationId xmlns:a16="http://schemas.microsoft.com/office/drawing/2014/main" id="{41EA2B3A-4104-85ED-D04B-32651500FDBB}"/>
                  </a:ext>
                </a:extLst>
              </p:cNvPr>
              <p:cNvSpPr/>
              <p:nvPr/>
            </p:nvSpPr>
            <p:spPr>
              <a:xfrm>
                <a:off x="7267597" y="1541206"/>
                <a:ext cx="1121314" cy="1121314"/>
              </a:xfrm>
              <a:prstGeom prst="ellipse">
                <a:avLst/>
              </a:prstGeom>
              <a:solidFill>
                <a:schemeClr val="accent1"/>
              </a:solidFill>
              <a:ln w="12700">
                <a:miter lim="400000"/>
              </a:ln>
              <a:effectLst>
                <a:innerShdw blurRad="254000" dist="190500" dir="13500000">
                  <a:schemeClr val="bg1">
                    <a:lumMod val="75000"/>
                    <a:alpha val="40000"/>
                  </a:schemeClr>
                </a:inn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pic>
            <p:nvPicPr>
              <p:cNvPr id="48" name="Graphic 47">
                <a:extLst>
                  <a:ext uri="{FF2B5EF4-FFF2-40B4-BE49-F238E27FC236}">
                    <a16:creationId xmlns:a16="http://schemas.microsoft.com/office/drawing/2014/main" id="{377704E1-0AA9-314E-7233-6BDC839333F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485354" y="1761221"/>
                <a:ext cx="685800" cy="685800"/>
              </a:xfrm>
              <a:prstGeom prst="rect">
                <a:avLst/>
              </a:prstGeom>
            </p:spPr>
          </p:pic>
        </p:grpSp>
        <p:grpSp>
          <p:nvGrpSpPr>
            <p:cNvPr id="53" name="Group 52">
              <a:extLst>
                <a:ext uri="{FF2B5EF4-FFF2-40B4-BE49-F238E27FC236}">
                  <a16:creationId xmlns:a16="http://schemas.microsoft.com/office/drawing/2014/main" id="{ED61F02B-8247-57CF-DE8C-94960CB23029}"/>
                </a:ext>
              </a:extLst>
            </p:cNvPr>
            <p:cNvGrpSpPr/>
            <p:nvPr/>
          </p:nvGrpSpPr>
          <p:grpSpPr>
            <a:xfrm>
              <a:off x="749787" y="1420556"/>
              <a:ext cx="1121314" cy="1121314"/>
              <a:chOff x="749787" y="1541206"/>
              <a:chExt cx="1121314" cy="1121314"/>
            </a:xfrm>
          </p:grpSpPr>
          <p:sp>
            <p:nvSpPr>
              <p:cNvPr id="30" name="Circle">
                <a:extLst>
                  <a:ext uri="{FF2B5EF4-FFF2-40B4-BE49-F238E27FC236}">
                    <a16:creationId xmlns:a16="http://schemas.microsoft.com/office/drawing/2014/main" id="{46077E90-9193-30D1-0395-AD63F2838CD7}"/>
                  </a:ext>
                </a:extLst>
              </p:cNvPr>
              <p:cNvSpPr/>
              <p:nvPr/>
            </p:nvSpPr>
            <p:spPr>
              <a:xfrm>
                <a:off x="749787" y="1541206"/>
                <a:ext cx="1121314" cy="1121314"/>
              </a:xfrm>
              <a:prstGeom prst="ellipse">
                <a:avLst/>
              </a:prstGeom>
              <a:solidFill>
                <a:schemeClr val="accent1"/>
              </a:solidFill>
              <a:ln w="12700">
                <a:miter lim="400000"/>
              </a:ln>
              <a:effectLst>
                <a:innerShdw blurRad="254000" dist="190500" dir="13500000">
                  <a:schemeClr val="bg1">
                    <a:lumMod val="75000"/>
                    <a:alpha val="40000"/>
                  </a:schemeClr>
                </a:inn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pic>
            <p:nvPicPr>
              <p:cNvPr id="52" name="Graphic 51">
                <a:extLst>
                  <a:ext uri="{FF2B5EF4-FFF2-40B4-BE49-F238E27FC236}">
                    <a16:creationId xmlns:a16="http://schemas.microsoft.com/office/drawing/2014/main" id="{CACB203F-0B09-36CA-DF66-5BE1BE5407A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67544" y="1758963"/>
                <a:ext cx="685800" cy="685800"/>
              </a:xfrm>
              <a:prstGeom prst="rect">
                <a:avLst/>
              </a:prstGeom>
            </p:spPr>
          </p:pic>
        </p:grpSp>
        <p:sp>
          <p:nvSpPr>
            <p:cNvPr id="54" name="TextBox 53">
              <a:extLst>
                <a:ext uri="{FF2B5EF4-FFF2-40B4-BE49-F238E27FC236}">
                  <a16:creationId xmlns:a16="http://schemas.microsoft.com/office/drawing/2014/main" id="{2C908804-C8EA-452A-291A-6BA1B5AFD136}"/>
                </a:ext>
              </a:extLst>
            </p:cNvPr>
            <p:cNvSpPr txBox="1"/>
            <p:nvPr/>
          </p:nvSpPr>
          <p:spPr>
            <a:xfrm>
              <a:off x="750355" y="2961902"/>
              <a:ext cx="1120178" cy="507831"/>
            </a:xfrm>
            <a:prstGeom prst="rect">
              <a:avLst/>
            </a:prstGeom>
            <a:noFill/>
          </p:spPr>
          <p:txBody>
            <a:bodyPr wrap="square" rtlCol="0">
              <a:spAutoFit/>
            </a:bodyPr>
            <a:lstStyle/>
            <a:p>
              <a:pPr algn="ctr"/>
              <a:r>
                <a:rPr lang="en-US" sz="1350" b="1">
                  <a:solidFill>
                    <a:srgbClr val="004358"/>
                  </a:solidFill>
                  <a:latin typeface="Calibri" panose="020F0502020204030204" pitchFamily="34" charset="0"/>
                  <a:cs typeface="Calibri" panose="020F0502020204030204" pitchFamily="34" charset="0"/>
                </a:rPr>
                <a:t>Block Storage</a:t>
              </a:r>
            </a:p>
          </p:txBody>
        </p:sp>
        <p:sp>
          <p:nvSpPr>
            <p:cNvPr id="55" name="TextBox 54">
              <a:extLst>
                <a:ext uri="{FF2B5EF4-FFF2-40B4-BE49-F238E27FC236}">
                  <a16:creationId xmlns:a16="http://schemas.microsoft.com/office/drawing/2014/main" id="{3A73AD71-8B0C-3260-C320-FE27089EAF54}"/>
                </a:ext>
              </a:extLst>
            </p:cNvPr>
            <p:cNvSpPr txBox="1"/>
            <p:nvPr/>
          </p:nvSpPr>
          <p:spPr>
            <a:xfrm>
              <a:off x="2013743" y="2961902"/>
              <a:ext cx="1201932" cy="507831"/>
            </a:xfrm>
            <a:prstGeom prst="rect">
              <a:avLst/>
            </a:prstGeom>
            <a:noFill/>
          </p:spPr>
          <p:txBody>
            <a:bodyPr wrap="square" rtlCol="0">
              <a:spAutoFit/>
            </a:bodyPr>
            <a:lstStyle/>
            <a:p>
              <a:pPr algn="ctr"/>
              <a:r>
                <a:rPr lang="en-US" sz="1350" b="1">
                  <a:solidFill>
                    <a:srgbClr val="004358"/>
                  </a:solidFill>
                  <a:latin typeface="Calibri" panose="020F0502020204030204" pitchFamily="34" charset="0"/>
                  <a:cs typeface="Calibri" panose="020F0502020204030204" pitchFamily="34" charset="0"/>
                </a:rPr>
                <a:t>Object Storage</a:t>
              </a:r>
            </a:p>
          </p:txBody>
        </p:sp>
        <p:sp>
          <p:nvSpPr>
            <p:cNvPr id="56" name="TextBox 55">
              <a:extLst>
                <a:ext uri="{FF2B5EF4-FFF2-40B4-BE49-F238E27FC236}">
                  <a16:creationId xmlns:a16="http://schemas.microsoft.com/office/drawing/2014/main" id="{607BC1F1-7B6F-3864-379D-5911A1E00DD7}"/>
                </a:ext>
              </a:extLst>
            </p:cNvPr>
            <p:cNvSpPr txBox="1"/>
            <p:nvPr/>
          </p:nvSpPr>
          <p:spPr>
            <a:xfrm>
              <a:off x="3236170" y="2961902"/>
              <a:ext cx="1367873" cy="507831"/>
            </a:xfrm>
            <a:prstGeom prst="rect">
              <a:avLst/>
            </a:prstGeom>
            <a:noFill/>
          </p:spPr>
          <p:txBody>
            <a:bodyPr wrap="square" rtlCol="0">
              <a:spAutoFit/>
            </a:bodyPr>
            <a:lstStyle/>
            <a:p>
              <a:pPr algn="ctr"/>
              <a:r>
                <a:rPr lang="en-US" sz="1350" b="1">
                  <a:solidFill>
                    <a:srgbClr val="004358"/>
                  </a:solidFill>
                  <a:latin typeface="Calibri" panose="020F0502020204030204" pitchFamily="34" charset="0"/>
                  <a:cs typeface="Calibri" panose="020F0502020204030204" pitchFamily="34" charset="0"/>
                </a:rPr>
                <a:t>Container-Native Storage</a:t>
              </a:r>
            </a:p>
          </p:txBody>
        </p:sp>
        <p:sp>
          <p:nvSpPr>
            <p:cNvPr id="59" name="TextBox 58">
              <a:extLst>
                <a:ext uri="{FF2B5EF4-FFF2-40B4-BE49-F238E27FC236}">
                  <a16:creationId xmlns:a16="http://schemas.microsoft.com/office/drawing/2014/main" id="{6ADC6048-E757-129C-5222-93AB012A91EF}"/>
                </a:ext>
              </a:extLst>
            </p:cNvPr>
            <p:cNvSpPr txBox="1"/>
            <p:nvPr/>
          </p:nvSpPr>
          <p:spPr>
            <a:xfrm>
              <a:off x="7267597" y="2961902"/>
              <a:ext cx="1120178" cy="507831"/>
            </a:xfrm>
            <a:prstGeom prst="rect">
              <a:avLst/>
            </a:prstGeom>
            <a:noFill/>
          </p:spPr>
          <p:txBody>
            <a:bodyPr wrap="square" rtlCol="0">
              <a:spAutoFit/>
            </a:bodyPr>
            <a:lstStyle/>
            <a:p>
              <a:pPr algn="ctr"/>
              <a:r>
                <a:rPr lang="en-US" sz="1350" b="1">
                  <a:solidFill>
                    <a:srgbClr val="004358"/>
                  </a:solidFill>
                  <a:latin typeface="Calibri" panose="020F0502020204030204" pitchFamily="34" charset="0"/>
                  <a:cs typeface="Calibri" panose="020F0502020204030204" pitchFamily="34" charset="0"/>
                </a:rPr>
                <a:t>Media Workflows</a:t>
              </a:r>
            </a:p>
          </p:txBody>
        </p:sp>
        <p:sp>
          <p:nvSpPr>
            <p:cNvPr id="60" name="TextBox 59">
              <a:extLst>
                <a:ext uri="{FF2B5EF4-FFF2-40B4-BE49-F238E27FC236}">
                  <a16:creationId xmlns:a16="http://schemas.microsoft.com/office/drawing/2014/main" id="{6926B248-03FC-F9A5-F586-D05531B6B86B}"/>
                </a:ext>
              </a:extLst>
            </p:cNvPr>
            <p:cNvSpPr txBox="1"/>
            <p:nvPr/>
          </p:nvSpPr>
          <p:spPr>
            <a:xfrm>
              <a:off x="4670633" y="2961902"/>
              <a:ext cx="1120178" cy="507831"/>
            </a:xfrm>
            <a:prstGeom prst="rect">
              <a:avLst/>
            </a:prstGeom>
            <a:noFill/>
          </p:spPr>
          <p:txBody>
            <a:bodyPr wrap="square" rtlCol="0">
              <a:spAutoFit/>
            </a:bodyPr>
            <a:lstStyle/>
            <a:p>
              <a:pPr algn="ctr"/>
              <a:r>
                <a:rPr lang="en-US" sz="1350" b="1">
                  <a:solidFill>
                    <a:srgbClr val="004358"/>
                  </a:solidFill>
                  <a:latin typeface="Calibri" panose="020F0502020204030204" pitchFamily="34" charset="0"/>
                  <a:cs typeface="Calibri" panose="020F0502020204030204" pitchFamily="34" charset="0"/>
                </a:rPr>
                <a:t>Edge &amp; SMB Storage</a:t>
              </a:r>
            </a:p>
          </p:txBody>
        </p:sp>
        <p:cxnSp>
          <p:nvCxnSpPr>
            <p:cNvPr id="62" name="Straight Connector 61">
              <a:extLst>
                <a:ext uri="{FF2B5EF4-FFF2-40B4-BE49-F238E27FC236}">
                  <a16:creationId xmlns:a16="http://schemas.microsoft.com/office/drawing/2014/main" id="{4EA85002-147C-104D-88A3-CA24D27C1BDD}"/>
                </a:ext>
              </a:extLst>
            </p:cNvPr>
            <p:cNvCxnSpPr>
              <a:cxnSpLocks/>
            </p:cNvCxnSpPr>
            <p:nvPr/>
          </p:nvCxnSpPr>
          <p:spPr>
            <a:xfrm>
              <a:off x="749787" y="3587750"/>
              <a:ext cx="763798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53808A2-3CA5-7ABD-755B-8F6A50532233}"/>
                </a:ext>
              </a:extLst>
            </p:cNvPr>
            <p:cNvSpPr txBox="1"/>
            <p:nvPr/>
          </p:nvSpPr>
          <p:spPr>
            <a:xfrm>
              <a:off x="730057" y="3698526"/>
              <a:ext cx="1164854" cy="861774"/>
            </a:xfrm>
            <a:prstGeom prst="rect">
              <a:avLst/>
            </a:prstGeom>
            <a:noFill/>
          </p:spPr>
          <p:txBody>
            <a:bodyPr wrap="square" rtlCol="0">
              <a:spAutoFit/>
            </a:bodyPr>
            <a:lstStyle/>
            <a:p>
              <a:pPr algn="ctr"/>
              <a:r>
                <a:rPr lang="en-US" sz="1250" dirty="0">
                  <a:latin typeface="Calibri" panose="020F0502020204030204" pitchFamily="34" charset="0"/>
                  <a:cs typeface="Calibri" panose="020F0502020204030204" pitchFamily="34" charset="0"/>
                </a:rPr>
                <a:t>28 Years of Leadership with</a:t>
              </a:r>
            </a:p>
            <a:p>
              <a:pPr algn="ctr"/>
              <a:r>
                <a:rPr lang="en-US" sz="1250" dirty="0" err="1">
                  <a:latin typeface="Calibri" panose="020F0502020204030204" pitchFamily="34" charset="0"/>
                  <a:cs typeface="Calibri" panose="020F0502020204030204" pitchFamily="34" charset="0"/>
                </a:rPr>
                <a:t>SANsymphony</a:t>
              </a:r>
              <a:endParaRPr lang="en-US" sz="1250" dirty="0">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6D99BC95-762B-CB96-3604-0395704A97E3}"/>
                </a:ext>
              </a:extLst>
            </p:cNvPr>
            <p:cNvSpPr txBox="1"/>
            <p:nvPr/>
          </p:nvSpPr>
          <p:spPr>
            <a:xfrm>
              <a:off x="2061799" y="3698528"/>
              <a:ext cx="1105819" cy="861774"/>
            </a:xfrm>
            <a:prstGeom prst="rect">
              <a:avLst/>
            </a:prstGeom>
            <a:noFill/>
          </p:spPr>
          <p:txBody>
            <a:bodyPr wrap="square" rtlCol="0">
              <a:spAutoFit/>
            </a:bodyPr>
            <a:lstStyle/>
            <a:p>
              <a:pPr algn="ctr"/>
              <a:r>
                <a:rPr lang="en-US" sz="1250">
                  <a:latin typeface="Calibri" panose="020F0502020204030204" pitchFamily="34" charset="0"/>
                  <a:cs typeface="Calibri" panose="020F0502020204030204" pitchFamily="34" charset="0"/>
                </a:rPr>
                <a:t>Active &amp; Nearline Archive with Swarm, SNS</a:t>
              </a:r>
            </a:p>
          </p:txBody>
        </p:sp>
        <p:sp>
          <p:nvSpPr>
            <p:cNvPr id="68" name="TextBox 67">
              <a:extLst>
                <a:ext uri="{FF2B5EF4-FFF2-40B4-BE49-F238E27FC236}">
                  <a16:creationId xmlns:a16="http://schemas.microsoft.com/office/drawing/2014/main" id="{17A58BEF-1E2F-C8CF-B556-3744413B8548}"/>
                </a:ext>
              </a:extLst>
            </p:cNvPr>
            <p:cNvSpPr txBox="1"/>
            <p:nvPr/>
          </p:nvSpPr>
          <p:spPr>
            <a:xfrm>
              <a:off x="3366063" y="3698528"/>
              <a:ext cx="1105819" cy="861774"/>
            </a:xfrm>
            <a:prstGeom prst="rect">
              <a:avLst/>
            </a:prstGeom>
            <a:noFill/>
          </p:spPr>
          <p:txBody>
            <a:bodyPr wrap="square" rtlCol="0">
              <a:spAutoFit/>
            </a:bodyPr>
            <a:lstStyle/>
            <a:p>
              <a:pPr algn="ctr"/>
              <a:r>
                <a:rPr lang="en-US" sz="1250" b="1" dirty="0">
                  <a:latin typeface="Calibri" panose="020F0502020204030204" pitchFamily="34" charset="0"/>
                  <a:cs typeface="Calibri" panose="020F0502020204030204" pitchFamily="34" charset="0"/>
                </a:rPr>
                <a:t>Entering Market Readiness with Puls8</a:t>
              </a:r>
            </a:p>
          </p:txBody>
        </p:sp>
        <p:sp>
          <p:nvSpPr>
            <p:cNvPr id="69" name="TextBox 68">
              <a:extLst>
                <a:ext uri="{FF2B5EF4-FFF2-40B4-BE49-F238E27FC236}">
                  <a16:creationId xmlns:a16="http://schemas.microsoft.com/office/drawing/2014/main" id="{206C9B83-1110-707B-7038-498AC33538FB}"/>
                </a:ext>
              </a:extLst>
            </p:cNvPr>
            <p:cNvSpPr txBox="1"/>
            <p:nvPr/>
          </p:nvSpPr>
          <p:spPr>
            <a:xfrm>
              <a:off x="4679778" y="3698527"/>
              <a:ext cx="1105819" cy="861774"/>
            </a:xfrm>
            <a:prstGeom prst="rect">
              <a:avLst/>
            </a:prstGeom>
            <a:noFill/>
          </p:spPr>
          <p:txBody>
            <a:bodyPr wrap="square" rtlCol="0">
              <a:spAutoFit/>
            </a:bodyPr>
            <a:lstStyle/>
            <a:p>
              <a:pPr algn="ctr"/>
              <a:r>
                <a:rPr lang="en-US" sz="1250">
                  <a:latin typeface="Calibri" panose="020F0502020204030204" pitchFamily="34" charset="0"/>
                  <a:cs typeface="Calibri" panose="020F0502020204030204" pitchFamily="34" charset="0"/>
                </a:rPr>
                <a:t>HA with StarWind HCI</a:t>
              </a:r>
            </a:p>
            <a:p>
              <a:pPr algn="ctr"/>
              <a:r>
                <a:rPr lang="en-US" sz="1250">
                  <a:latin typeface="Calibri" panose="020F0502020204030204" pitchFamily="34" charset="0"/>
                  <a:cs typeface="Calibri" panose="020F0502020204030204" pitchFamily="34" charset="0"/>
                </a:rPr>
                <a:t>Appliance &amp; Software</a:t>
              </a:r>
            </a:p>
          </p:txBody>
        </p:sp>
        <p:sp>
          <p:nvSpPr>
            <p:cNvPr id="70" name="TextBox 69">
              <a:extLst>
                <a:ext uri="{FF2B5EF4-FFF2-40B4-BE49-F238E27FC236}">
                  <a16:creationId xmlns:a16="http://schemas.microsoft.com/office/drawing/2014/main" id="{E2550464-D6F9-FB02-241D-63ECD982A311}"/>
                </a:ext>
              </a:extLst>
            </p:cNvPr>
            <p:cNvSpPr txBox="1"/>
            <p:nvPr/>
          </p:nvSpPr>
          <p:spPr>
            <a:xfrm>
              <a:off x="5993493" y="3698527"/>
              <a:ext cx="1105819" cy="861774"/>
            </a:xfrm>
            <a:prstGeom prst="rect">
              <a:avLst/>
            </a:prstGeom>
            <a:noFill/>
          </p:spPr>
          <p:txBody>
            <a:bodyPr wrap="square" rtlCol="0">
              <a:spAutoFit/>
            </a:bodyPr>
            <a:lstStyle/>
            <a:p>
              <a:pPr algn="ctr"/>
              <a:r>
                <a:rPr lang="en-US" sz="1250">
                  <a:latin typeface="Calibri" panose="020F0502020204030204" pitchFamily="34" charset="0"/>
                  <a:cs typeface="Calibri" panose="020F0502020204030204" pitchFamily="34" charset="0"/>
                </a:rPr>
                <a:t>Storage for HPC/AI Workloads with Nexus</a:t>
              </a:r>
            </a:p>
          </p:txBody>
        </p:sp>
        <p:sp>
          <p:nvSpPr>
            <p:cNvPr id="71" name="TextBox 70">
              <a:extLst>
                <a:ext uri="{FF2B5EF4-FFF2-40B4-BE49-F238E27FC236}">
                  <a16:creationId xmlns:a16="http://schemas.microsoft.com/office/drawing/2014/main" id="{BE05619F-E01E-5687-D4E4-467F2F7A8E06}"/>
                </a:ext>
              </a:extLst>
            </p:cNvPr>
            <p:cNvSpPr txBox="1"/>
            <p:nvPr/>
          </p:nvSpPr>
          <p:spPr>
            <a:xfrm>
              <a:off x="7274776" y="3698526"/>
              <a:ext cx="1105819" cy="861774"/>
            </a:xfrm>
            <a:prstGeom prst="rect">
              <a:avLst/>
            </a:prstGeom>
            <a:noFill/>
          </p:spPr>
          <p:txBody>
            <a:bodyPr wrap="square" rtlCol="0">
              <a:spAutoFit/>
            </a:bodyPr>
            <a:lstStyle/>
            <a:p>
              <a:pPr algn="ctr"/>
              <a:r>
                <a:rPr lang="en-US" sz="1250">
                  <a:latin typeface="Calibri" panose="020F0502020204030204" pitchFamily="34" charset="0"/>
                  <a:cs typeface="Calibri" panose="020F0502020204030204" pitchFamily="34" charset="0"/>
                </a:rPr>
                <a:t>From Ingest to Archive </a:t>
              </a:r>
            </a:p>
            <a:p>
              <a:pPr algn="ctr"/>
              <a:r>
                <a:rPr lang="en-US" sz="1250">
                  <a:latin typeface="Calibri" panose="020F0502020204030204" pitchFamily="34" charset="0"/>
                  <a:cs typeface="Calibri" panose="020F0502020204030204" pitchFamily="34" charset="0"/>
                </a:rPr>
                <a:t>with</a:t>
              </a:r>
            </a:p>
            <a:p>
              <a:pPr algn="ctr"/>
              <a:r>
                <a:rPr lang="en-US" sz="1250">
                  <a:latin typeface="Calibri" panose="020F0502020204030204" pitchFamily="34" charset="0"/>
                  <a:cs typeface="Calibri" panose="020F0502020204030204" pitchFamily="34" charset="0"/>
                </a:rPr>
                <a:t>Pixitmedia</a:t>
              </a:r>
            </a:p>
          </p:txBody>
        </p:sp>
        <p:sp>
          <p:nvSpPr>
            <p:cNvPr id="58" name="TextBox 57">
              <a:extLst>
                <a:ext uri="{FF2B5EF4-FFF2-40B4-BE49-F238E27FC236}">
                  <a16:creationId xmlns:a16="http://schemas.microsoft.com/office/drawing/2014/main" id="{9EF07C3B-B458-0B2E-B40A-4F999E28E073}"/>
                </a:ext>
              </a:extLst>
            </p:cNvPr>
            <p:cNvSpPr txBox="1"/>
            <p:nvPr/>
          </p:nvSpPr>
          <p:spPr>
            <a:xfrm>
              <a:off x="6052521" y="2961902"/>
              <a:ext cx="987762" cy="507831"/>
            </a:xfrm>
            <a:prstGeom prst="rect">
              <a:avLst/>
            </a:prstGeom>
            <a:noFill/>
          </p:spPr>
          <p:txBody>
            <a:bodyPr wrap="square" rtlCol="0">
              <a:spAutoFit/>
            </a:bodyPr>
            <a:lstStyle/>
            <a:p>
              <a:pPr algn="ctr"/>
              <a:r>
                <a:rPr lang="en-US" sz="1350" b="1">
                  <a:solidFill>
                    <a:srgbClr val="004358"/>
                  </a:solidFill>
                  <a:latin typeface="Calibri" panose="020F0502020204030204" pitchFamily="34" charset="0"/>
                  <a:cs typeface="Calibri" panose="020F0502020204030204" pitchFamily="34" charset="0"/>
                </a:rPr>
                <a:t>File Storage</a:t>
              </a:r>
            </a:p>
          </p:txBody>
        </p:sp>
      </p:grpSp>
    </p:spTree>
    <p:extLst>
      <p:ext uri="{BB962C8B-B14F-4D97-AF65-F5344CB8AC3E}">
        <p14:creationId xmlns:p14="http://schemas.microsoft.com/office/powerpoint/2010/main" val="2429497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C391-F8AF-A5BE-461F-9303CBDF028A}"/>
              </a:ext>
            </a:extLst>
          </p:cNvPr>
          <p:cNvSpPr>
            <a:spLocks noGrp="1"/>
          </p:cNvSpPr>
          <p:nvPr>
            <p:ph type="title"/>
          </p:nvPr>
        </p:nvSpPr>
        <p:spPr/>
        <p:txBody>
          <a:bodyPr/>
          <a:lstStyle/>
          <a:p>
            <a:r>
              <a:rPr lang="en-US"/>
              <a:t>Agenda</a:t>
            </a:r>
          </a:p>
        </p:txBody>
      </p:sp>
      <p:sp>
        <p:nvSpPr>
          <p:cNvPr id="3" name="Slide Number Placeholder 2">
            <a:extLst>
              <a:ext uri="{FF2B5EF4-FFF2-40B4-BE49-F238E27FC236}">
                <a16:creationId xmlns:a16="http://schemas.microsoft.com/office/drawing/2014/main" id="{024846FD-1C9E-5821-6FA1-328C5CE859D4}"/>
              </a:ext>
            </a:extLst>
          </p:cNvPr>
          <p:cNvSpPr>
            <a:spLocks noGrp="1"/>
          </p:cNvSpPr>
          <p:nvPr>
            <p:ph type="sldNum" sz="quarter" idx="4"/>
          </p:nvPr>
        </p:nvSpPr>
        <p:spPr/>
        <p:txBody>
          <a:bodyPr/>
          <a:lstStyle/>
          <a:p>
            <a:pPr>
              <a:defRPr/>
            </a:pPr>
            <a:fld id="{992F9679-0466-4B45-903C-6A8B75B5D3DF}" type="slidenum">
              <a:rPr lang="en-US" smtClean="0"/>
              <a:pPr>
                <a:defRPr/>
              </a:pPr>
              <a:t>6</a:t>
            </a:fld>
            <a:endParaRPr lang="en-US"/>
          </a:p>
        </p:txBody>
      </p:sp>
      <p:grpSp>
        <p:nvGrpSpPr>
          <p:cNvPr id="4" name="Google Shape;1087;p23">
            <a:extLst>
              <a:ext uri="{FF2B5EF4-FFF2-40B4-BE49-F238E27FC236}">
                <a16:creationId xmlns:a16="http://schemas.microsoft.com/office/drawing/2014/main" id="{3DDA6333-001E-D5E1-D01B-4A80DFEDF497}"/>
              </a:ext>
            </a:extLst>
          </p:cNvPr>
          <p:cNvGrpSpPr/>
          <p:nvPr/>
        </p:nvGrpSpPr>
        <p:grpSpPr>
          <a:xfrm>
            <a:off x="2415935" y="1274576"/>
            <a:ext cx="4485084" cy="635903"/>
            <a:chOff x="710277" y="1580717"/>
            <a:chExt cx="4485084" cy="635903"/>
          </a:xfrm>
        </p:grpSpPr>
        <p:sp>
          <p:nvSpPr>
            <p:cNvPr id="21" name="Google Shape;1088;p23">
              <a:extLst>
                <a:ext uri="{FF2B5EF4-FFF2-40B4-BE49-F238E27FC236}">
                  <a16:creationId xmlns:a16="http://schemas.microsoft.com/office/drawing/2014/main" id="{B824A8E0-9E7A-5998-6182-B48B5867E032}"/>
                </a:ext>
              </a:extLst>
            </p:cNvPr>
            <p:cNvSpPr/>
            <p:nvPr/>
          </p:nvSpPr>
          <p:spPr>
            <a:xfrm>
              <a:off x="809598" y="1892650"/>
              <a:ext cx="832275" cy="26225"/>
            </a:xfrm>
            <a:custGeom>
              <a:avLst/>
              <a:gdLst/>
              <a:ahLst/>
              <a:cxnLst/>
              <a:rect l="l" t="t" r="r" b="b"/>
              <a:pathLst>
                <a:path w="33291" h="1049" extrusionOk="0">
                  <a:moveTo>
                    <a:pt x="1" y="0"/>
                  </a:moveTo>
                  <a:lnTo>
                    <a:pt x="1" y="1048"/>
                  </a:lnTo>
                  <a:lnTo>
                    <a:pt x="33290" y="1048"/>
                  </a:lnTo>
                  <a:lnTo>
                    <a:pt x="33290"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mn-lt"/>
              </a:endParaRPr>
            </a:p>
          </p:txBody>
        </p:sp>
        <p:sp>
          <p:nvSpPr>
            <p:cNvPr id="22" name="Google Shape;1089;p23">
              <a:extLst>
                <a:ext uri="{FF2B5EF4-FFF2-40B4-BE49-F238E27FC236}">
                  <a16:creationId xmlns:a16="http://schemas.microsoft.com/office/drawing/2014/main" id="{7C50CD3E-CF9A-4802-9318-9F5A7B7E8434}"/>
                </a:ext>
              </a:extLst>
            </p:cNvPr>
            <p:cNvSpPr/>
            <p:nvPr/>
          </p:nvSpPr>
          <p:spPr>
            <a:xfrm>
              <a:off x="710277" y="1580717"/>
              <a:ext cx="634349" cy="632215"/>
            </a:xfrm>
            <a:custGeom>
              <a:avLst/>
              <a:gdLst/>
              <a:ahLst/>
              <a:cxnLst/>
              <a:rect l="l" t="t" r="r" b="b"/>
              <a:pathLst>
                <a:path w="21409" h="21337" extrusionOk="0">
                  <a:moveTo>
                    <a:pt x="1" y="0"/>
                  </a:moveTo>
                  <a:lnTo>
                    <a:pt x="1" y="21336"/>
                  </a:lnTo>
                  <a:lnTo>
                    <a:pt x="21408" y="21336"/>
                  </a:lnTo>
                  <a:lnTo>
                    <a:pt x="21408" y="0"/>
                  </a:lnTo>
                  <a:close/>
                </a:path>
              </a:pathLst>
            </a:custGeom>
            <a:solidFill>
              <a:srgbClr val="DCEA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2500">
                  <a:solidFill>
                    <a:schemeClr val="accent3">
                      <a:lumMod val="50000"/>
                    </a:schemeClr>
                  </a:solidFill>
                  <a:latin typeface="+mn-lt"/>
                  <a:ea typeface="Fira Sans Extra Condensed Medium"/>
                  <a:cs typeface="Fira Sans Extra Condensed Medium"/>
                  <a:sym typeface="Fira Sans Extra Condensed Medium"/>
                </a:rPr>
                <a:t>1</a:t>
              </a:r>
              <a:endParaRPr sz="2500">
                <a:solidFill>
                  <a:schemeClr val="accent3">
                    <a:lumMod val="50000"/>
                  </a:schemeClr>
                </a:solidFill>
                <a:latin typeface="+mn-lt"/>
              </a:endParaRPr>
            </a:p>
          </p:txBody>
        </p:sp>
        <p:sp>
          <p:nvSpPr>
            <p:cNvPr id="23" name="Google Shape;1091;p23">
              <a:extLst>
                <a:ext uri="{FF2B5EF4-FFF2-40B4-BE49-F238E27FC236}">
                  <a16:creationId xmlns:a16="http://schemas.microsoft.com/office/drawing/2014/main" id="{630A419E-C482-A9E1-D8F7-0B440FACB72F}"/>
                </a:ext>
              </a:extLst>
            </p:cNvPr>
            <p:cNvSpPr txBox="1"/>
            <p:nvPr/>
          </p:nvSpPr>
          <p:spPr>
            <a:xfrm>
              <a:off x="1667038" y="1584725"/>
              <a:ext cx="3528323" cy="6318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2400" dirty="0">
                  <a:solidFill>
                    <a:schemeClr val="tx1"/>
                  </a:solidFill>
                  <a:latin typeface="+mn-lt"/>
                  <a:ea typeface="Fira Sans Extra Condensed Medium"/>
                  <a:cs typeface="Fira Sans Extra Condensed Medium"/>
                  <a:sym typeface="Fira Sans Extra Condensed Medium"/>
                </a:rPr>
                <a:t>Kubernetes and containers</a:t>
              </a:r>
            </a:p>
          </p:txBody>
        </p:sp>
      </p:grpSp>
      <p:grpSp>
        <p:nvGrpSpPr>
          <p:cNvPr id="24" name="Google Shape;1087;p23">
            <a:extLst>
              <a:ext uri="{FF2B5EF4-FFF2-40B4-BE49-F238E27FC236}">
                <a16:creationId xmlns:a16="http://schemas.microsoft.com/office/drawing/2014/main" id="{DBB8587E-4DC8-81EB-518D-AA0606539909}"/>
              </a:ext>
            </a:extLst>
          </p:cNvPr>
          <p:cNvGrpSpPr/>
          <p:nvPr/>
        </p:nvGrpSpPr>
        <p:grpSpPr>
          <a:xfrm>
            <a:off x="2415935" y="2116682"/>
            <a:ext cx="4485086" cy="644292"/>
            <a:chOff x="710277" y="1580717"/>
            <a:chExt cx="4485086" cy="644292"/>
          </a:xfrm>
        </p:grpSpPr>
        <p:sp>
          <p:nvSpPr>
            <p:cNvPr id="25" name="Google Shape;1088;p23">
              <a:extLst>
                <a:ext uri="{FF2B5EF4-FFF2-40B4-BE49-F238E27FC236}">
                  <a16:creationId xmlns:a16="http://schemas.microsoft.com/office/drawing/2014/main" id="{521F0B65-D182-715E-A90B-4E8789751613}"/>
                </a:ext>
              </a:extLst>
            </p:cNvPr>
            <p:cNvSpPr/>
            <p:nvPr/>
          </p:nvSpPr>
          <p:spPr>
            <a:xfrm>
              <a:off x="809598" y="1892650"/>
              <a:ext cx="832275" cy="26225"/>
            </a:xfrm>
            <a:custGeom>
              <a:avLst/>
              <a:gdLst/>
              <a:ahLst/>
              <a:cxnLst/>
              <a:rect l="l" t="t" r="r" b="b"/>
              <a:pathLst>
                <a:path w="33291" h="1049" extrusionOk="0">
                  <a:moveTo>
                    <a:pt x="1" y="0"/>
                  </a:moveTo>
                  <a:lnTo>
                    <a:pt x="1" y="1048"/>
                  </a:lnTo>
                  <a:lnTo>
                    <a:pt x="33290" y="1048"/>
                  </a:lnTo>
                  <a:lnTo>
                    <a:pt x="33290"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mn-lt"/>
              </a:endParaRPr>
            </a:p>
          </p:txBody>
        </p:sp>
        <p:sp>
          <p:nvSpPr>
            <p:cNvPr id="26" name="Google Shape;1089;p23">
              <a:extLst>
                <a:ext uri="{FF2B5EF4-FFF2-40B4-BE49-F238E27FC236}">
                  <a16:creationId xmlns:a16="http://schemas.microsoft.com/office/drawing/2014/main" id="{68CB224F-2B3D-F7E3-895A-6F3239A2F0ED}"/>
                </a:ext>
              </a:extLst>
            </p:cNvPr>
            <p:cNvSpPr/>
            <p:nvPr/>
          </p:nvSpPr>
          <p:spPr>
            <a:xfrm>
              <a:off x="710277" y="1580717"/>
              <a:ext cx="634349" cy="632215"/>
            </a:xfrm>
            <a:custGeom>
              <a:avLst/>
              <a:gdLst/>
              <a:ahLst/>
              <a:cxnLst/>
              <a:rect l="l" t="t" r="r" b="b"/>
              <a:pathLst>
                <a:path w="21409" h="21337" extrusionOk="0">
                  <a:moveTo>
                    <a:pt x="1" y="0"/>
                  </a:moveTo>
                  <a:lnTo>
                    <a:pt x="1" y="21336"/>
                  </a:lnTo>
                  <a:lnTo>
                    <a:pt x="21408" y="21336"/>
                  </a:lnTo>
                  <a:lnTo>
                    <a:pt x="21408" y="0"/>
                  </a:lnTo>
                  <a:close/>
                </a:path>
              </a:pathLst>
            </a:custGeom>
            <a:solidFill>
              <a:srgbClr val="DCEA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2500">
                  <a:solidFill>
                    <a:schemeClr val="accent3">
                      <a:lumMod val="50000"/>
                    </a:schemeClr>
                  </a:solidFill>
                  <a:latin typeface="+mn-lt"/>
                  <a:ea typeface="Fira Sans Extra Condensed Medium"/>
                  <a:cs typeface="Fira Sans Extra Condensed Medium"/>
                  <a:sym typeface="Fira Sans Extra Condensed Medium"/>
                </a:rPr>
                <a:t>2</a:t>
              </a:r>
              <a:endParaRPr sz="2500">
                <a:solidFill>
                  <a:schemeClr val="accent3">
                    <a:lumMod val="50000"/>
                  </a:schemeClr>
                </a:solidFill>
                <a:latin typeface="+mn-lt"/>
              </a:endParaRPr>
            </a:p>
          </p:txBody>
        </p:sp>
        <p:sp>
          <p:nvSpPr>
            <p:cNvPr id="27" name="Google Shape;1091;p23">
              <a:extLst>
                <a:ext uri="{FF2B5EF4-FFF2-40B4-BE49-F238E27FC236}">
                  <a16:creationId xmlns:a16="http://schemas.microsoft.com/office/drawing/2014/main" id="{2F490263-454E-3673-1A17-F370D4A635EB}"/>
                </a:ext>
              </a:extLst>
            </p:cNvPr>
            <p:cNvSpPr txBox="1"/>
            <p:nvPr/>
          </p:nvSpPr>
          <p:spPr>
            <a:xfrm>
              <a:off x="1667039" y="1593114"/>
              <a:ext cx="3528324" cy="6318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L="0" marR="0" lvl="0" indent="0">
                <a:lnSpc>
                  <a:spcPct val="100000"/>
                </a:lnSpc>
                <a:spcBef>
                  <a:spcPts val="0"/>
                </a:spcBef>
                <a:spcAft>
                  <a:spcPts val="0"/>
                </a:spcAft>
                <a:buClr>
                  <a:srgbClr val="000000"/>
                </a:buClr>
                <a:buFont typeface="Arial"/>
                <a:buNone/>
                <a:defRPr b="0" i="0" u="none" strike="noStrike" cap="none">
                  <a:solidFill>
                    <a:srgbClr val="002D3F"/>
                  </a:solidFill>
                  <a:latin typeface="+mn-lt"/>
                  <a:ea typeface="Fira Sans Extra Condensed Medium"/>
                  <a:cs typeface="Fira Sans Extra Condensed Medium"/>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US" dirty="0">
                  <a:solidFill>
                    <a:schemeClr val="tx1"/>
                  </a:solidFill>
                  <a:sym typeface="Fira Sans Extra Condensed Medium"/>
                </a:rPr>
                <a:t>What is Puls8</a:t>
              </a:r>
            </a:p>
          </p:txBody>
        </p:sp>
      </p:grpSp>
      <p:grpSp>
        <p:nvGrpSpPr>
          <p:cNvPr id="28" name="Google Shape;1087;p23">
            <a:extLst>
              <a:ext uri="{FF2B5EF4-FFF2-40B4-BE49-F238E27FC236}">
                <a16:creationId xmlns:a16="http://schemas.microsoft.com/office/drawing/2014/main" id="{8B8A2BDE-267A-2674-A78B-D2E98E0C009F}"/>
              </a:ext>
            </a:extLst>
          </p:cNvPr>
          <p:cNvGrpSpPr/>
          <p:nvPr/>
        </p:nvGrpSpPr>
        <p:grpSpPr>
          <a:xfrm>
            <a:off x="2415935" y="2958788"/>
            <a:ext cx="931596" cy="632215"/>
            <a:chOff x="710277" y="1580717"/>
            <a:chExt cx="931596" cy="632215"/>
          </a:xfrm>
        </p:grpSpPr>
        <p:sp>
          <p:nvSpPr>
            <p:cNvPr id="29" name="Google Shape;1088;p23">
              <a:extLst>
                <a:ext uri="{FF2B5EF4-FFF2-40B4-BE49-F238E27FC236}">
                  <a16:creationId xmlns:a16="http://schemas.microsoft.com/office/drawing/2014/main" id="{842F5FFF-D60C-5665-6A75-75630EAC90A1}"/>
                </a:ext>
              </a:extLst>
            </p:cNvPr>
            <p:cNvSpPr/>
            <p:nvPr/>
          </p:nvSpPr>
          <p:spPr>
            <a:xfrm>
              <a:off x="809598" y="1892650"/>
              <a:ext cx="832275" cy="26225"/>
            </a:xfrm>
            <a:custGeom>
              <a:avLst/>
              <a:gdLst/>
              <a:ahLst/>
              <a:cxnLst/>
              <a:rect l="l" t="t" r="r" b="b"/>
              <a:pathLst>
                <a:path w="33291" h="1049" extrusionOk="0">
                  <a:moveTo>
                    <a:pt x="1" y="0"/>
                  </a:moveTo>
                  <a:lnTo>
                    <a:pt x="1" y="1048"/>
                  </a:lnTo>
                  <a:lnTo>
                    <a:pt x="33290" y="1048"/>
                  </a:lnTo>
                  <a:lnTo>
                    <a:pt x="33290"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mn-lt"/>
              </a:endParaRPr>
            </a:p>
          </p:txBody>
        </p:sp>
        <p:sp>
          <p:nvSpPr>
            <p:cNvPr id="30" name="Google Shape;1089;p23">
              <a:extLst>
                <a:ext uri="{FF2B5EF4-FFF2-40B4-BE49-F238E27FC236}">
                  <a16:creationId xmlns:a16="http://schemas.microsoft.com/office/drawing/2014/main" id="{DD79289E-8D0B-58D9-DF5C-083ECADDF95D}"/>
                </a:ext>
              </a:extLst>
            </p:cNvPr>
            <p:cNvSpPr/>
            <p:nvPr/>
          </p:nvSpPr>
          <p:spPr>
            <a:xfrm>
              <a:off x="710277" y="1580717"/>
              <a:ext cx="634349" cy="632215"/>
            </a:xfrm>
            <a:custGeom>
              <a:avLst/>
              <a:gdLst/>
              <a:ahLst/>
              <a:cxnLst/>
              <a:rect l="l" t="t" r="r" b="b"/>
              <a:pathLst>
                <a:path w="21409" h="21337" extrusionOk="0">
                  <a:moveTo>
                    <a:pt x="1" y="0"/>
                  </a:moveTo>
                  <a:lnTo>
                    <a:pt x="1" y="21336"/>
                  </a:lnTo>
                  <a:lnTo>
                    <a:pt x="21408" y="21336"/>
                  </a:lnTo>
                  <a:lnTo>
                    <a:pt x="21408" y="0"/>
                  </a:lnTo>
                  <a:close/>
                </a:path>
              </a:pathLst>
            </a:custGeom>
            <a:solidFill>
              <a:srgbClr val="DCEA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2500">
                  <a:solidFill>
                    <a:schemeClr val="accent3">
                      <a:lumMod val="50000"/>
                    </a:schemeClr>
                  </a:solidFill>
                  <a:latin typeface="+mn-lt"/>
                  <a:ea typeface="Fira Sans Extra Condensed Medium"/>
                  <a:cs typeface="Fira Sans Extra Condensed Medium"/>
                  <a:sym typeface="Fira Sans Extra Condensed Medium"/>
                </a:rPr>
                <a:t>3</a:t>
              </a:r>
              <a:endParaRPr sz="2500">
                <a:solidFill>
                  <a:schemeClr val="accent3">
                    <a:lumMod val="50000"/>
                  </a:schemeClr>
                </a:solidFill>
                <a:latin typeface="+mn-lt"/>
              </a:endParaRPr>
            </a:p>
          </p:txBody>
        </p:sp>
      </p:grpSp>
      <p:sp>
        <p:nvSpPr>
          <p:cNvPr id="35" name="Google Shape;1091;p23">
            <a:extLst>
              <a:ext uri="{FF2B5EF4-FFF2-40B4-BE49-F238E27FC236}">
                <a16:creationId xmlns:a16="http://schemas.microsoft.com/office/drawing/2014/main" id="{6DBF4483-B0CE-1A8B-8F56-6B65C52F8700}"/>
              </a:ext>
            </a:extLst>
          </p:cNvPr>
          <p:cNvSpPr txBox="1"/>
          <p:nvPr/>
        </p:nvSpPr>
        <p:spPr>
          <a:xfrm>
            <a:off x="3372696" y="2917074"/>
            <a:ext cx="3528324" cy="6318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L="0" marR="0" lvl="0" indent="0">
              <a:lnSpc>
                <a:spcPct val="100000"/>
              </a:lnSpc>
              <a:spcBef>
                <a:spcPts val="0"/>
              </a:spcBef>
              <a:spcAft>
                <a:spcPts val="0"/>
              </a:spcAft>
              <a:buClr>
                <a:srgbClr val="000000"/>
              </a:buClr>
              <a:buFont typeface="Arial"/>
              <a:buNone/>
              <a:defRPr b="0" i="0" u="none" strike="noStrike" cap="none">
                <a:solidFill>
                  <a:srgbClr val="002D3F"/>
                </a:solidFill>
                <a:latin typeface="+mn-lt"/>
                <a:ea typeface="Fira Sans Extra Condensed Medium"/>
                <a:cs typeface="Fira Sans Extra Condensed Medium"/>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US" dirty="0">
                <a:solidFill>
                  <a:schemeClr val="tx1"/>
                </a:solidFill>
              </a:rPr>
              <a:t>Use cases and resources</a:t>
            </a:r>
          </a:p>
        </p:txBody>
      </p:sp>
    </p:spTree>
    <p:extLst>
      <p:ext uri="{BB962C8B-B14F-4D97-AF65-F5344CB8AC3E}">
        <p14:creationId xmlns:p14="http://schemas.microsoft.com/office/powerpoint/2010/main" val="288504846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0558-7ECB-9C13-2CA0-D422CE21E9D2}"/>
              </a:ext>
            </a:extLst>
          </p:cNvPr>
          <p:cNvSpPr>
            <a:spLocks noGrp="1"/>
          </p:cNvSpPr>
          <p:nvPr>
            <p:ph type="title"/>
          </p:nvPr>
        </p:nvSpPr>
        <p:spPr/>
        <p:txBody>
          <a:bodyPr/>
          <a:lstStyle/>
          <a:p>
            <a:r>
              <a:rPr lang="en-US" dirty="0"/>
              <a:t>Kubernetes and Containers</a:t>
            </a:r>
            <a:br>
              <a:rPr lang="en-US" dirty="0"/>
            </a:br>
            <a:endParaRPr lang="en-US" dirty="0"/>
          </a:p>
        </p:txBody>
      </p:sp>
    </p:spTree>
    <p:extLst>
      <p:ext uri="{BB962C8B-B14F-4D97-AF65-F5344CB8AC3E}">
        <p14:creationId xmlns:p14="http://schemas.microsoft.com/office/powerpoint/2010/main" val="276763474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A2F68-832C-ACF0-5DE6-0501B3FEB396}"/>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7FB7B9C4-0473-2ADA-F95A-1CFC7807F829}"/>
              </a:ext>
            </a:extLst>
          </p:cNvPr>
          <p:cNvSpPr/>
          <p:nvPr/>
        </p:nvSpPr>
        <p:spPr>
          <a:xfrm>
            <a:off x="2001863" y="1515600"/>
            <a:ext cx="5129938" cy="2622448"/>
          </a:xfrm>
          <a:prstGeom prst="rect">
            <a:avLst/>
          </a:prstGeom>
          <a:solidFill>
            <a:srgbClr val="F1F2F3"/>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F24A27-932B-BED7-2A2A-34C04394EE5D}"/>
              </a:ext>
            </a:extLst>
          </p:cNvPr>
          <p:cNvSpPr>
            <a:spLocks noGrp="1"/>
          </p:cNvSpPr>
          <p:nvPr>
            <p:ph type="sldNum" sz="quarter" idx="4"/>
          </p:nvPr>
        </p:nvSpPr>
        <p:spPr/>
        <p:txBody>
          <a:bodyPr/>
          <a:lstStyle/>
          <a:p>
            <a:pPr>
              <a:defRPr/>
            </a:pPr>
            <a:fld id="{992F9679-0466-4B45-903C-6A8B75B5D3DF}" type="slidenum">
              <a:rPr lang="en-US" smtClean="0"/>
              <a:pPr>
                <a:defRPr/>
              </a:pPr>
              <a:t>8</a:t>
            </a:fld>
            <a:endParaRPr lang="en-US"/>
          </a:p>
        </p:txBody>
      </p:sp>
      <p:sp>
        <p:nvSpPr>
          <p:cNvPr id="2" name="Title 1">
            <a:extLst>
              <a:ext uri="{FF2B5EF4-FFF2-40B4-BE49-F238E27FC236}">
                <a16:creationId xmlns:a16="http://schemas.microsoft.com/office/drawing/2014/main" id="{F763C346-25B8-F9D6-C44F-E2EF59A3DBB2}"/>
              </a:ext>
            </a:extLst>
          </p:cNvPr>
          <p:cNvSpPr>
            <a:spLocks noGrp="1"/>
          </p:cNvSpPr>
          <p:nvPr>
            <p:ph type="title"/>
          </p:nvPr>
        </p:nvSpPr>
        <p:spPr/>
        <p:txBody>
          <a:bodyPr/>
          <a:lstStyle/>
          <a:p>
            <a:r>
              <a:rPr lang="en-US"/>
              <a:t>Virtual Machines vs. Containers</a:t>
            </a:r>
          </a:p>
        </p:txBody>
      </p:sp>
      <p:sp>
        <p:nvSpPr>
          <p:cNvPr id="4" name="Content Placeholder 3">
            <a:extLst>
              <a:ext uri="{FF2B5EF4-FFF2-40B4-BE49-F238E27FC236}">
                <a16:creationId xmlns:a16="http://schemas.microsoft.com/office/drawing/2014/main" id="{6AAF1604-1C6F-E1AE-8757-3234EE8003C2}"/>
              </a:ext>
            </a:extLst>
          </p:cNvPr>
          <p:cNvSpPr>
            <a:spLocks noGrp="1"/>
          </p:cNvSpPr>
          <p:nvPr>
            <p:ph sz="quarter" idx="4294967295"/>
          </p:nvPr>
        </p:nvSpPr>
        <p:spPr>
          <a:xfrm>
            <a:off x="125854" y="1942569"/>
            <a:ext cx="1836738" cy="1666875"/>
          </a:xfrm>
        </p:spPr>
        <p:txBody>
          <a:bodyPr/>
          <a:lstStyle/>
          <a:p>
            <a:pPr marL="171450" indent="-171450">
              <a:spcBef>
                <a:spcPts val="600"/>
              </a:spcBef>
            </a:pPr>
            <a:r>
              <a:rPr lang="en-US" sz="1300"/>
              <a:t>Emulate entire operating systems</a:t>
            </a:r>
          </a:p>
          <a:p>
            <a:pPr marL="171450" indent="-171450">
              <a:spcBef>
                <a:spcPts val="600"/>
              </a:spcBef>
            </a:pPr>
            <a:r>
              <a:rPr lang="en-US" sz="1300"/>
              <a:t>Require full guest OS, hypervisor, more overhead</a:t>
            </a:r>
          </a:p>
          <a:p>
            <a:pPr marL="171450" indent="-171450">
              <a:spcBef>
                <a:spcPts val="600"/>
              </a:spcBef>
            </a:pPr>
            <a:r>
              <a:rPr lang="en-US" sz="1300"/>
              <a:t>Traditional way of isolating applications</a:t>
            </a:r>
          </a:p>
        </p:txBody>
      </p:sp>
      <p:sp>
        <p:nvSpPr>
          <p:cNvPr id="5" name="Rectangle 4">
            <a:extLst>
              <a:ext uri="{FF2B5EF4-FFF2-40B4-BE49-F238E27FC236}">
                <a16:creationId xmlns:a16="http://schemas.microsoft.com/office/drawing/2014/main" id="{9D490D6F-6532-2E21-048E-205C9E9E81DA}"/>
              </a:ext>
            </a:extLst>
          </p:cNvPr>
          <p:cNvSpPr/>
          <p:nvPr/>
        </p:nvSpPr>
        <p:spPr>
          <a:xfrm>
            <a:off x="2210036" y="3588779"/>
            <a:ext cx="2207701" cy="330631"/>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Host Hardware</a:t>
            </a:r>
          </a:p>
        </p:txBody>
      </p:sp>
      <p:sp>
        <p:nvSpPr>
          <p:cNvPr id="7" name="Rectangle 6">
            <a:extLst>
              <a:ext uri="{FF2B5EF4-FFF2-40B4-BE49-F238E27FC236}">
                <a16:creationId xmlns:a16="http://schemas.microsoft.com/office/drawing/2014/main" id="{42554D93-6137-0EA0-F347-303C2F9F31E5}"/>
              </a:ext>
            </a:extLst>
          </p:cNvPr>
          <p:cNvSpPr/>
          <p:nvPr/>
        </p:nvSpPr>
        <p:spPr>
          <a:xfrm>
            <a:off x="2210036" y="3211653"/>
            <a:ext cx="2207701" cy="330631"/>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Host Operating System</a:t>
            </a:r>
          </a:p>
        </p:txBody>
      </p:sp>
      <p:sp>
        <p:nvSpPr>
          <p:cNvPr id="8" name="Rectangle 7">
            <a:extLst>
              <a:ext uri="{FF2B5EF4-FFF2-40B4-BE49-F238E27FC236}">
                <a16:creationId xmlns:a16="http://schemas.microsoft.com/office/drawing/2014/main" id="{0146D6D4-64FA-9550-6EF5-4E5C372A3033}"/>
              </a:ext>
            </a:extLst>
          </p:cNvPr>
          <p:cNvSpPr/>
          <p:nvPr/>
        </p:nvSpPr>
        <p:spPr>
          <a:xfrm>
            <a:off x="2210036" y="2834527"/>
            <a:ext cx="2207701" cy="3306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Hypervisor</a:t>
            </a:r>
          </a:p>
        </p:txBody>
      </p:sp>
      <p:grpSp>
        <p:nvGrpSpPr>
          <p:cNvPr id="32" name="Group 31">
            <a:extLst>
              <a:ext uri="{FF2B5EF4-FFF2-40B4-BE49-F238E27FC236}">
                <a16:creationId xmlns:a16="http://schemas.microsoft.com/office/drawing/2014/main" id="{4FED64EE-292A-D4B7-1932-7FFED448F755}"/>
              </a:ext>
            </a:extLst>
          </p:cNvPr>
          <p:cNvGrpSpPr/>
          <p:nvPr/>
        </p:nvGrpSpPr>
        <p:grpSpPr>
          <a:xfrm>
            <a:off x="2202935" y="1711023"/>
            <a:ext cx="656094" cy="1059858"/>
            <a:chOff x="697424" y="1721281"/>
            <a:chExt cx="656094" cy="1059858"/>
          </a:xfrm>
        </p:grpSpPr>
        <p:sp>
          <p:nvSpPr>
            <p:cNvPr id="9" name="Rectangle 8">
              <a:extLst>
                <a:ext uri="{FF2B5EF4-FFF2-40B4-BE49-F238E27FC236}">
                  <a16:creationId xmlns:a16="http://schemas.microsoft.com/office/drawing/2014/main" id="{C8C33EAA-E915-14C2-0786-26197184B962}"/>
                </a:ext>
              </a:extLst>
            </p:cNvPr>
            <p:cNvSpPr/>
            <p:nvPr/>
          </p:nvSpPr>
          <p:spPr>
            <a:xfrm>
              <a:off x="743918" y="2403045"/>
              <a:ext cx="568271"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Guest OS</a:t>
              </a:r>
            </a:p>
          </p:txBody>
        </p:sp>
        <p:sp>
          <p:nvSpPr>
            <p:cNvPr id="10" name="Rectangle 9">
              <a:extLst>
                <a:ext uri="{FF2B5EF4-FFF2-40B4-BE49-F238E27FC236}">
                  <a16:creationId xmlns:a16="http://schemas.microsoft.com/office/drawing/2014/main" id="{CB7A1FBB-3547-BED9-EC9C-47059AFBE39E}"/>
                </a:ext>
              </a:extLst>
            </p:cNvPr>
            <p:cNvSpPr/>
            <p:nvPr/>
          </p:nvSpPr>
          <p:spPr>
            <a:xfrm>
              <a:off x="743918" y="2025919"/>
              <a:ext cx="568271"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App 1</a:t>
              </a:r>
            </a:p>
          </p:txBody>
        </p:sp>
        <p:sp>
          <p:nvSpPr>
            <p:cNvPr id="15" name="Rectangle 14">
              <a:extLst>
                <a:ext uri="{FF2B5EF4-FFF2-40B4-BE49-F238E27FC236}">
                  <a16:creationId xmlns:a16="http://schemas.microsoft.com/office/drawing/2014/main" id="{DB60D28D-6E47-9B4D-AA02-F484DE2C242D}"/>
                </a:ext>
              </a:extLst>
            </p:cNvPr>
            <p:cNvSpPr/>
            <p:nvPr/>
          </p:nvSpPr>
          <p:spPr>
            <a:xfrm>
              <a:off x="697424" y="1974056"/>
              <a:ext cx="656094" cy="807083"/>
            </a:xfrm>
            <a:prstGeom prst="rect">
              <a:avLst/>
            </a:prstGeom>
            <a:no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A062D2-753A-EC0B-0FD0-3BDDB2E1D485}"/>
                </a:ext>
              </a:extLst>
            </p:cNvPr>
            <p:cNvSpPr/>
            <p:nvPr/>
          </p:nvSpPr>
          <p:spPr>
            <a:xfrm>
              <a:off x="732132" y="1721281"/>
              <a:ext cx="568271" cy="216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VM 1</a:t>
              </a:r>
            </a:p>
          </p:txBody>
        </p:sp>
      </p:grpSp>
      <p:grpSp>
        <p:nvGrpSpPr>
          <p:cNvPr id="33" name="Group 32">
            <a:extLst>
              <a:ext uri="{FF2B5EF4-FFF2-40B4-BE49-F238E27FC236}">
                <a16:creationId xmlns:a16="http://schemas.microsoft.com/office/drawing/2014/main" id="{69C01D90-D1A0-6A83-AE37-3F56E37D3DD7}"/>
              </a:ext>
            </a:extLst>
          </p:cNvPr>
          <p:cNvGrpSpPr/>
          <p:nvPr/>
        </p:nvGrpSpPr>
        <p:grpSpPr>
          <a:xfrm>
            <a:off x="2980110" y="1711023"/>
            <a:ext cx="656094" cy="1059859"/>
            <a:chOff x="1427136" y="1721280"/>
            <a:chExt cx="656094" cy="1059859"/>
          </a:xfrm>
        </p:grpSpPr>
        <p:sp>
          <p:nvSpPr>
            <p:cNvPr id="16" name="Rectangle 15">
              <a:extLst>
                <a:ext uri="{FF2B5EF4-FFF2-40B4-BE49-F238E27FC236}">
                  <a16:creationId xmlns:a16="http://schemas.microsoft.com/office/drawing/2014/main" id="{EBC4D4F2-9437-7B12-9ED7-E6F5FAD17E60}"/>
                </a:ext>
              </a:extLst>
            </p:cNvPr>
            <p:cNvSpPr/>
            <p:nvPr/>
          </p:nvSpPr>
          <p:spPr>
            <a:xfrm>
              <a:off x="1473630" y="2403045"/>
              <a:ext cx="568271"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Guest OS</a:t>
              </a:r>
            </a:p>
          </p:txBody>
        </p:sp>
        <p:sp>
          <p:nvSpPr>
            <p:cNvPr id="17" name="Rectangle 16">
              <a:extLst>
                <a:ext uri="{FF2B5EF4-FFF2-40B4-BE49-F238E27FC236}">
                  <a16:creationId xmlns:a16="http://schemas.microsoft.com/office/drawing/2014/main" id="{8995A6B6-43A9-F3D3-EA44-A4AD983FFF3D}"/>
                </a:ext>
              </a:extLst>
            </p:cNvPr>
            <p:cNvSpPr/>
            <p:nvPr/>
          </p:nvSpPr>
          <p:spPr>
            <a:xfrm>
              <a:off x="1473630" y="2025919"/>
              <a:ext cx="568271"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App 2</a:t>
              </a:r>
            </a:p>
          </p:txBody>
        </p:sp>
        <p:sp>
          <p:nvSpPr>
            <p:cNvPr id="18" name="Rectangle 17">
              <a:extLst>
                <a:ext uri="{FF2B5EF4-FFF2-40B4-BE49-F238E27FC236}">
                  <a16:creationId xmlns:a16="http://schemas.microsoft.com/office/drawing/2014/main" id="{79BF4C13-6ED0-60C4-74A9-E9FAA38CFBE8}"/>
                </a:ext>
              </a:extLst>
            </p:cNvPr>
            <p:cNvSpPr/>
            <p:nvPr/>
          </p:nvSpPr>
          <p:spPr>
            <a:xfrm>
              <a:off x="1427136" y="1974056"/>
              <a:ext cx="656094" cy="807083"/>
            </a:xfrm>
            <a:prstGeom prst="rect">
              <a:avLst/>
            </a:prstGeom>
            <a:no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81B5F5-E30A-5BF6-56D1-03E6EBF696DA}"/>
                </a:ext>
              </a:extLst>
            </p:cNvPr>
            <p:cNvSpPr/>
            <p:nvPr/>
          </p:nvSpPr>
          <p:spPr>
            <a:xfrm>
              <a:off x="1473630" y="1721280"/>
              <a:ext cx="568271" cy="216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VM 2</a:t>
              </a:r>
            </a:p>
          </p:txBody>
        </p:sp>
      </p:grpSp>
      <p:grpSp>
        <p:nvGrpSpPr>
          <p:cNvPr id="31" name="Group 30">
            <a:extLst>
              <a:ext uri="{FF2B5EF4-FFF2-40B4-BE49-F238E27FC236}">
                <a16:creationId xmlns:a16="http://schemas.microsoft.com/office/drawing/2014/main" id="{AAE9BF24-B372-9737-4C23-9CFC7C7738B4}"/>
              </a:ext>
            </a:extLst>
          </p:cNvPr>
          <p:cNvGrpSpPr/>
          <p:nvPr/>
        </p:nvGrpSpPr>
        <p:grpSpPr>
          <a:xfrm>
            <a:off x="3757284" y="1711023"/>
            <a:ext cx="656094" cy="1059859"/>
            <a:chOff x="2156848" y="1721280"/>
            <a:chExt cx="656094" cy="1059859"/>
          </a:xfrm>
        </p:grpSpPr>
        <p:sp>
          <p:nvSpPr>
            <p:cNvPr id="19" name="Rectangle 18">
              <a:extLst>
                <a:ext uri="{FF2B5EF4-FFF2-40B4-BE49-F238E27FC236}">
                  <a16:creationId xmlns:a16="http://schemas.microsoft.com/office/drawing/2014/main" id="{AB430C51-3B86-1D4F-0273-DDE3AB7D4D60}"/>
                </a:ext>
              </a:extLst>
            </p:cNvPr>
            <p:cNvSpPr/>
            <p:nvPr/>
          </p:nvSpPr>
          <p:spPr>
            <a:xfrm>
              <a:off x="2203342" y="2403045"/>
              <a:ext cx="568271"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Guest OS</a:t>
              </a:r>
            </a:p>
          </p:txBody>
        </p:sp>
        <p:sp>
          <p:nvSpPr>
            <p:cNvPr id="20" name="Rectangle 19">
              <a:extLst>
                <a:ext uri="{FF2B5EF4-FFF2-40B4-BE49-F238E27FC236}">
                  <a16:creationId xmlns:a16="http://schemas.microsoft.com/office/drawing/2014/main" id="{8C571C9F-2FD8-A74E-AC75-D6D616C1265A}"/>
                </a:ext>
              </a:extLst>
            </p:cNvPr>
            <p:cNvSpPr/>
            <p:nvPr/>
          </p:nvSpPr>
          <p:spPr>
            <a:xfrm>
              <a:off x="2203342" y="2025919"/>
              <a:ext cx="568271"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App 3</a:t>
              </a:r>
            </a:p>
          </p:txBody>
        </p:sp>
        <p:sp>
          <p:nvSpPr>
            <p:cNvPr id="21" name="Rectangle 20">
              <a:extLst>
                <a:ext uri="{FF2B5EF4-FFF2-40B4-BE49-F238E27FC236}">
                  <a16:creationId xmlns:a16="http://schemas.microsoft.com/office/drawing/2014/main" id="{853D6A8D-BFF1-BCA6-C666-5D99D53A91F7}"/>
                </a:ext>
              </a:extLst>
            </p:cNvPr>
            <p:cNvSpPr/>
            <p:nvPr/>
          </p:nvSpPr>
          <p:spPr>
            <a:xfrm>
              <a:off x="2156848" y="1974056"/>
              <a:ext cx="656094" cy="807083"/>
            </a:xfrm>
            <a:prstGeom prst="rect">
              <a:avLst/>
            </a:prstGeom>
            <a:no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B8EAD1B-E1DC-559C-38A6-E2563B6CBA5A}"/>
                </a:ext>
              </a:extLst>
            </p:cNvPr>
            <p:cNvSpPr/>
            <p:nvPr/>
          </p:nvSpPr>
          <p:spPr>
            <a:xfrm>
              <a:off x="2203342" y="1721280"/>
              <a:ext cx="568271" cy="216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VM 3</a:t>
              </a:r>
            </a:p>
          </p:txBody>
        </p:sp>
      </p:grpSp>
      <p:sp>
        <p:nvSpPr>
          <p:cNvPr id="25" name="Rectangle 24">
            <a:extLst>
              <a:ext uri="{FF2B5EF4-FFF2-40B4-BE49-F238E27FC236}">
                <a16:creationId xmlns:a16="http://schemas.microsoft.com/office/drawing/2014/main" id="{5DC58AF6-33F3-0DC5-2D67-0BE44102E83B}"/>
              </a:ext>
            </a:extLst>
          </p:cNvPr>
          <p:cNvSpPr/>
          <p:nvPr/>
        </p:nvSpPr>
        <p:spPr>
          <a:xfrm>
            <a:off x="4743696" y="3588779"/>
            <a:ext cx="2207701" cy="330631"/>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Host Hardware</a:t>
            </a:r>
          </a:p>
        </p:txBody>
      </p:sp>
      <p:sp>
        <p:nvSpPr>
          <p:cNvPr id="26" name="Rectangle 25">
            <a:extLst>
              <a:ext uri="{FF2B5EF4-FFF2-40B4-BE49-F238E27FC236}">
                <a16:creationId xmlns:a16="http://schemas.microsoft.com/office/drawing/2014/main" id="{4DC75EE0-D12A-BE77-7231-AFD78E2642C6}"/>
              </a:ext>
            </a:extLst>
          </p:cNvPr>
          <p:cNvSpPr/>
          <p:nvPr/>
        </p:nvSpPr>
        <p:spPr>
          <a:xfrm>
            <a:off x="4743696" y="3211653"/>
            <a:ext cx="2207701" cy="330631"/>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Host Operating System</a:t>
            </a:r>
          </a:p>
        </p:txBody>
      </p:sp>
      <p:sp>
        <p:nvSpPr>
          <p:cNvPr id="27" name="Rectangle 26">
            <a:extLst>
              <a:ext uri="{FF2B5EF4-FFF2-40B4-BE49-F238E27FC236}">
                <a16:creationId xmlns:a16="http://schemas.microsoft.com/office/drawing/2014/main" id="{6CBB36E1-AC0B-81B1-64D4-F6BBC69DE2C8}"/>
              </a:ext>
            </a:extLst>
          </p:cNvPr>
          <p:cNvSpPr/>
          <p:nvPr/>
        </p:nvSpPr>
        <p:spPr>
          <a:xfrm>
            <a:off x="4743696" y="2834527"/>
            <a:ext cx="2207701" cy="330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Container Runtime</a:t>
            </a:r>
          </a:p>
        </p:txBody>
      </p:sp>
      <p:sp>
        <p:nvSpPr>
          <p:cNvPr id="28" name="Rectangle 27">
            <a:extLst>
              <a:ext uri="{FF2B5EF4-FFF2-40B4-BE49-F238E27FC236}">
                <a16:creationId xmlns:a16="http://schemas.microsoft.com/office/drawing/2014/main" id="{26DB1E6D-724B-442D-D56A-78CE0B90645D}"/>
              </a:ext>
            </a:extLst>
          </p:cNvPr>
          <p:cNvSpPr/>
          <p:nvPr/>
        </p:nvSpPr>
        <p:spPr>
          <a:xfrm>
            <a:off x="4743696" y="2449776"/>
            <a:ext cx="656094"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App 1</a:t>
            </a:r>
          </a:p>
        </p:txBody>
      </p:sp>
      <p:sp>
        <p:nvSpPr>
          <p:cNvPr id="29" name="Rectangle 28">
            <a:extLst>
              <a:ext uri="{FF2B5EF4-FFF2-40B4-BE49-F238E27FC236}">
                <a16:creationId xmlns:a16="http://schemas.microsoft.com/office/drawing/2014/main" id="{25766B7E-CAC6-5499-9237-C4F0B99F9CBB}"/>
              </a:ext>
            </a:extLst>
          </p:cNvPr>
          <p:cNvSpPr/>
          <p:nvPr/>
        </p:nvSpPr>
        <p:spPr>
          <a:xfrm>
            <a:off x="5518129" y="2446385"/>
            <a:ext cx="656094"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App 2</a:t>
            </a:r>
          </a:p>
        </p:txBody>
      </p:sp>
      <p:sp>
        <p:nvSpPr>
          <p:cNvPr id="30" name="Rectangle 29">
            <a:extLst>
              <a:ext uri="{FF2B5EF4-FFF2-40B4-BE49-F238E27FC236}">
                <a16:creationId xmlns:a16="http://schemas.microsoft.com/office/drawing/2014/main" id="{7EE1FC7A-4E8E-803A-497F-40A2A9CDFDC6}"/>
              </a:ext>
            </a:extLst>
          </p:cNvPr>
          <p:cNvSpPr/>
          <p:nvPr/>
        </p:nvSpPr>
        <p:spPr>
          <a:xfrm>
            <a:off x="6292562" y="2446384"/>
            <a:ext cx="656094" cy="330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App 3</a:t>
            </a:r>
          </a:p>
        </p:txBody>
      </p:sp>
      <p:sp>
        <p:nvSpPr>
          <p:cNvPr id="38" name="Rectangle 37">
            <a:extLst>
              <a:ext uri="{FF2B5EF4-FFF2-40B4-BE49-F238E27FC236}">
                <a16:creationId xmlns:a16="http://schemas.microsoft.com/office/drawing/2014/main" id="{0E7A101E-14E6-0D62-BADE-F84CE222D6F2}"/>
              </a:ext>
            </a:extLst>
          </p:cNvPr>
          <p:cNvSpPr/>
          <p:nvPr/>
        </p:nvSpPr>
        <p:spPr>
          <a:xfrm>
            <a:off x="2407680" y="1093978"/>
            <a:ext cx="1800953" cy="294706"/>
          </a:xfrm>
          <a:prstGeom prst="rect">
            <a:avLst/>
          </a:prstGeom>
          <a:solidFill>
            <a:srgbClr val="F1F2F3"/>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VIRTUAL MACHINES</a:t>
            </a:r>
          </a:p>
        </p:txBody>
      </p:sp>
      <p:sp>
        <p:nvSpPr>
          <p:cNvPr id="40" name="Rectangle 39">
            <a:extLst>
              <a:ext uri="{FF2B5EF4-FFF2-40B4-BE49-F238E27FC236}">
                <a16:creationId xmlns:a16="http://schemas.microsoft.com/office/drawing/2014/main" id="{A732381A-A251-4DE8-F2EF-ECB4A922F344}"/>
              </a:ext>
            </a:extLst>
          </p:cNvPr>
          <p:cNvSpPr/>
          <p:nvPr/>
        </p:nvSpPr>
        <p:spPr>
          <a:xfrm>
            <a:off x="4945699" y="1093977"/>
            <a:ext cx="1800953" cy="294706"/>
          </a:xfrm>
          <a:prstGeom prst="rect">
            <a:avLst/>
          </a:prstGeom>
          <a:solidFill>
            <a:srgbClr val="F1F2F3"/>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CONTAINERS</a:t>
            </a:r>
          </a:p>
        </p:txBody>
      </p:sp>
      <p:sp>
        <p:nvSpPr>
          <p:cNvPr id="44" name="TextBox 43">
            <a:extLst>
              <a:ext uri="{FF2B5EF4-FFF2-40B4-BE49-F238E27FC236}">
                <a16:creationId xmlns:a16="http://schemas.microsoft.com/office/drawing/2014/main" id="{42A4F2AD-1E84-FA32-C821-08822CB141A3}"/>
              </a:ext>
            </a:extLst>
          </p:cNvPr>
          <p:cNvSpPr txBox="1"/>
          <p:nvPr/>
        </p:nvSpPr>
        <p:spPr>
          <a:xfrm>
            <a:off x="871537" y="4311843"/>
            <a:ext cx="7400925" cy="292388"/>
          </a:xfrm>
          <a:prstGeom prst="rect">
            <a:avLst/>
          </a:prstGeom>
          <a:noFill/>
        </p:spPr>
        <p:txBody>
          <a:bodyPr wrap="square">
            <a:spAutoFit/>
          </a:bodyPr>
          <a:lstStyle/>
          <a:p>
            <a:pPr algn="ctr"/>
            <a:r>
              <a:rPr lang="en-US" sz="1300">
                <a:solidFill>
                  <a:schemeClr val="tx2"/>
                </a:solidFill>
                <a:latin typeface="+mn-lt"/>
                <a:cs typeface="Arial" panose="020B0604020202020204" pitchFamily="34" charset="0"/>
              </a:rPr>
              <a:t>Containers are like lightweight VMs – fast, portable, and perfect for modern app deployment</a:t>
            </a:r>
          </a:p>
        </p:txBody>
      </p:sp>
      <p:sp>
        <p:nvSpPr>
          <p:cNvPr id="46" name="Content Placeholder 3">
            <a:extLst>
              <a:ext uri="{FF2B5EF4-FFF2-40B4-BE49-F238E27FC236}">
                <a16:creationId xmlns:a16="http://schemas.microsoft.com/office/drawing/2014/main" id="{E3FF6449-FC75-5A57-397A-391588E77337}"/>
              </a:ext>
            </a:extLst>
          </p:cNvPr>
          <p:cNvSpPr txBox="1">
            <a:spLocks/>
          </p:cNvSpPr>
          <p:nvPr/>
        </p:nvSpPr>
        <p:spPr bwMode="auto">
          <a:xfrm>
            <a:off x="7178705" y="1997263"/>
            <a:ext cx="1887429" cy="16380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400"/>
              </a:spcBef>
              <a:spcAft>
                <a:spcPct val="0"/>
              </a:spcAft>
              <a:buClr>
                <a:srgbClr val="00BCBC"/>
              </a:buClr>
              <a:buSzPct val="100000"/>
              <a:buFont typeface="Arial"/>
              <a:buChar char="•"/>
              <a:defRPr sz="2800" b="0" kern="1200">
                <a:solidFill>
                  <a:srgbClr val="002D3F"/>
                </a:solidFill>
                <a:latin typeface="Calibri"/>
                <a:ea typeface="ＭＳ Ｐゴシック" pitchFamily="-72" charset="-128"/>
                <a:cs typeface="Calibri"/>
              </a:defRPr>
            </a:lvl1pPr>
            <a:lvl2pPr marL="742950" indent="-285750" algn="l" rtl="0" eaLnBrk="1" fontAlgn="base" hangingPunct="1">
              <a:spcBef>
                <a:spcPct val="20000"/>
              </a:spcBef>
              <a:spcAft>
                <a:spcPct val="0"/>
              </a:spcAft>
              <a:buClr>
                <a:srgbClr val="00BCBC"/>
              </a:buClr>
              <a:buSzPct val="100000"/>
              <a:buFont typeface="System Font Regular"/>
              <a:buChar char="–"/>
              <a:defRPr sz="2000" b="0" kern="1200">
                <a:solidFill>
                  <a:srgbClr val="002D3F"/>
                </a:solidFill>
                <a:latin typeface="Calibri"/>
                <a:ea typeface="ＭＳ Ｐゴシック" pitchFamily="-72" charset="-128"/>
                <a:cs typeface="Calibri"/>
              </a:defRPr>
            </a:lvl2pPr>
            <a:lvl3pPr marL="1143000" indent="-228600" algn="l" rtl="0" eaLnBrk="1" fontAlgn="base" hangingPunct="1">
              <a:spcBef>
                <a:spcPct val="20000"/>
              </a:spcBef>
              <a:spcAft>
                <a:spcPct val="0"/>
              </a:spcAft>
              <a:buClr>
                <a:srgbClr val="00BCBC"/>
              </a:buClr>
              <a:buSzPct val="80000"/>
              <a:buFont typeface="Wingdings" pitchFamily="2" charset="2"/>
              <a:buChar char="§"/>
              <a:defRPr sz="2000" b="0" kern="1200">
                <a:solidFill>
                  <a:srgbClr val="002D3F"/>
                </a:solidFill>
                <a:latin typeface="Calibri"/>
                <a:ea typeface="ＭＳ Ｐゴシック" pitchFamily="-72" charset="-128"/>
                <a:cs typeface="Calibri"/>
              </a:defRPr>
            </a:lvl3pPr>
            <a:lvl4pPr marL="1600200" indent="-228600" algn="l" rtl="0" eaLnBrk="1" fontAlgn="base" hangingPunct="1">
              <a:spcBef>
                <a:spcPct val="20000"/>
              </a:spcBef>
              <a:spcAft>
                <a:spcPct val="0"/>
              </a:spcAft>
              <a:buClr>
                <a:srgbClr val="00BCBC"/>
              </a:buClr>
              <a:buSzPct val="80000"/>
              <a:buFont typeface="Courier New" panose="02070309020205020404" pitchFamily="49" charset="0"/>
              <a:buChar char="o"/>
              <a:defRPr sz="2000" b="0" kern="1200">
                <a:solidFill>
                  <a:srgbClr val="002D3F"/>
                </a:solidFill>
                <a:latin typeface="Calibri"/>
                <a:ea typeface="ＭＳ Ｐゴシック" pitchFamily="-72" charset="-128"/>
                <a:cs typeface="Calibri"/>
              </a:defRPr>
            </a:lvl4pPr>
            <a:lvl5pPr marL="2057400" indent="-228600" algn="l" rtl="0" eaLnBrk="1" fontAlgn="base" hangingPunct="1">
              <a:spcBef>
                <a:spcPct val="20000"/>
              </a:spcBef>
              <a:spcAft>
                <a:spcPct val="0"/>
              </a:spcAft>
              <a:buClr>
                <a:srgbClr val="00BCBC"/>
              </a:buClr>
              <a:buFont typeface="System Font Regular"/>
              <a:buChar char="–"/>
              <a:defRPr sz="2000" b="0" kern="1200">
                <a:solidFill>
                  <a:srgbClr val="002D3F"/>
                </a:solidFill>
                <a:latin typeface="Calibri"/>
                <a:ea typeface="ＭＳ Ｐゴシック" pitchFamily="-72"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600"/>
              </a:spcBef>
            </a:pPr>
            <a:r>
              <a:rPr lang="en-US" sz="1300" dirty="0"/>
              <a:t>Lightweight, share host OS kernel</a:t>
            </a:r>
          </a:p>
          <a:p>
            <a:pPr marL="171450" indent="-171450">
              <a:spcBef>
                <a:spcPts val="600"/>
              </a:spcBef>
            </a:pPr>
            <a:r>
              <a:rPr lang="en-US" sz="1300" dirty="0"/>
              <a:t>Package apps with their dependencies</a:t>
            </a:r>
          </a:p>
          <a:p>
            <a:pPr marL="171450" indent="-171450">
              <a:spcBef>
                <a:spcPts val="600"/>
              </a:spcBef>
            </a:pPr>
            <a:r>
              <a:rPr lang="en-US" sz="1300" dirty="0"/>
              <a:t>Faster to start, smaller footprint, ideal for microservices</a:t>
            </a:r>
          </a:p>
        </p:txBody>
      </p:sp>
      <p:cxnSp>
        <p:nvCxnSpPr>
          <p:cNvPr id="51" name="Straight Connector 50">
            <a:extLst>
              <a:ext uri="{FF2B5EF4-FFF2-40B4-BE49-F238E27FC236}">
                <a16:creationId xmlns:a16="http://schemas.microsoft.com/office/drawing/2014/main" id="{7263B2D5-2E5B-79D1-19A0-B80612A68F2C}"/>
              </a:ext>
            </a:extLst>
          </p:cNvPr>
          <p:cNvCxnSpPr>
            <a:cxnSpLocks/>
          </p:cNvCxnSpPr>
          <p:nvPr/>
        </p:nvCxnSpPr>
        <p:spPr>
          <a:xfrm>
            <a:off x="4560551" y="1658320"/>
            <a:ext cx="11449" cy="2302496"/>
          </a:xfrm>
          <a:prstGeom prst="line">
            <a:avLst/>
          </a:prstGeom>
          <a:ln w="12700">
            <a:solidFill>
              <a:schemeClr val="accent3">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69366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97DDB8-C6AB-7474-DB9C-B523E1BD4591}"/>
              </a:ext>
            </a:extLst>
          </p:cNvPr>
          <p:cNvSpPr>
            <a:spLocks noGrp="1"/>
          </p:cNvSpPr>
          <p:nvPr>
            <p:ph type="title"/>
          </p:nvPr>
        </p:nvSpPr>
        <p:spPr>
          <a:xfrm>
            <a:off x="457200" y="72420"/>
            <a:ext cx="8229600" cy="745952"/>
          </a:xfrm>
        </p:spPr>
        <p:txBody>
          <a:bodyPr/>
          <a:lstStyle/>
          <a:p>
            <a:r>
              <a:rPr lang="en-US"/>
              <a:t>What is Kubernetes (K8s)?</a:t>
            </a:r>
          </a:p>
        </p:txBody>
      </p:sp>
      <p:sp>
        <p:nvSpPr>
          <p:cNvPr id="14" name="TextBox 13">
            <a:extLst>
              <a:ext uri="{FF2B5EF4-FFF2-40B4-BE49-F238E27FC236}">
                <a16:creationId xmlns:a16="http://schemas.microsoft.com/office/drawing/2014/main" id="{8A948FE3-598E-4C00-D6A7-107FD12ECA9A}"/>
              </a:ext>
            </a:extLst>
          </p:cNvPr>
          <p:cNvSpPr txBox="1"/>
          <p:nvPr/>
        </p:nvSpPr>
        <p:spPr>
          <a:xfrm>
            <a:off x="871537" y="750636"/>
            <a:ext cx="7400925" cy="369332"/>
          </a:xfrm>
          <a:prstGeom prst="rect">
            <a:avLst/>
          </a:prstGeom>
          <a:noFill/>
        </p:spPr>
        <p:txBody>
          <a:bodyPr wrap="square">
            <a:spAutoFit/>
          </a:bodyPr>
          <a:lstStyle/>
          <a:p>
            <a:pPr algn="ctr"/>
            <a:r>
              <a:rPr lang="en-US" sz="1800">
                <a:solidFill>
                  <a:schemeClr val="tx2"/>
                </a:solidFill>
                <a:latin typeface="+mn-lt"/>
                <a:cs typeface="Arial" panose="020B0604020202020204" pitchFamily="34" charset="0"/>
              </a:rPr>
              <a:t>The Orchestration Platform for Containers</a:t>
            </a:r>
          </a:p>
        </p:txBody>
      </p:sp>
      <p:sp>
        <p:nvSpPr>
          <p:cNvPr id="16" name="TextBox 15">
            <a:extLst>
              <a:ext uri="{FF2B5EF4-FFF2-40B4-BE49-F238E27FC236}">
                <a16:creationId xmlns:a16="http://schemas.microsoft.com/office/drawing/2014/main" id="{19A5D1A5-9C01-12D5-2235-640C66B82274}"/>
              </a:ext>
            </a:extLst>
          </p:cNvPr>
          <p:cNvSpPr txBox="1"/>
          <p:nvPr/>
        </p:nvSpPr>
        <p:spPr>
          <a:xfrm>
            <a:off x="5658461" y="1459901"/>
            <a:ext cx="3199271" cy="3050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1450" indent="-171450" eaLnBrk="1" hangingPunct="1">
              <a:spcBef>
                <a:spcPts val="600"/>
              </a:spcBef>
              <a:buClr>
                <a:srgbClr val="00BCBC"/>
              </a:buClr>
              <a:buSzPct val="100000"/>
              <a:buFont typeface="Arial"/>
              <a:buChar char="•"/>
              <a:defRPr sz="1300" b="0">
                <a:solidFill>
                  <a:srgbClr val="002D3F"/>
                </a:solidFill>
                <a:latin typeface="Calibri"/>
                <a:cs typeface="Calibri"/>
              </a:defRPr>
            </a:lvl1pPr>
            <a:lvl2pPr marL="742950" indent="-285750" eaLnBrk="1" hangingPunct="1">
              <a:spcBef>
                <a:spcPct val="20000"/>
              </a:spcBef>
              <a:buClr>
                <a:srgbClr val="00BCBC"/>
              </a:buClr>
              <a:buSzPct val="100000"/>
              <a:buFont typeface="System Font Regular"/>
              <a:buChar char="–"/>
              <a:defRPr sz="2000" b="0">
                <a:solidFill>
                  <a:srgbClr val="002D3F"/>
                </a:solidFill>
                <a:latin typeface="Calibri"/>
                <a:cs typeface="Calibri"/>
              </a:defRPr>
            </a:lvl2pPr>
            <a:lvl3pPr marL="1143000" indent="-228600" eaLnBrk="1" hangingPunct="1">
              <a:spcBef>
                <a:spcPct val="20000"/>
              </a:spcBef>
              <a:buClr>
                <a:srgbClr val="00BCBC"/>
              </a:buClr>
              <a:buSzPct val="80000"/>
              <a:buFont typeface="Wingdings" pitchFamily="2" charset="2"/>
              <a:buChar char="§"/>
              <a:defRPr sz="2000" b="0">
                <a:solidFill>
                  <a:srgbClr val="002D3F"/>
                </a:solidFill>
                <a:latin typeface="Calibri"/>
                <a:cs typeface="Calibri"/>
              </a:defRPr>
            </a:lvl3pPr>
            <a:lvl4pPr marL="1600200" indent="-228600" eaLnBrk="1" hangingPunct="1">
              <a:spcBef>
                <a:spcPct val="20000"/>
              </a:spcBef>
              <a:buClr>
                <a:srgbClr val="00BCBC"/>
              </a:buClr>
              <a:buSzPct val="80000"/>
              <a:buFont typeface="Courier New" panose="02070309020205020404" pitchFamily="49" charset="0"/>
              <a:buChar char="o"/>
              <a:defRPr sz="2000" b="0">
                <a:solidFill>
                  <a:srgbClr val="002D3F"/>
                </a:solidFill>
                <a:latin typeface="Calibri"/>
                <a:cs typeface="Calibri"/>
              </a:defRPr>
            </a:lvl4pPr>
            <a:lvl5pPr marL="2057400" indent="-228600" eaLnBrk="1" hangingPunct="1">
              <a:spcBef>
                <a:spcPct val="20000"/>
              </a:spcBef>
              <a:buClr>
                <a:srgbClr val="00BCBC"/>
              </a:buClr>
              <a:buFont typeface="System Font Regular"/>
              <a:buChar char="–"/>
              <a:defRPr sz="2000" b="0">
                <a:solidFill>
                  <a:srgbClr val="002D3F"/>
                </a:solidFill>
                <a:latin typeface="Calibri"/>
                <a:cs typeface="Calibri"/>
              </a:defRPr>
            </a:lvl5pPr>
            <a:lvl6pPr marL="2514600" indent="-228600" defTabSz="914400">
              <a:spcBef>
                <a:spcPct val="20000"/>
              </a:spcBef>
              <a:buFont typeface="Arial" pitchFamily="34" charset="0"/>
              <a:buChar char="•"/>
              <a:defRPr sz="2000">
                <a:latin typeface="+mn-lt"/>
                <a:ea typeface="+mn-ea"/>
                <a:cs typeface="+mn-cs"/>
              </a:defRPr>
            </a:lvl6pPr>
            <a:lvl7pPr marL="2971800" indent="-228600" defTabSz="914400">
              <a:spcBef>
                <a:spcPct val="20000"/>
              </a:spcBef>
              <a:buFont typeface="Arial" pitchFamily="34" charset="0"/>
              <a:buChar char="•"/>
              <a:defRPr sz="2000">
                <a:latin typeface="+mn-lt"/>
                <a:ea typeface="+mn-ea"/>
                <a:cs typeface="+mn-cs"/>
              </a:defRPr>
            </a:lvl7pPr>
            <a:lvl8pPr marL="3429000" indent="-228600" defTabSz="914400">
              <a:spcBef>
                <a:spcPct val="20000"/>
              </a:spcBef>
              <a:buFont typeface="Arial" pitchFamily="34" charset="0"/>
              <a:buChar char="•"/>
              <a:defRPr sz="2000">
                <a:latin typeface="+mn-lt"/>
                <a:ea typeface="+mn-ea"/>
                <a:cs typeface="+mn-cs"/>
              </a:defRPr>
            </a:lvl8pPr>
            <a:lvl9pPr marL="3886200" indent="-228600" defTabSz="914400">
              <a:spcBef>
                <a:spcPct val="20000"/>
              </a:spcBef>
              <a:buFont typeface="Arial" pitchFamily="34" charset="0"/>
              <a:buChar char="•"/>
              <a:defRPr sz="2000">
                <a:latin typeface="+mn-lt"/>
                <a:ea typeface="+mn-ea"/>
                <a:cs typeface="+mn-cs"/>
              </a:defRPr>
            </a:lvl9pPr>
          </a:lstStyle>
          <a:p>
            <a:pPr>
              <a:spcBef>
                <a:spcPts val="900"/>
              </a:spcBef>
            </a:pPr>
            <a:r>
              <a:rPr lang="en-US" sz="1400"/>
              <a:t>Acts as </a:t>
            </a:r>
            <a:r>
              <a:rPr lang="en-US" sz="1400" b="1"/>
              <a:t>Control Plane </a:t>
            </a:r>
            <a:r>
              <a:rPr lang="en-US" sz="1400"/>
              <a:t>managing containers across a cluster of nodes </a:t>
            </a:r>
          </a:p>
          <a:p>
            <a:pPr indent="0">
              <a:spcBef>
                <a:spcPts val="400"/>
              </a:spcBef>
              <a:buNone/>
            </a:pPr>
            <a:r>
              <a:rPr lang="en-US" sz="1000" b="1">
                <a:solidFill>
                  <a:schemeClr val="tx2"/>
                </a:solidFill>
              </a:rPr>
              <a:t>Control Plane </a:t>
            </a:r>
            <a:r>
              <a:rPr lang="en-US" sz="1000" b="1">
                <a:solidFill>
                  <a:schemeClr val="tx2"/>
                </a:solidFill>
                <a:sym typeface="Wingdings" panose="05000000000000000000" pitchFamily="2" charset="2"/>
              </a:rPr>
              <a:t> Nodes  Pods  Containers (Apps)</a:t>
            </a:r>
            <a:endParaRPr lang="en-US" sz="1000" b="1">
              <a:solidFill>
                <a:schemeClr val="tx2"/>
              </a:solidFill>
            </a:endParaRPr>
          </a:p>
          <a:p>
            <a:pPr>
              <a:spcBef>
                <a:spcPts val="900"/>
              </a:spcBef>
            </a:pPr>
            <a:r>
              <a:rPr lang="en-US" sz="1400"/>
              <a:t>Distributes workloads for performance and high availability</a:t>
            </a:r>
          </a:p>
          <a:p>
            <a:pPr>
              <a:spcBef>
                <a:spcPts val="900"/>
              </a:spcBef>
            </a:pPr>
            <a:r>
              <a:rPr lang="en-US" sz="1400"/>
              <a:t>Automatically restarts failed containers</a:t>
            </a:r>
          </a:p>
          <a:p>
            <a:pPr>
              <a:spcBef>
                <a:spcPts val="900"/>
              </a:spcBef>
            </a:pPr>
            <a:r>
              <a:rPr lang="en-US" sz="1400"/>
              <a:t>Scales apps by running more container copies — like VM clustering</a:t>
            </a:r>
          </a:p>
          <a:p>
            <a:pPr>
              <a:spcBef>
                <a:spcPts val="900"/>
              </a:spcBef>
            </a:pPr>
            <a:r>
              <a:rPr lang="en-US" sz="1400"/>
              <a:t>Provides networking, storage, security services for containers</a:t>
            </a:r>
          </a:p>
          <a:p>
            <a:pPr>
              <a:spcBef>
                <a:spcPts val="900"/>
              </a:spcBef>
            </a:pPr>
            <a:r>
              <a:rPr lang="en-US" sz="1400" b="1"/>
              <a:t>Think of it like vCenter for VMs</a:t>
            </a:r>
          </a:p>
        </p:txBody>
      </p:sp>
      <p:cxnSp>
        <p:nvCxnSpPr>
          <p:cNvPr id="18" name="Straight Connector 17">
            <a:extLst>
              <a:ext uri="{FF2B5EF4-FFF2-40B4-BE49-F238E27FC236}">
                <a16:creationId xmlns:a16="http://schemas.microsoft.com/office/drawing/2014/main" id="{89504C4D-B2A6-B195-B18E-33C6B4DE802B}"/>
              </a:ext>
            </a:extLst>
          </p:cNvPr>
          <p:cNvCxnSpPr>
            <a:cxnSpLocks/>
          </p:cNvCxnSpPr>
          <p:nvPr/>
        </p:nvCxnSpPr>
        <p:spPr>
          <a:xfrm>
            <a:off x="5489692" y="1289022"/>
            <a:ext cx="0" cy="332522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BA2442-83D8-67BC-2469-E3844D41BA08}"/>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9</a:t>
            </a:fld>
            <a:endParaRPr lang="en-US"/>
          </a:p>
        </p:txBody>
      </p:sp>
      <p:grpSp>
        <p:nvGrpSpPr>
          <p:cNvPr id="19" name="Group 18">
            <a:extLst>
              <a:ext uri="{FF2B5EF4-FFF2-40B4-BE49-F238E27FC236}">
                <a16:creationId xmlns:a16="http://schemas.microsoft.com/office/drawing/2014/main" id="{6EE655DF-8515-9140-82AB-1A895DD2E50E}"/>
              </a:ext>
            </a:extLst>
          </p:cNvPr>
          <p:cNvGrpSpPr/>
          <p:nvPr/>
        </p:nvGrpSpPr>
        <p:grpSpPr>
          <a:xfrm>
            <a:off x="328212" y="1289022"/>
            <a:ext cx="5000625" cy="3330388"/>
            <a:chOff x="328212" y="1330350"/>
            <a:chExt cx="5000625" cy="3330388"/>
          </a:xfrm>
        </p:grpSpPr>
        <p:grpSp>
          <p:nvGrpSpPr>
            <p:cNvPr id="34" name="Group 33">
              <a:extLst>
                <a:ext uri="{FF2B5EF4-FFF2-40B4-BE49-F238E27FC236}">
                  <a16:creationId xmlns:a16="http://schemas.microsoft.com/office/drawing/2014/main" id="{C0AB2BBC-0408-B18E-86AC-02CC42B659BA}"/>
                </a:ext>
              </a:extLst>
            </p:cNvPr>
            <p:cNvGrpSpPr>
              <a:grpSpLocks noChangeAspect="1"/>
            </p:cNvGrpSpPr>
            <p:nvPr/>
          </p:nvGrpSpPr>
          <p:grpSpPr>
            <a:xfrm>
              <a:off x="328212" y="1330350"/>
              <a:ext cx="5000625" cy="3330388"/>
              <a:chOff x="328212" y="1327684"/>
              <a:chExt cx="5000625" cy="3330388"/>
            </a:xfrm>
          </p:grpSpPr>
          <p:grpSp>
            <p:nvGrpSpPr>
              <p:cNvPr id="29" name="Group 28">
                <a:extLst>
                  <a:ext uri="{FF2B5EF4-FFF2-40B4-BE49-F238E27FC236}">
                    <a16:creationId xmlns:a16="http://schemas.microsoft.com/office/drawing/2014/main" id="{1CB1BFDA-1025-5A6F-672C-56AAB64BFDA7}"/>
                  </a:ext>
                </a:extLst>
              </p:cNvPr>
              <p:cNvGrpSpPr>
                <a:grpSpLocks noChangeAspect="1"/>
              </p:cNvGrpSpPr>
              <p:nvPr/>
            </p:nvGrpSpPr>
            <p:grpSpPr>
              <a:xfrm>
                <a:off x="328212" y="1327684"/>
                <a:ext cx="5000625" cy="3330388"/>
                <a:chOff x="328212" y="1327684"/>
                <a:chExt cx="5000625" cy="3330388"/>
              </a:xfrm>
            </p:grpSpPr>
            <p:grpSp>
              <p:nvGrpSpPr>
                <p:cNvPr id="13" name="Group 12">
                  <a:extLst>
                    <a:ext uri="{FF2B5EF4-FFF2-40B4-BE49-F238E27FC236}">
                      <a16:creationId xmlns:a16="http://schemas.microsoft.com/office/drawing/2014/main" id="{782FD27C-CCE0-8ED9-BD3E-D0E542BFD6AC}"/>
                    </a:ext>
                  </a:extLst>
                </p:cNvPr>
                <p:cNvGrpSpPr/>
                <p:nvPr/>
              </p:nvGrpSpPr>
              <p:grpSpPr>
                <a:xfrm>
                  <a:off x="328212" y="1327684"/>
                  <a:ext cx="5000625" cy="3330388"/>
                  <a:chOff x="3700464" y="1313260"/>
                  <a:chExt cx="5000625" cy="3330388"/>
                </a:xfrm>
              </p:grpSpPr>
              <p:grpSp>
                <p:nvGrpSpPr>
                  <p:cNvPr id="10" name="Group 9">
                    <a:extLst>
                      <a:ext uri="{FF2B5EF4-FFF2-40B4-BE49-F238E27FC236}">
                        <a16:creationId xmlns:a16="http://schemas.microsoft.com/office/drawing/2014/main" id="{50F1A267-3CF5-5D29-0A1C-0BA526A6F907}"/>
                      </a:ext>
                    </a:extLst>
                  </p:cNvPr>
                  <p:cNvGrpSpPr>
                    <a:grpSpLocks noChangeAspect="1"/>
                  </p:cNvGrpSpPr>
                  <p:nvPr/>
                </p:nvGrpSpPr>
                <p:grpSpPr>
                  <a:xfrm>
                    <a:off x="3700464" y="1313260"/>
                    <a:ext cx="5000625" cy="3330388"/>
                    <a:chOff x="3686175" y="1346597"/>
                    <a:chExt cx="5000625" cy="3330388"/>
                  </a:xfrm>
                </p:grpSpPr>
                <p:pic>
                  <p:nvPicPr>
                    <p:cNvPr id="8" name="Picture 7">
                      <a:extLst>
                        <a:ext uri="{FF2B5EF4-FFF2-40B4-BE49-F238E27FC236}">
                          <a16:creationId xmlns:a16="http://schemas.microsoft.com/office/drawing/2014/main" id="{5BDA40CB-C4D2-D2E2-F3BE-67B77484BCE2}"/>
                        </a:ext>
                      </a:extLst>
                    </p:cNvPr>
                    <p:cNvPicPr>
                      <a:picLocks noChangeAspect="1"/>
                    </p:cNvPicPr>
                    <p:nvPr/>
                  </p:nvPicPr>
                  <p:blipFill>
                    <a:blip r:embed="rId3"/>
                    <a:srcRect l="4710" t="5604" r="3468" b="4743"/>
                    <a:stretch>
                      <a:fillRect/>
                    </a:stretch>
                  </p:blipFill>
                  <p:spPr>
                    <a:xfrm>
                      <a:off x="3686175" y="1346597"/>
                      <a:ext cx="5000625" cy="3330388"/>
                    </a:xfrm>
                    <a:prstGeom prst="rect">
                      <a:avLst/>
                    </a:prstGeom>
                  </p:spPr>
                </p:pic>
                <p:sp>
                  <p:nvSpPr>
                    <p:cNvPr id="9" name="Rectangle 8">
                      <a:extLst>
                        <a:ext uri="{FF2B5EF4-FFF2-40B4-BE49-F238E27FC236}">
                          <a16:creationId xmlns:a16="http://schemas.microsoft.com/office/drawing/2014/main" id="{3ECA8540-B08A-8AD0-4B7A-607CF42ACA2F}"/>
                        </a:ext>
                      </a:extLst>
                    </p:cNvPr>
                    <p:cNvSpPr/>
                    <p:nvPr/>
                  </p:nvSpPr>
                  <p:spPr>
                    <a:xfrm>
                      <a:off x="3695701" y="1495425"/>
                      <a:ext cx="292417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9918BE7-AC0C-DB4E-6678-5499CDB3456A}"/>
                      </a:ext>
                    </a:extLst>
                  </p:cNvPr>
                  <p:cNvSpPr/>
                  <p:nvPr/>
                </p:nvSpPr>
                <p:spPr>
                  <a:xfrm>
                    <a:off x="7162800" y="2444267"/>
                    <a:ext cx="1193567" cy="165583"/>
                  </a:xfrm>
                  <a:prstGeom prst="rect">
                    <a:avLst/>
                  </a:prstGeom>
                  <a:solidFill>
                    <a:srgbClr val="6D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rPr>
                      <a:t>Container Runtime</a:t>
                    </a:r>
                  </a:p>
                </p:txBody>
              </p:sp>
              <p:sp>
                <p:nvSpPr>
                  <p:cNvPr id="12" name="Rectangle 11">
                    <a:extLst>
                      <a:ext uri="{FF2B5EF4-FFF2-40B4-BE49-F238E27FC236}">
                        <a16:creationId xmlns:a16="http://schemas.microsoft.com/office/drawing/2014/main" id="{F4DE6047-D871-9161-E728-F73A85956679}"/>
                      </a:ext>
                    </a:extLst>
                  </p:cNvPr>
                  <p:cNvSpPr/>
                  <p:nvPr/>
                </p:nvSpPr>
                <p:spPr>
                  <a:xfrm>
                    <a:off x="7162800" y="4068279"/>
                    <a:ext cx="1193567" cy="165583"/>
                  </a:xfrm>
                  <a:prstGeom prst="rect">
                    <a:avLst/>
                  </a:prstGeom>
                  <a:solidFill>
                    <a:srgbClr val="6D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rPr>
                      <a:t>Container Runtime</a:t>
                    </a:r>
                  </a:p>
                </p:txBody>
              </p:sp>
            </p:grpSp>
            <p:pic>
              <p:nvPicPr>
                <p:cNvPr id="23" name="Graphic 22">
                  <a:extLst>
                    <a:ext uri="{FF2B5EF4-FFF2-40B4-BE49-F238E27FC236}">
                      <a16:creationId xmlns:a16="http://schemas.microsoft.com/office/drawing/2014/main" id="{F4E73B5B-5657-0485-5FC6-A3E20A4B502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76806" y="2023155"/>
                  <a:ext cx="814828" cy="144027"/>
                </a:xfrm>
                <a:prstGeom prst="rect">
                  <a:avLst/>
                </a:prstGeom>
              </p:spPr>
            </p:pic>
            <p:sp>
              <p:nvSpPr>
                <p:cNvPr id="25" name="Rectangle 24">
                  <a:extLst>
                    <a:ext uri="{FF2B5EF4-FFF2-40B4-BE49-F238E27FC236}">
                      <a16:creationId xmlns:a16="http://schemas.microsoft.com/office/drawing/2014/main" id="{7CD603A2-C3E8-F73D-98CB-863D3A7A56D4}"/>
                    </a:ext>
                  </a:extLst>
                </p:cNvPr>
                <p:cNvSpPr/>
                <p:nvPr/>
              </p:nvSpPr>
              <p:spPr>
                <a:xfrm>
                  <a:off x="3705228" y="1401845"/>
                  <a:ext cx="1114421" cy="144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DE24D1-2D23-8368-C0A3-3806436259DC}"/>
                    </a:ext>
                  </a:extLst>
                </p:cNvPr>
                <p:cNvSpPr/>
                <p:nvPr/>
              </p:nvSpPr>
              <p:spPr>
                <a:xfrm>
                  <a:off x="3900485" y="3057118"/>
                  <a:ext cx="957265" cy="144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Graphic 29">
                <a:extLst>
                  <a:ext uri="{FF2B5EF4-FFF2-40B4-BE49-F238E27FC236}">
                    <a16:creationId xmlns:a16="http://schemas.microsoft.com/office/drawing/2014/main" id="{1DEF3727-E4C6-C64E-3C75-0E7D08C79B5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27591" y="1383972"/>
                <a:ext cx="814828" cy="144027"/>
              </a:xfrm>
              <a:prstGeom prst="rect">
                <a:avLst/>
              </a:prstGeom>
            </p:spPr>
          </p:pic>
          <p:sp>
            <p:nvSpPr>
              <p:cNvPr id="31" name="Rectangle 30">
                <a:extLst>
                  <a:ext uri="{FF2B5EF4-FFF2-40B4-BE49-F238E27FC236}">
                    <a16:creationId xmlns:a16="http://schemas.microsoft.com/office/drawing/2014/main" id="{FD64192D-172B-EE14-9B94-CDCCF4D8618A}"/>
                  </a:ext>
                </a:extLst>
              </p:cNvPr>
              <p:cNvSpPr/>
              <p:nvPr/>
            </p:nvSpPr>
            <p:spPr>
              <a:xfrm>
                <a:off x="4317019" y="1378689"/>
                <a:ext cx="966015" cy="1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a:solidFill>
                      <a:srgbClr val="000000"/>
                    </a:solidFill>
                  </a:rPr>
                  <a:t>Worker Node 1</a:t>
                </a:r>
              </a:p>
            </p:txBody>
          </p:sp>
        </p:grpSp>
        <p:pic>
          <p:nvPicPr>
            <p:cNvPr id="3" name="Graphic 2">
              <a:extLst>
                <a:ext uri="{FF2B5EF4-FFF2-40B4-BE49-F238E27FC236}">
                  <a16:creationId xmlns:a16="http://schemas.microsoft.com/office/drawing/2014/main" id="{D8129DF6-A583-7609-11FA-B44EB76B09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27591" y="3034532"/>
              <a:ext cx="814828" cy="144027"/>
            </a:xfrm>
            <a:prstGeom prst="rect">
              <a:avLst/>
            </a:prstGeom>
          </p:spPr>
        </p:pic>
        <p:sp>
          <p:nvSpPr>
            <p:cNvPr id="4" name="Rectangle 3">
              <a:extLst>
                <a:ext uri="{FF2B5EF4-FFF2-40B4-BE49-F238E27FC236}">
                  <a16:creationId xmlns:a16="http://schemas.microsoft.com/office/drawing/2014/main" id="{27998C1B-99FE-D249-5266-4A4E60B67807}"/>
                </a:ext>
              </a:extLst>
            </p:cNvPr>
            <p:cNvSpPr/>
            <p:nvPr/>
          </p:nvSpPr>
          <p:spPr>
            <a:xfrm>
              <a:off x="4317019" y="3029249"/>
              <a:ext cx="966015" cy="1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a:solidFill>
                    <a:srgbClr val="000000"/>
                  </a:solidFill>
                </a:rPr>
                <a:t>Worker Node 2</a:t>
              </a:r>
            </a:p>
          </p:txBody>
        </p:sp>
        <p:sp>
          <p:nvSpPr>
            <p:cNvPr id="6" name="Rectangle 5">
              <a:extLst>
                <a:ext uri="{FF2B5EF4-FFF2-40B4-BE49-F238E27FC236}">
                  <a16:creationId xmlns:a16="http://schemas.microsoft.com/office/drawing/2014/main" id="{A779ABED-5375-0059-69A0-9D27C1AC7866}"/>
                </a:ext>
              </a:extLst>
            </p:cNvPr>
            <p:cNvSpPr/>
            <p:nvPr/>
          </p:nvSpPr>
          <p:spPr>
            <a:xfrm>
              <a:off x="1570216" y="2231271"/>
              <a:ext cx="1114421" cy="144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1C6D0B-0A96-090F-A6EA-8D13E2ABE926}"/>
                </a:ext>
              </a:extLst>
            </p:cNvPr>
            <p:cNvSpPr/>
            <p:nvPr/>
          </p:nvSpPr>
          <p:spPr>
            <a:xfrm>
              <a:off x="1606379" y="2201726"/>
              <a:ext cx="966015" cy="1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000000"/>
                  </a:solidFill>
                </a:rPr>
                <a:t>Master Node</a:t>
              </a:r>
            </a:p>
          </p:txBody>
        </p:sp>
        <p:sp>
          <p:nvSpPr>
            <p:cNvPr id="17" name="Rectangle 16">
              <a:extLst>
                <a:ext uri="{FF2B5EF4-FFF2-40B4-BE49-F238E27FC236}">
                  <a16:creationId xmlns:a16="http://schemas.microsoft.com/office/drawing/2014/main" id="{81AC60F5-58B6-7BC1-4985-D84BFE48E62B}"/>
                </a:ext>
              </a:extLst>
            </p:cNvPr>
            <p:cNvSpPr/>
            <p:nvPr/>
          </p:nvSpPr>
          <p:spPr>
            <a:xfrm>
              <a:off x="1606379" y="3728308"/>
              <a:ext cx="966015" cy="1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000000"/>
                  </a:solidFill>
                </a:rPr>
                <a:t>Control Plane</a:t>
              </a:r>
            </a:p>
          </p:txBody>
        </p:sp>
      </p:grpSp>
    </p:spTree>
    <p:extLst>
      <p:ext uri="{BB962C8B-B14F-4D97-AF65-F5344CB8AC3E}">
        <p14:creationId xmlns:p14="http://schemas.microsoft.com/office/powerpoint/2010/main" val="3254623029"/>
      </p:ext>
    </p:extLst>
  </p:cSld>
  <p:clrMapOvr>
    <a:masterClrMapping/>
  </p:clrMapOvr>
  <p:transition spd="med">
    <p:fade/>
  </p:transition>
</p:sld>
</file>

<file path=ppt/theme/theme1.xml><?xml version="1.0" encoding="utf-8"?>
<a:theme xmlns:a="http://schemas.openxmlformats.org/drawingml/2006/main" name="PPT Master_vdef-MF">
  <a:themeElements>
    <a:clrScheme name="DataCore 1">
      <a:dk1>
        <a:srgbClr val="002C3F"/>
      </a:dk1>
      <a:lt1>
        <a:srgbClr val="FFFFFF"/>
      </a:lt1>
      <a:dk2>
        <a:srgbClr val="00BCBC"/>
      </a:dk2>
      <a:lt2>
        <a:srgbClr val="F4BA00"/>
      </a:lt2>
      <a:accent1>
        <a:srgbClr val="DCEAEF"/>
      </a:accent1>
      <a:accent2>
        <a:srgbClr val="9AA3AE"/>
      </a:accent2>
      <a:accent3>
        <a:srgbClr val="DCE2E5"/>
      </a:accent3>
      <a:accent4>
        <a:srgbClr val="002C3F"/>
      </a:accent4>
      <a:accent5>
        <a:srgbClr val="00BCBC"/>
      </a:accent5>
      <a:accent6>
        <a:srgbClr val="002C3F"/>
      </a:accent6>
      <a:hlink>
        <a:srgbClr val="00BCBC"/>
      </a:hlink>
      <a:folHlink>
        <a:srgbClr val="F4BA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DataCore">
      <a:dk1>
        <a:srgbClr val="000000"/>
      </a:dk1>
      <a:lt1>
        <a:srgbClr val="FFFFFF"/>
      </a:lt1>
      <a:dk2>
        <a:srgbClr val="094CA0"/>
      </a:dk2>
      <a:lt2>
        <a:srgbClr val="7B7B7B"/>
      </a:lt2>
      <a:accent1>
        <a:srgbClr val="094CA0"/>
      </a:accent1>
      <a:accent2>
        <a:srgbClr val="FF0000"/>
      </a:accent2>
      <a:accent3>
        <a:srgbClr val="009F50"/>
      </a:accent3>
      <a:accent4>
        <a:srgbClr val="FFB400"/>
      </a:accent4>
      <a:accent5>
        <a:srgbClr val="7B7B7B"/>
      </a:accent5>
      <a:accent6>
        <a:srgbClr val="FF6633"/>
      </a:accent6>
      <a:hlink>
        <a:srgbClr val="FF0000"/>
      </a:hlink>
      <a:folHlink>
        <a:srgbClr val="5C5C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ataCore">
      <a:dk1>
        <a:srgbClr val="000000"/>
      </a:dk1>
      <a:lt1>
        <a:srgbClr val="FFFFFF"/>
      </a:lt1>
      <a:dk2>
        <a:srgbClr val="094CA0"/>
      </a:dk2>
      <a:lt2>
        <a:srgbClr val="7B7B7B"/>
      </a:lt2>
      <a:accent1>
        <a:srgbClr val="094CA0"/>
      </a:accent1>
      <a:accent2>
        <a:srgbClr val="FF0000"/>
      </a:accent2>
      <a:accent3>
        <a:srgbClr val="009F50"/>
      </a:accent3>
      <a:accent4>
        <a:srgbClr val="FFB400"/>
      </a:accent4>
      <a:accent5>
        <a:srgbClr val="7B7B7B"/>
      </a:accent5>
      <a:accent6>
        <a:srgbClr val="FF6633"/>
      </a:accent6>
      <a:hlink>
        <a:srgbClr val="FF0000"/>
      </a:hlink>
      <a:folHlink>
        <a:srgbClr val="5C5C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5f2e508-817c-43df-a364-ef97c9d7e490" xsi:nil="true"/>
    <lcf76f155ced4ddcb4097134ff3c332f xmlns="2084e564-c562-4c4a-a7e9-5e57fb19a2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8003183467094BB737114A99637809" ma:contentTypeVersion="18" ma:contentTypeDescription="Create a new document." ma:contentTypeScope="" ma:versionID="a51573e1f2907431a826203bd2785785">
  <xsd:schema xmlns:xsd="http://www.w3.org/2001/XMLSchema" xmlns:xs="http://www.w3.org/2001/XMLSchema" xmlns:p="http://schemas.microsoft.com/office/2006/metadata/properties" xmlns:ns2="2084e564-c562-4c4a-a7e9-5e57fb19a272" xmlns:ns3="c5f2e508-817c-43df-a364-ef97c9d7e490" targetNamespace="http://schemas.microsoft.com/office/2006/metadata/properties" ma:root="true" ma:fieldsID="00d24e1e2bf5fdcfb3d27b94a7ce9307" ns2:_="" ns3:_="">
    <xsd:import namespace="2084e564-c562-4c4a-a7e9-5e57fb19a272"/>
    <xsd:import namespace="c5f2e508-817c-43df-a364-ef97c9d7e4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4e564-c562-4c4a-a7e9-5e57fb19a2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4d5fe21-c1e4-43f8-84ca-7026e0df0f6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2e508-817c-43df-a364-ef97c9d7e4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2971ba-5819-4e4d-84dc-77786a23dbcd}" ma:internalName="TaxCatchAll" ma:showField="CatchAllData" ma:web="c5f2e508-817c-43df-a364-ef97c9d7e4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330113-3135-43DB-85C7-948312098AC9}">
  <ds:schemaRefs>
    <ds:schemaRef ds:uri="http://schemas.microsoft.com/sharepoint/v3/contenttype/forms"/>
  </ds:schemaRefs>
</ds:datastoreItem>
</file>

<file path=customXml/itemProps2.xml><?xml version="1.0" encoding="utf-8"?>
<ds:datastoreItem xmlns:ds="http://schemas.openxmlformats.org/officeDocument/2006/customXml" ds:itemID="{ABEC986F-C9F0-4899-933A-406A7A23ECFE}">
  <ds:schemaRefs>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c5f2e508-817c-43df-a364-ef97c9d7e490"/>
    <ds:schemaRef ds:uri="http://www.w3.org/XML/1998/namespace"/>
    <ds:schemaRef ds:uri="http://schemas.microsoft.com/office/infopath/2007/PartnerControls"/>
    <ds:schemaRef ds:uri="2084e564-c562-4c4a-a7e9-5e57fb19a272"/>
    <ds:schemaRef ds:uri="http://purl.org/dc/dcmitype/"/>
  </ds:schemaRefs>
</ds:datastoreItem>
</file>

<file path=customXml/itemProps3.xml><?xml version="1.0" encoding="utf-8"?>
<ds:datastoreItem xmlns:ds="http://schemas.openxmlformats.org/officeDocument/2006/customXml" ds:itemID="{6FEB7BF6-5E7B-4B5B-980E-CE458A98994E}">
  <ds:schemaRefs>
    <ds:schemaRef ds:uri="2084e564-c562-4c4a-a7e9-5e57fb19a272"/>
    <ds:schemaRef ds:uri="c5f2e508-817c-43df-a364-ef97c9d7e4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fdfb85b-a737-4b5e-b8db-82fae44d92c8}" enabled="0" method="" siteId="{7fdfb85b-a737-4b5e-b8db-82fae44d92c8}" removed="1"/>
</clbl:labelList>
</file>

<file path=docProps/app.xml><?xml version="1.0" encoding="utf-8"?>
<Properties xmlns="http://schemas.openxmlformats.org/officeDocument/2006/extended-properties" xmlns:vt="http://schemas.openxmlformats.org/officeDocument/2006/docPropsVTypes">
  <Template/>
  <TotalTime>0</TotalTime>
  <Words>2312</Words>
  <Application>Microsoft Macintosh PowerPoint</Application>
  <PresentationFormat>Presentazione su schermo (16:9)</PresentationFormat>
  <Paragraphs>379</Paragraphs>
  <Slides>26</Slides>
  <Notes>10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26</vt:i4>
      </vt:variant>
    </vt:vector>
  </HeadingPairs>
  <TitlesOfParts>
    <vt:vector size="38" baseType="lpstr">
      <vt:lpstr>ＭＳ Ｐゴシック</vt:lpstr>
      <vt:lpstr>Arial</vt:lpstr>
      <vt:lpstr>Calibri</vt:lpstr>
      <vt:lpstr>Century Gothic</vt:lpstr>
      <vt:lpstr>Courier New</vt:lpstr>
      <vt:lpstr>Fira Sans Extra Condensed Medium</vt:lpstr>
      <vt:lpstr>Helvetica Neue</vt:lpstr>
      <vt:lpstr>Montserrat</vt:lpstr>
      <vt:lpstr>System Font Regular</vt:lpstr>
      <vt:lpstr>Wingdings</vt:lpstr>
      <vt:lpstr>Wingdings 3</vt:lpstr>
      <vt:lpstr>PPT Master_vdef-MF</vt:lpstr>
      <vt:lpstr>Introducing</vt:lpstr>
      <vt:lpstr>Today‘s speaker</vt:lpstr>
      <vt:lpstr>Why DataCore Exists</vt:lpstr>
      <vt:lpstr>We Help You…</vt:lpstr>
      <vt:lpstr>DataCore: Building the Complete Portfolio</vt:lpstr>
      <vt:lpstr>Agenda</vt:lpstr>
      <vt:lpstr>Kubernetes and Containers </vt:lpstr>
      <vt:lpstr>Virtual Machines vs. Containers</vt:lpstr>
      <vt:lpstr>What is Kubernetes (K8s)?</vt:lpstr>
      <vt:lpstr>The Need for Persistent Storage in Kubernetes</vt:lpstr>
      <vt:lpstr>Challenges of Running Stateful Workloads in K8s</vt:lpstr>
      <vt:lpstr>Examples of K8s Stateful Workloads  Requiring Persistent Storage</vt:lpstr>
      <vt:lpstr>Two Approaches to K8s Persistent Storage</vt:lpstr>
      <vt:lpstr>Empowering Stateful Data on Kubernetes</vt:lpstr>
      <vt:lpstr>Introducing Puls8</vt:lpstr>
      <vt:lpstr>Puls8: Technical Benefits</vt:lpstr>
      <vt:lpstr>How Puls8 Enables K8s Persistent Storage</vt:lpstr>
      <vt:lpstr>How Puls8 Enables HA  for Stateful Kubernetes Workloads</vt:lpstr>
      <vt:lpstr>Puls8 I/O Path Architecture</vt:lpstr>
      <vt:lpstr>Node Failure and Recovery with Puls8 ‘Lifeline’</vt:lpstr>
      <vt:lpstr>How Puls8 Enables Backup &amp; Recovery</vt:lpstr>
      <vt:lpstr>Puls8 User Interface  &amp; Observability Dashboards</vt:lpstr>
      <vt:lpstr>Seamlessly Deploy and Run  Stateful Applications on Kubernetes</vt:lpstr>
      <vt:lpstr>Use cases and resources </vt:lpstr>
      <vt:lpstr>CSP Accelerates Kubernetes with Puls8</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DataCore Presentation</dc:title>
  <dc:creator>Vinod.Mohan@DataCore.com</dc:creator>
  <dc:description>Copyright 2023 | DataCore Software - All Rights Reserved</dc:description>
  <cp:lastModifiedBy>Giuseppe Mazzoli</cp:lastModifiedBy>
  <cp:revision>15</cp:revision>
  <dcterms:created xsi:type="dcterms:W3CDTF">2016-04-04T14:37:03Z</dcterms:created>
  <dcterms:modified xsi:type="dcterms:W3CDTF">2026-04-13T10:11:31Z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0x010100578003183467094BB737114A99637809</vt:lpwstr>
  </property>
  <property fmtid="{D5CDD505-2E9C-101B-9397-08002B2CF9AE}" pid="3" name="MediaServiceImageTags">
    <vt:lpwstr/>
  </property>
</Properties>
</file>