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4"/>
  </p:sldMasterIdLst>
  <p:notesMasterIdLst>
    <p:notesMasterId r:id="rId30"/>
  </p:notesMasterIdLst>
  <p:handoutMasterIdLst>
    <p:handoutMasterId r:id="rId31"/>
  </p:handoutMasterIdLst>
  <p:sldIdLst>
    <p:sldId id="9916" r:id="rId5"/>
    <p:sldId id="2142534571" r:id="rId6"/>
    <p:sldId id="2329" r:id="rId7"/>
    <p:sldId id="9457" r:id="rId8"/>
    <p:sldId id="2142534528" r:id="rId9"/>
    <p:sldId id="2147472124" r:id="rId10"/>
    <p:sldId id="2147376521" r:id="rId11"/>
    <p:sldId id="2147472095" r:id="rId12"/>
    <p:sldId id="2147376533" r:id="rId13"/>
    <p:sldId id="2147376428" r:id="rId14"/>
    <p:sldId id="2147376535" r:id="rId15"/>
    <p:sldId id="2147479881" r:id="rId16"/>
    <p:sldId id="2147309129" r:id="rId17"/>
    <p:sldId id="2147309115" r:id="rId18"/>
    <p:sldId id="2147376519" r:id="rId19"/>
    <p:sldId id="2147376520" r:id="rId20"/>
    <p:sldId id="2147472128" r:id="rId21"/>
    <p:sldId id="1179" r:id="rId22"/>
    <p:sldId id="1180" r:id="rId23"/>
    <p:sldId id="1181" r:id="rId24"/>
    <p:sldId id="2147376430" r:id="rId25"/>
    <p:sldId id="2146447724" r:id="rId26"/>
    <p:sldId id="2147376536" r:id="rId27"/>
    <p:sldId id="9172" r:id="rId28"/>
    <p:sldId id="2147472071" r:id="rId29"/>
  </p:sldIdLst>
  <p:sldSz cx="9144000" cy="5143500" type="screen16x9"/>
  <p:notesSz cx="7102475" cy="9388475"/>
  <p:defaultTextStyle>
    <a:defPPr>
      <a:defRPr lang="en-US"/>
    </a:defPPr>
    <a:lvl1pPr algn="l"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08" userDrawn="1">
          <p15:clr>
            <a:srgbClr val="A4A3A4"/>
          </p15:clr>
        </p15:guide>
        <p15:guide id="2" orient="horz" pos="2501" userDrawn="1">
          <p15:clr>
            <a:srgbClr val="A4A3A4"/>
          </p15:clr>
        </p15:guide>
        <p15:guide id="3" pos="2834" userDrawn="1">
          <p15:clr>
            <a:srgbClr val="A4A3A4"/>
          </p15:clr>
        </p15:guide>
        <p15:guide id="4" pos="4545" userDrawn="1">
          <p15:clr>
            <a:srgbClr val="A4A3A4"/>
          </p15:clr>
        </p15:guide>
        <p15:guide id="5" pos="288" userDrawn="1">
          <p15:clr>
            <a:srgbClr val="A4A3A4"/>
          </p15:clr>
        </p15:guide>
        <p15:guide id="6" pos="5443" userDrawn="1">
          <p15:clr>
            <a:srgbClr val="A4A3A4"/>
          </p15:clr>
        </p15:guide>
        <p15:guide id="7" orient="horz" pos="1628" userDrawn="1">
          <p15:clr>
            <a:srgbClr val="A4A3A4"/>
          </p15:clr>
        </p15:guide>
        <p15:guide id="8" orient="horz" pos="896" userDrawn="1">
          <p15:clr>
            <a:srgbClr val="A4A3A4"/>
          </p15:clr>
        </p15:guide>
        <p15:guide id="9" orient="horz" pos="2007" userDrawn="1">
          <p15:clr>
            <a:srgbClr val="A4A3A4"/>
          </p15:clr>
        </p15:guide>
        <p15:guide id="10" orient="horz" pos="1303" userDrawn="1">
          <p15:clr>
            <a:srgbClr val="A4A3A4"/>
          </p15:clr>
        </p15:guide>
        <p15:guide id="11" orient="horz" pos="1438" userDrawn="1">
          <p15:clr>
            <a:srgbClr val="A4A3A4"/>
          </p15:clr>
        </p15:guide>
        <p15:guide id="12" orient="horz" pos="133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no Hald" initials="BH" lastIdx="2" clrIdx="0">
    <p:extLst>
      <p:ext uri="{19B8F6BF-5375-455C-9EA6-DF929625EA0E}">
        <p15:presenceInfo xmlns:p15="http://schemas.microsoft.com/office/powerpoint/2012/main" userId="S::Bruno.Hald@Quantum.Com::971758f4-caac-4c1a-997f-017f32d3e5a4" providerId="AD"/>
      </p:ext>
    </p:extLst>
  </p:cmAuthor>
  <p:cmAuthor id="2" name="Eric Bassier" initials="EB" lastIdx="2" clrIdx="1">
    <p:extLst>
      <p:ext uri="{19B8F6BF-5375-455C-9EA6-DF929625EA0E}">
        <p15:presenceInfo xmlns:p15="http://schemas.microsoft.com/office/powerpoint/2012/main" userId="S::Eric.Bassier@Quantum.Com::c7c08a89-36ef-401b-bb4f-5943eac398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BBB"/>
    <a:srgbClr val="FF851C"/>
    <a:srgbClr val="D06B15"/>
    <a:srgbClr val="A4F1FF"/>
    <a:srgbClr val="CAE8FB"/>
    <a:srgbClr val="C8E5FF"/>
    <a:srgbClr val="B3F0FB"/>
    <a:srgbClr val="8BC4F1"/>
    <a:srgbClr val="00BDFB"/>
    <a:srgbClr val="E3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F8242-DFBD-7246-AD5D-E9777F3A4C1C}" v="15" dt="2025-05-05T14:54:04.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9"/>
    <p:restoredTop sz="94975" autoAdjust="0"/>
  </p:normalViewPr>
  <p:slideViewPr>
    <p:cSldViewPr snapToGrid="0">
      <p:cViewPr>
        <p:scale>
          <a:sx n="241" d="100"/>
          <a:sy n="241" d="100"/>
        </p:scale>
        <p:origin x="144" y="-1512"/>
      </p:cViewPr>
      <p:guideLst>
        <p:guide orient="horz" pos="408"/>
        <p:guide orient="horz" pos="2501"/>
        <p:guide pos="2834"/>
        <p:guide pos="4545"/>
        <p:guide pos="288"/>
        <p:guide pos="5443"/>
        <p:guide orient="horz" pos="1628"/>
        <p:guide orient="horz" pos="896"/>
        <p:guide orient="horz" pos="2007"/>
        <p:guide orient="horz" pos="1303"/>
        <p:guide orient="horz" pos="1438"/>
        <p:guide orient="horz" pos="133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Capacity</c:v>
                </c:pt>
              </c:strCache>
            </c:strRef>
          </c:tx>
          <c:spPr>
            <a:ln w="28575" cap="rnd">
              <a:solidFill>
                <a:schemeClr val="accent1"/>
              </a:solidFill>
              <a:round/>
            </a:ln>
            <a:effectLst/>
          </c:spPr>
          <c:marker>
            <c:symbol val="none"/>
          </c:marker>
          <c:cat>
            <c:numRef>
              <c:f>Sheet1!$A$2:$A$7</c:f>
              <c:numCache>
                <c:formatCode>General</c:formatCode>
                <c:ptCount val="6"/>
                <c:pt idx="0">
                  <c:v>2020</c:v>
                </c:pt>
                <c:pt idx="1">
                  <c:v>2021</c:v>
                </c:pt>
                <c:pt idx="2">
                  <c:v>2022</c:v>
                </c:pt>
                <c:pt idx="3">
                  <c:v>2023</c:v>
                </c:pt>
                <c:pt idx="4">
                  <c:v>2024</c:v>
                </c:pt>
                <c:pt idx="5">
                  <c:v>2025</c:v>
                </c:pt>
              </c:numCache>
            </c:numRef>
          </c:cat>
          <c:val>
            <c:numRef>
              <c:f>Sheet1!$B$2:$B$7</c:f>
              <c:numCache>
                <c:formatCode>General</c:formatCode>
                <c:ptCount val="6"/>
                <c:pt idx="0">
                  <c:v>1418</c:v>
                </c:pt>
                <c:pt idx="1">
                  <c:v>1829</c:v>
                </c:pt>
                <c:pt idx="2">
                  <c:v>2399</c:v>
                </c:pt>
                <c:pt idx="3">
                  <c:v>3212</c:v>
                </c:pt>
                <c:pt idx="4">
                  <c:v>4247</c:v>
                </c:pt>
                <c:pt idx="5">
                  <c:v>5451</c:v>
                </c:pt>
              </c:numCache>
            </c:numRef>
          </c:val>
          <c:smooth val="0"/>
          <c:extLst>
            <c:ext xmlns:c16="http://schemas.microsoft.com/office/drawing/2014/chart" uri="{C3380CC4-5D6E-409C-BE32-E72D297353CC}">
              <c16:uniqueId val="{00000000-8ABD-43E5-82D0-8A4D46FBA29A}"/>
            </c:ext>
          </c:extLst>
        </c:ser>
        <c:dLbls>
          <c:showLegendKey val="0"/>
          <c:showVal val="0"/>
          <c:showCatName val="0"/>
          <c:showSerName val="0"/>
          <c:showPercent val="0"/>
          <c:showBubbleSize val="0"/>
        </c:dLbls>
        <c:smooth val="0"/>
        <c:axId val="1046259472"/>
        <c:axId val="1046261112"/>
      </c:lineChart>
      <c:catAx>
        <c:axId val="104625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046261112"/>
        <c:crosses val="autoZero"/>
        <c:auto val="1"/>
        <c:lblAlgn val="ctr"/>
        <c:lblOffset val="100"/>
        <c:noMultiLvlLbl val="0"/>
      </c:catAx>
      <c:valAx>
        <c:axId val="1046261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104625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55D40-6C06-4E68-A8C2-99CDDBB317AB}" type="doc">
      <dgm:prSet loTypeId="urn:microsoft.com/office/officeart/2005/8/layout/pyramid1" loCatId="pyramid" qsTypeId="urn:microsoft.com/office/officeart/2005/8/quickstyle/simple1" qsCatId="simple" csTypeId="urn:microsoft.com/office/officeart/2005/8/colors/accent1_2" csCatId="accent1" phldr="1"/>
      <dgm:spPr/>
    </dgm:pt>
    <dgm:pt modelId="{D83BA8F5-EDED-4C08-BA11-FDAEA2BCAC24}">
      <dgm:prSet phldrT="[Text]" custT="1"/>
      <dgm:spPr>
        <a:solidFill>
          <a:srgbClr val="C00000"/>
        </a:solidFill>
        <a:effectLst>
          <a:outerShdw blurRad="50800" dist="38100" dir="2700000" algn="tl" rotWithShape="0">
            <a:prstClr val="black">
              <a:alpha val="40000"/>
            </a:prstClr>
          </a:outerShdw>
        </a:effectLst>
      </dgm:spPr>
      <dgm:t>
        <a:bodyPr anchor="b"/>
        <a:lstStyle/>
        <a:p>
          <a:pPr>
            <a:lnSpc>
              <a:spcPct val="100000"/>
            </a:lnSpc>
            <a:spcAft>
              <a:spcPts val="0"/>
            </a:spcAft>
          </a:pPr>
          <a:r>
            <a:rPr lang="en-US" sz="1200">
              <a:solidFill>
                <a:schemeClr val="bg1"/>
              </a:solidFill>
            </a:rPr>
            <a:t>10% Hot</a:t>
          </a:r>
          <a:br>
            <a:rPr lang="en-US" sz="1200">
              <a:solidFill>
                <a:schemeClr val="bg1"/>
              </a:solidFill>
            </a:rPr>
          </a:br>
          <a:r>
            <a:rPr lang="en-US" sz="1200">
              <a:solidFill>
                <a:schemeClr val="bg1"/>
              </a:solidFill>
            </a:rPr>
            <a:t>(&lt;1ms)</a:t>
          </a:r>
        </a:p>
      </dgm:t>
    </dgm:pt>
    <dgm:pt modelId="{35B1B317-F840-4515-881E-A3E09DD4C2A6}" type="parTrans" cxnId="{1DABA4E7-4C35-433C-9510-9B63A58DC59E}">
      <dgm:prSet/>
      <dgm:spPr/>
      <dgm:t>
        <a:bodyPr/>
        <a:lstStyle/>
        <a:p>
          <a:endParaRPr lang="en-US" sz="1200"/>
        </a:p>
      </dgm:t>
    </dgm:pt>
    <dgm:pt modelId="{5BD516FF-70F9-4B8F-8BD3-F3B52EDC79CA}" type="sibTrans" cxnId="{1DABA4E7-4C35-433C-9510-9B63A58DC59E}">
      <dgm:prSet/>
      <dgm:spPr/>
      <dgm:t>
        <a:bodyPr/>
        <a:lstStyle/>
        <a:p>
          <a:endParaRPr lang="en-US" sz="1200"/>
        </a:p>
      </dgm:t>
    </dgm:pt>
    <dgm:pt modelId="{65CC9E7D-16D2-4638-B761-74827FCCCF76}">
      <dgm:prSet phldrT="[Text]" custT="1"/>
      <dgm:spPr>
        <a:solidFill>
          <a:schemeClr val="accent4"/>
        </a:solidFill>
        <a:effectLst>
          <a:outerShdw blurRad="50800" dist="38100" dir="2700000" algn="tl" rotWithShape="0">
            <a:prstClr val="black">
              <a:alpha val="40000"/>
            </a:prstClr>
          </a:outerShdw>
        </a:effectLst>
      </dgm:spPr>
      <dgm:t>
        <a:bodyPr/>
        <a:lstStyle/>
        <a:p>
          <a:pPr>
            <a:lnSpc>
              <a:spcPct val="100000"/>
            </a:lnSpc>
            <a:spcAft>
              <a:spcPts val="0"/>
            </a:spcAft>
          </a:pPr>
          <a:r>
            <a:rPr lang="en-US" sz="1200">
              <a:solidFill>
                <a:schemeClr val="bg1"/>
              </a:solidFill>
            </a:rPr>
            <a:t>30% Warm</a:t>
          </a:r>
          <a:br>
            <a:rPr lang="en-US" sz="1200">
              <a:solidFill>
                <a:schemeClr val="bg1"/>
              </a:solidFill>
            </a:rPr>
          </a:br>
          <a:r>
            <a:rPr lang="en-US" sz="1200">
              <a:solidFill>
                <a:schemeClr val="bg1"/>
              </a:solidFill>
            </a:rPr>
            <a:t>(&lt;100ms)</a:t>
          </a:r>
        </a:p>
      </dgm:t>
    </dgm:pt>
    <dgm:pt modelId="{DE988ABC-43C7-4D5D-80F9-BA6AF3956F41}" type="parTrans" cxnId="{F5600BBF-9F19-4561-9885-4475099E64E0}">
      <dgm:prSet/>
      <dgm:spPr/>
      <dgm:t>
        <a:bodyPr/>
        <a:lstStyle/>
        <a:p>
          <a:endParaRPr lang="en-US" sz="1200"/>
        </a:p>
      </dgm:t>
    </dgm:pt>
    <dgm:pt modelId="{A0D73D0C-34C2-45B3-9112-472C23A41209}" type="sibTrans" cxnId="{F5600BBF-9F19-4561-9885-4475099E64E0}">
      <dgm:prSet/>
      <dgm:spPr/>
      <dgm:t>
        <a:bodyPr/>
        <a:lstStyle/>
        <a:p>
          <a:endParaRPr lang="en-US" sz="1200"/>
        </a:p>
      </dgm:t>
    </dgm:pt>
    <dgm:pt modelId="{08C0945C-C91D-4829-8AA3-E9DFD37C05A0}">
      <dgm:prSet phldrT="[Text]" custT="1"/>
      <dgm:spPr>
        <a:solidFill>
          <a:schemeClr val="tx1"/>
        </a:solidFill>
        <a:effectLst>
          <a:outerShdw blurRad="50800" dist="38100" dir="2700000" algn="tl" rotWithShape="0">
            <a:prstClr val="black">
              <a:alpha val="40000"/>
            </a:prstClr>
          </a:outerShdw>
        </a:effectLst>
      </dgm:spPr>
      <dgm:t>
        <a:bodyPr/>
        <a:lstStyle/>
        <a:p>
          <a:pPr>
            <a:lnSpc>
              <a:spcPct val="100000"/>
            </a:lnSpc>
            <a:spcAft>
              <a:spcPts val="0"/>
            </a:spcAft>
          </a:pPr>
          <a:r>
            <a:rPr lang="en-US" sz="1200">
              <a:solidFill>
                <a:schemeClr val="bg1"/>
              </a:solidFill>
            </a:rPr>
            <a:t>60% Cold</a:t>
          </a:r>
          <a:br>
            <a:rPr lang="en-US" sz="1200">
              <a:solidFill>
                <a:schemeClr val="bg1"/>
              </a:solidFill>
            </a:rPr>
          </a:br>
          <a:r>
            <a:rPr lang="en-US" sz="1200">
              <a:solidFill>
                <a:schemeClr val="bg1"/>
              </a:solidFill>
            </a:rPr>
            <a:t>(minutes-hours)</a:t>
          </a:r>
        </a:p>
      </dgm:t>
    </dgm:pt>
    <dgm:pt modelId="{65CD0884-F1CD-4FD7-BF44-247FCC5F9A61}" type="parTrans" cxnId="{5AEE7AC0-2252-4F0F-88D6-CD38355F959F}">
      <dgm:prSet/>
      <dgm:spPr/>
      <dgm:t>
        <a:bodyPr/>
        <a:lstStyle/>
        <a:p>
          <a:endParaRPr lang="en-US" sz="1200"/>
        </a:p>
      </dgm:t>
    </dgm:pt>
    <dgm:pt modelId="{4253D865-5934-4BDD-A31C-8B8D42C63379}" type="sibTrans" cxnId="{5AEE7AC0-2252-4F0F-88D6-CD38355F959F}">
      <dgm:prSet/>
      <dgm:spPr/>
      <dgm:t>
        <a:bodyPr/>
        <a:lstStyle/>
        <a:p>
          <a:endParaRPr lang="en-US" sz="1200"/>
        </a:p>
      </dgm:t>
    </dgm:pt>
    <dgm:pt modelId="{353695F7-483C-4A90-A197-6D46FB984E18}" type="pres">
      <dgm:prSet presAssocID="{74C55D40-6C06-4E68-A8C2-99CDDBB317AB}" presName="Name0" presStyleCnt="0">
        <dgm:presLayoutVars>
          <dgm:dir/>
          <dgm:animLvl val="lvl"/>
          <dgm:resizeHandles val="exact"/>
        </dgm:presLayoutVars>
      </dgm:prSet>
      <dgm:spPr/>
    </dgm:pt>
    <dgm:pt modelId="{CB06C709-1158-470C-BADD-E28319603611}" type="pres">
      <dgm:prSet presAssocID="{D83BA8F5-EDED-4C08-BA11-FDAEA2BCAC24}" presName="Name8" presStyleCnt="0"/>
      <dgm:spPr/>
    </dgm:pt>
    <dgm:pt modelId="{EDE054CA-2A8A-4366-9705-C9AA6FB427BB}" type="pres">
      <dgm:prSet presAssocID="{D83BA8F5-EDED-4C08-BA11-FDAEA2BCAC24}" presName="level" presStyleLbl="node1" presStyleIdx="0" presStyleCnt="3" custLinFactNeighborY="-1412">
        <dgm:presLayoutVars>
          <dgm:chMax val="1"/>
          <dgm:bulletEnabled val="1"/>
        </dgm:presLayoutVars>
      </dgm:prSet>
      <dgm:spPr/>
    </dgm:pt>
    <dgm:pt modelId="{02D493BB-784D-4757-A1E7-07D7F177B9E9}" type="pres">
      <dgm:prSet presAssocID="{D83BA8F5-EDED-4C08-BA11-FDAEA2BCAC24}" presName="levelTx" presStyleLbl="revTx" presStyleIdx="0" presStyleCnt="0">
        <dgm:presLayoutVars>
          <dgm:chMax val="1"/>
          <dgm:bulletEnabled val="1"/>
        </dgm:presLayoutVars>
      </dgm:prSet>
      <dgm:spPr/>
    </dgm:pt>
    <dgm:pt modelId="{2F558B8B-3698-4F06-8EED-5DE746B3EDEB}" type="pres">
      <dgm:prSet presAssocID="{65CC9E7D-16D2-4638-B761-74827FCCCF76}" presName="Name8" presStyleCnt="0"/>
      <dgm:spPr/>
    </dgm:pt>
    <dgm:pt modelId="{2C80E267-80B5-43CE-8B68-925CAB41A4B6}" type="pres">
      <dgm:prSet presAssocID="{65CC9E7D-16D2-4638-B761-74827FCCCF76}" presName="level" presStyleLbl="node1" presStyleIdx="1" presStyleCnt="3">
        <dgm:presLayoutVars>
          <dgm:chMax val="1"/>
          <dgm:bulletEnabled val="1"/>
        </dgm:presLayoutVars>
      </dgm:prSet>
      <dgm:spPr/>
    </dgm:pt>
    <dgm:pt modelId="{1D4FF7C7-BAD1-429B-BA7A-0CA0639843F0}" type="pres">
      <dgm:prSet presAssocID="{65CC9E7D-16D2-4638-B761-74827FCCCF76}" presName="levelTx" presStyleLbl="revTx" presStyleIdx="0" presStyleCnt="0">
        <dgm:presLayoutVars>
          <dgm:chMax val="1"/>
          <dgm:bulletEnabled val="1"/>
        </dgm:presLayoutVars>
      </dgm:prSet>
      <dgm:spPr/>
    </dgm:pt>
    <dgm:pt modelId="{0F98DFF6-0732-46FF-B195-703631A819EE}" type="pres">
      <dgm:prSet presAssocID="{08C0945C-C91D-4829-8AA3-E9DFD37C05A0}" presName="Name8" presStyleCnt="0"/>
      <dgm:spPr/>
    </dgm:pt>
    <dgm:pt modelId="{C79962A0-A2DF-4C0C-A564-1265A6D8C605}" type="pres">
      <dgm:prSet presAssocID="{08C0945C-C91D-4829-8AA3-E9DFD37C05A0}" presName="level" presStyleLbl="node1" presStyleIdx="2" presStyleCnt="3">
        <dgm:presLayoutVars>
          <dgm:chMax val="1"/>
          <dgm:bulletEnabled val="1"/>
        </dgm:presLayoutVars>
      </dgm:prSet>
      <dgm:spPr/>
    </dgm:pt>
    <dgm:pt modelId="{05038CFD-BCF4-4CA9-8FF5-9480A0F19D31}" type="pres">
      <dgm:prSet presAssocID="{08C0945C-C91D-4829-8AA3-E9DFD37C05A0}" presName="levelTx" presStyleLbl="revTx" presStyleIdx="0" presStyleCnt="0">
        <dgm:presLayoutVars>
          <dgm:chMax val="1"/>
          <dgm:bulletEnabled val="1"/>
        </dgm:presLayoutVars>
      </dgm:prSet>
      <dgm:spPr/>
    </dgm:pt>
  </dgm:ptLst>
  <dgm:cxnLst>
    <dgm:cxn modelId="{8E85BD06-62AC-4A25-B4C0-77AAC42FC839}" type="presOf" srcId="{65CC9E7D-16D2-4638-B761-74827FCCCF76}" destId="{2C80E267-80B5-43CE-8B68-925CAB41A4B6}" srcOrd="0" destOrd="0" presId="urn:microsoft.com/office/officeart/2005/8/layout/pyramid1"/>
    <dgm:cxn modelId="{B2C4C21D-3B1F-4CD2-A16B-C711F95A0421}" type="presOf" srcId="{D83BA8F5-EDED-4C08-BA11-FDAEA2BCAC24}" destId="{02D493BB-784D-4757-A1E7-07D7F177B9E9}" srcOrd="1" destOrd="0" presId="urn:microsoft.com/office/officeart/2005/8/layout/pyramid1"/>
    <dgm:cxn modelId="{4231ED30-3006-4628-BB0E-22D9DB0034F4}" type="presOf" srcId="{D83BA8F5-EDED-4C08-BA11-FDAEA2BCAC24}" destId="{EDE054CA-2A8A-4366-9705-C9AA6FB427BB}" srcOrd="0" destOrd="0" presId="urn:microsoft.com/office/officeart/2005/8/layout/pyramid1"/>
    <dgm:cxn modelId="{7E449348-9CBC-4E35-A618-760A2449B3CA}" type="presOf" srcId="{65CC9E7D-16D2-4638-B761-74827FCCCF76}" destId="{1D4FF7C7-BAD1-429B-BA7A-0CA0639843F0}" srcOrd="1" destOrd="0" presId="urn:microsoft.com/office/officeart/2005/8/layout/pyramid1"/>
    <dgm:cxn modelId="{01D9866F-80C9-4B0E-8AEC-4C4299F4CFA0}" type="presOf" srcId="{08C0945C-C91D-4829-8AA3-E9DFD37C05A0}" destId="{05038CFD-BCF4-4CA9-8FF5-9480A0F19D31}" srcOrd="1" destOrd="0" presId="urn:microsoft.com/office/officeart/2005/8/layout/pyramid1"/>
    <dgm:cxn modelId="{8EBC827B-072F-40C0-9ECB-2233E2377F67}" type="presOf" srcId="{08C0945C-C91D-4829-8AA3-E9DFD37C05A0}" destId="{C79962A0-A2DF-4C0C-A564-1265A6D8C605}" srcOrd="0" destOrd="0" presId="urn:microsoft.com/office/officeart/2005/8/layout/pyramid1"/>
    <dgm:cxn modelId="{F5600BBF-9F19-4561-9885-4475099E64E0}" srcId="{74C55D40-6C06-4E68-A8C2-99CDDBB317AB}" destId="{65CC9E7D-16D2-4638-B761-74827FCCCF76}" srcOrd="1" destOrd="0" parTransId="{DE988ABC-43C7-4D5D-80F9-BA6AF3956F41}" sibTransId="{A0D73D0C-34C2-45B3-9112-472C23A41209}"/>
    <dgm:cxn modelId="{5AEE7AC0-2252-4F0F-88D6-CD38355F959F}" srcId="{74C55D40-6C06-4E68-A8C2-99CDDBB317AB}" destId="{08C0945C-C91D-4829-8AA3-E9DFD37C05A0}" srcOrd="2" destOrd="0" parTransId="{65CD0884-F1CD-4FD7-BF44-247FCC5F9A61}" sibTransId="{4253D865-5934-4BDD-A31C-8B8D42C63379}"/>
    <dgm:cxn modelId="{1DABA4E7-4C35-433C-9510-9B63A58DC59E}" srcId="{74C55D40-6C06-4E68-A8C2-99CDDBB317AB}" destId="{D83BA8F5-EDED-4C08-BA11-FDAEA2BCAC24}" srcOrd="0" destOrd="0" parTransId="{35B1B317-F840-4515-881E-A3E09DD4C2A6}" sibTransId="{5BD516FF-70F9-4B8F-8BD3-F3B52EDC79CA}"/>
    <dgm:cxn modelId="{332B74EF-BBFC-405D-B5DC-D4FAA2822427}" type="presOf" srcId="{74C55D40-6C06-4E68-A8C2-99CDDBB317AB}" destId="{353695F7-483C-4A90-A197-6D46FB984E18}" srcOrd="0" destOrd="0" presId="urn:microsoft.com/office/officeart/2005/8/layout/pyramid1"/>
    <dgm:cxn modelId="{4EFF9E4E-BC60-49D9-A038-31DFAC76E2DF}" type="presParOf" srcId="{353695F7-483C-4A90-A197-6D46FB984E18}" destId="{CB06C709-1158-470C-BADD-E28319603611}" srcOrd="0" destOrd="0" presId="urn:microsoft.com/office/officeart/2005/8/layout/pyramid1"/>
    <dgm:cxn modelId="{327B5A9D-1794-4721-90F4-CB4CF9250797}" type="presParOf" srcId="{CB06C709-1158-470C-BADD-E28319603611}" destId="{EDE054CA-2A8A-4366-9705-C9AA6FB427BB}" srcOrd="0" destOrd="0" presId="urn:microsoft.com/office/officeart/2005/8/layout/pyramid1"/>
    <dgm:cxn modelId="{ED6EC531-E318-45EB-932C-1140078E762C}" type="presParOf" srcId="{CB06C709-1158-470C-BADD-E28319603611}" destId="{02D493BB-784D-4757-A1E7-07D7F177B9E9}" srcOrd="1" destOrd="0" presId="urn:microsoft.com/office/officeart/2005/8/layout/pyramid1"/>
    <dgm:cxn modelId="{BA608960-6809-49E5-BA7B-C5FA2F23E1C5}" type="presParOf" srcId="{353695F7-483C-4A90-A197-6D46FB984E18}" destId="{2F558B8B-3698-4F06-8EED-5DE746B3EDEB}" srcOrd="1" destOrd="0" presId="urn:microsoft.com/office/officeart/2005/8/layout/pyramid1"/>
    <dgm:cxn modelId="{90D68223-B9A1-4504-8851-86FD3CF7BB6F}" type="presParOf" srcId="{2F558B8B-3698-4F06-8EED-5DE746B3EDEB}" destId="{2C80E267-80B5-43CE-8B68-925CAB41A4B6}" srcOrd="0" destOrd="0" presId="urn:microsoft.com/office/officeart/2005/8/layout/pyramid1"/>
    <dgm:cxn modelId="{19D09D15-10E0-40F2-8AD6-16A5631E9A54}" type="presParOf" srcId="{2F558B8B-3698-4F06-8EED-5DE746B3EDEB}" destId="{1D4FF7C7-BAD1-429B-BA7A-0CA0639843F0}" srcOrd="1" destOrd="0" presId="urn:microsoft.com/office/officeart/2005/8/layout/pyramid1"/>
    <dgm:cxn modelId="{3CD9F5D9-E581-4067-9C71-3C141533F71A}" type="presParOf" srcId="{353695F7-483C-4A90-A197-6D46FB984E18}" destId="{0F98DFF6-0732-46FF-B195-703631A819EE}" srcOrd="2" destOrd="0" presId="urn:microsoft.com/office/officeart/2005/8/layout/pyramid1"/>
    <dgm:cxn modelId="{858E7ED7-448A-4822-89A8-6B918ABEF523}" type="presParOf" srcId="{0F98DFF6-0732-46FF-B195-703631A819EE}" destId="{C79962A0-A2DF-4C0C-A564-1265A6D8C605}" srcOrd="0" destOrd="0" presId="urn:microsoft.com/office/officeart/2005/8/layout/pyramid1"/>
    <dgm:cxn modelId="{E5391464-628B-4933-ADD4-D19235AAEFC7}" type="presParOf" srcId="{0F98DFF6-0732-46FF-B195-703631A819EE}" destId="{05038CFD-BCF4-4CA9-8FF5-9480A0F19D31}" srcOrd="1" destOrd="0" presId="urn:microsoft.com/office/officeart/2005/8/layout/pyramid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054CA-2A8A-4366-9705-C9AA6FB427BB}">
      <dsp:nvSpPr>
        <dsp:cNvPr id="0" name=""/>
        <dsp:cNvSpPr/>
      </dsp:nvSpPr>
      <dsp:spPr>
        <a:xfrm>
          <a:off x="1257817" y="0"/>
          <a:ext cx="1257817" cy="747324"/>
        </a:xfrm>
        <a:prstGeom prst="trapezoid">
          <a:avLst>
            <a:gd name="adj" fmla="val 84155"/>
          </a:avLst>
        </a:prstGeom>
        <a:solidFill>
          <a:srgbClr val="C00000"/>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b" anchorCtr="0">
          <a:noAutofit/>
        </a:bodyPr>
        <a:lstStyle/>
        <a:p>
          <a:pPr marL="0" lvl="0" indent="0" algn="ctr" defTabSz="533400">
            <a:lnSpc>
              <a:spcPct val="100000"/>
            </a:lnSpc>
            <a:spcBef>
              <a:spcPct val="0"/>
            </a:spcBef>
            <a:spcAft>
              <a:spcPts val="0"/>
            </a:spcAft>
            <a:buNone/>
          </a:pPr>
          <a:r>
            <a:rPr lang="en-US" sz="1200" kern="1200">
              <a:solidFill>
                <a:schemeClr val="bg1"/>
              </a:solidFill>
            </a:rPr>
            <a:t>10% Hot</a:t>
          </a:r>
          <a:br>
            <a:rPr lang="en-US" sz="1200" kern="1200">
              <a:solidFill>
                <a:schemeClr val="bg1"/>
              </a:solidFill>
            </a:rPr>
          </a:br>
          <a:r>
            <a:rPr lang="en-US" sz="1200" kern="1200">
              <a:solidFill>
                <a:schemeClr val="bg1"/>
              </a:solidFill>
            </a:rPr>
            <a:t>(&lt;1ms)</a:t>
          </a:r>
        </a:p>
      </dsp:txBody>
      <dsp:txXfrm>
        <a:off x="1257817" y="0"/>
        <a:ext cx="1257817" cy="747324"/>
      </dsp:txXfrm>
    </dsp:sp>
    <dsp:sp modelId="{2C80E267-80B5-43CE-8B68-925CAB41A4B6}">
      <dsp:nvSpPr>
        <dsp:cNvPr id="0" name=""/>
        <dsp:cNvSpPr/>
      </dsp:nvSpPr>
      <dsp:spPr>
        <a:xfrm>
          <a:off x="628908" y="747324"/>
          <a:ext cx="2515634" cy="747324"/>
        </a:xfrm>
        <a:prstGeom prst="trapezoid">
          <a:avLst>
            <a:gd name="adj" fmla="val 84155"/>
          </a:avLst>
        </a:prstGeom>
        <a:solidFill>
          <a:schemeClr val="accent4"/>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100000"/>
            </a:lnSpc>
            <a:spcBef>
              <a:spcPct val="0"/>
            </a:spcBef>
            <a:spcAft>
              <a:spcPts val="0"/>
            </a:spcAft>
            <a:buNone/>
          </a:pPr>
          <a:r>
            <a:rPr lang="en-US" sz="1200" kern="1200">
              <a:solidFill>
                <a:schemeClr val="bg1"/>
              </a:solidFill>
            </a:rPr>
            <a:t>30% Warm</a:t>
          </a:r>
          <a:br>
            <a:rPr lang="en-US" sz="1200" kern="1200">
              <a:solidFill>
                <a:schemeClr val="bg1"/>
              </a:solidFill>
            </a:rPr>
          </a:br>
          <a:r>
            <a:rPr lang="en-US" sz="1200" kern="1200">
              <a:solidFill>
                <a:schemeClr val="bg1"/>
              </a:solidFill>
            </a:rPr>
            <a:t>(&lt;100ms)</a:t>
          </a:r>
        </a:p>
      </dsp:txBody>
      <dsp:txXfrm>
        <a:off x="1069144" y="747324"/>
        <a:ext cx="1635162" cy="747324"/>
      </dsp:txXfrm>
    </dsp:sp>
    <dsp:sp modelId="{C79962A0-A2DF-4C0C-A564-1265A6D8C605}">
      <dsp:nvSpPr>
        <dsp:cNvPr id="0" name=""/>
        <dsp:cNvSpPr/>
      </dsp:nvSpPr>
      <dsp:spPr>
        <a:xfrm>
          <a:off x="0" y="1494649"/>
          <a:ext cx="3773451" cy="747324"/>
        </a:xfrm>
        <a:prstGeom prst="trapezoid">
          <a:avLst>
            <a:gd name="adj" fmla="val 84155"/>
          </a:avLst>
        </a:prstGeom>
        <a:solidFill>
          <a:schemeClr val="tx1"/>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100000"/>
            </a:lnSpc>
            <a:spcBef>
              <a:spcPct val="0"/>
            </a:spcBef>
            <a:spcAft>
              <a:spcPts val="0"/>
            </a:spcAft>
            <a:buNone/>
          </a:pPr>
          <a:r>
            <a:rPr lang="en-US" sz="1200" kern="1200">
              <a:solidFill>
                <a:schemeClr val="bg1"/>
              </a:solidFill>
            </a:rPr>
            <a:t>60% Cold</a:t>
          </a:r>
          <a:br>
            <a:rPr lang="en-US" sz="1200" kern="1200">
              <a:solidFill>
                <a:schemeClr val="bg1"/>
              </a:solidFill>
            </a:rPr>
          </a:br>
          <a:r>
            <a:rPr lang="en-US" sz="1200" kern="1200">
              <a:solidFill>
                <a:schemeClr val="bg1"/>
              </a:solidFill>
            </a:rPr>
            <a:t>(minutes-hours)</a:t>
          </a:r>
        </a:p>
      </dsp:txBody>
      <dsp:txXfrm>
        <a:off x="660354" y="1494649"/>
        <a:ext cx="2452743" cy="7473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0.19772</cdr:x>
      <cdr:y>0.54986</cdr:y>
    </cdr:from>
    <cdr:to>
      <cdr:x>0.89303</cdr:x>
      <cdr:y>0.74123</cdr:y>
    </cdr:to>
    <cdr:cxnSp macro="">
      <cdr:nvCxnSpPr>
        <cdr:cNvPr id="3" name="Straight Arrow Connector 2">
          <a:extLst xmlns:a="http://schemas.openxmlformats.org/drawingml/2006/main">
            <a:ext uri="{FF2B5EF4-FFF2-40B4-BE49-F238E27FC236}">
              <a16:creationId xmlns:a16="http://schemas.microsoft.com/office/drawing/2014/main" id="{DB3BC62A-A41E-444F-831A-D05E6C16A65A}"/>
            </a:ext>
          </a:extLst>
        </cdr:cNvPr>
        <cdr:cNvCxnSpPr/>
      </cdr:nvCxnSpPr>
      <cdr:spPr>
        <a:xfrm xmlns:a="http://schemas.openxmlformats.org/drawingml/2006/main" flipV="1">
          <a:off x="831669" y="1730678"/>
          <a:ext cx="2924628" cy="602344"/>
        </a:xfrm>
        <a:prstGeom xmlns:a="http://schemas.openxmlformats.org/drawingml/2006/main" prst="straightConnector1">
          <a:avLst/>
        </a:prstGeom>
        <a:ln xmlns:a="http://schemas.openxmlformats.org/drawingml/2006/main" w="25400" cmpd="sng">
          <a:solidFill>
            <a:schemeClr val="accent5"/>
          </a:solidFill>
          <a:tailEnd type="triangle"/>
        </a:ln>
        <a:effectLst xmlns:a="http://schemas.openxmlformats.org/drawingml/2006/mai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0.54944</cdr:x>
      <cdr:y>0.13986</cdr:y>
    </cdr:from>
    <cdr:to>
      <cdr:x>0.86172</cdr:x>
      <cdr:y>0.30354</cdr:y>
    </cdr:to>
    <cdr:sp macro="" textlink="">
      <cdr:nvSpPr>
        <cdr:cNvPr id="6" name="TextBox 5">
          <a:extLst xmlns:a="http://schemas.openxmlformats.org/drawingml/2006/main">
            <a:ext uri="{FF2B5EF4-FFF2-40B4-BE49-F238E27FC236}">
              <a16:creationId xmlns:a16="http://schemas.microsoft.com/office/drawing/2014/main" id="{F42B6ABB-7F2B-4652-9E3E-1FB54FCF3CD9}"/>
            </a:ext>
          </a:extLst>
        </cdr:cNvPr>
        <cdr:cNvSpPr txBox="1"/>
      </cdr:nvSpPr>
      <cdr:spPr>
        <a:xfrm xmlns:a="http://schemas.openxmlformats.org/drawingml/2006/main" rot="19564339">
          <a:off x="2311061" y="381449"/>
          <a:ext cx="1313530" cy="4463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Projected Storage </a:t>
          </a:r>
        </a:p>
        <a:p xmlns:a="http://schemas.openxmlformats.org/drawingml/2006/main">
          <a:r>
            <a:rPr lang="en-US" dirty="0"/>
            <a:t>Capacity Growth</a:t>
          </a:r>
          <a:endParaRPr lang="en-US" sz="1100" dirty="0"/>
        </a:p>
      </cdr:txBody>
    </cdr:sp>
  </cdr:relSizeAnchor>
  <cdr:relSizeAnchor xmlns:cdr="http://schemas.openxmlformats.org/drawingml/2006/chartDrawing">
    <cdr:from>
      <cdr:x>0.41512</cdr:x>
      <cdr:y>0.63781</cdr:y>
    </cdr:from>
    <cdr:to>
      <cdr:x>0.85414</cdr:x>
      <cdr:y>0.73368</cdr:y>
    </cdr:to>
    <cdr:sp macro="" textlink="">
      <cdr:nvSpPr>
        <cdr:cNvPr id="7" name="TextBox 1">
          <a:extLst xmlns:a="http://schemas.openxmlformats.org/drawingml/2006/main">
            <a:ext uri="{FF2B5EF4-FFF2-40B4-BE49-F238E27FC236}">
              <a16:creationId xmlns:a16="http://schemas.microsoft.com/office/drawing/2014/main" id="{C0436592-A5D3-4F9B-A9C5-DA8075296974}"/>
            </a:ext>
          </a:extLst>
        </cdr:cNvPr>
        <cdr:cNvSpPr txBox="1"/>
      </cdr:nvSpPr>
      <cdr:spPr>
        <a:xfrm xmlns:a="http://schemas.openxmlformats.org/drawingml/2006/main" rot="20957115">
          <a:off x="1746075" y="2007501"/>
          <a:ext cx="1846625" cy="3017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t>IT Infrastructure </a:t>
          </a:r>
          <a:r>
            <a:rPr lang="en-US" sz="1100" dirty="0"/>
            <a:t>Spending</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224" cy="469850"/>
          </a:xfrm>
          <a:prstGeom prst="rect">
            <a:avLst/>
          </a:prstGeom>
        </p:spPr>
        <p:txBody>
          <a:bodyPr vert="horz" lIns="94221" tIns="47111" rIns="94221" bIns="4711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23040" y="0"/>
            <a:ext cx="3078224" cy="469850"/>
          </a:xfrm>
          <a:prstGeom prst="rect">
            <a:avLst/>
          </a:prstGeom>
        </p:spPr>
        <p:txBody>
          <a:bodyPr vert="horz" lIns="94221" tIns="47111" rIns="94221" bIns="47111" rtlCol="0"/>
          <a:lstStyle>
            <a:lvl1pPr algn="r" fontAlgn="auto">
              <a:spcBef>
                <a:spcPts val="0"/>
              </a:spcBef>
              <a:spcAft>
                <a:spcPts val="0"/>
              </a:spcAft>
              <a:defRPr sz="1200" smtClean="0">
                <a:latin typeface="+mn-lt"/>
                <a:ea typeface="+mn-ea"/>
                <a:cs typeface="+mn-cs"/>
              </a:defRPr>
            </a:lvl1pPr>
          </a:lstStyle>
          <a:p>
            <a:pPr>
              <a:defRPr/>
            </a:pPr>
            <a:fld id="{5291126B-48DF-9943-97B3-6F4FE00A989C}" type="datetimeFigureOut">
              <a:rPr lang="en-US"/>
              <a:pPr>
                <a:defRPr/>
              </a:pPr>
              <a:t>5/5/25</a:t>
            </a:fld>
            <a:endParaRPr lang="en-US"/>
          </a:p>
        </p:txBody>
      </p:sp>
      <p:sp>
        <p:nvSpPr>
          <p:cNvPr id="4" name="Footer Placeholder 3"/>
          <p:cNvSpPr>
            <a:spLocks noGrp="1"/>
          </p:cNvSpPr>
          <p:nvPr>
            <p:ph type="ftr" sz="quarter" idx="2"/>
          </p:nvPr>
        </p:nvSpPr>
        <p:spPr>
          <a:xfrm>
            <a:off x="1" y="8916500"/>
            <a:ext cx="3078224" cy="469850"/>
          </a:xfrm>
          <a:prstGeom prst="rect">
            <a:avLst/>
          </a:prstGeom>
        </p:spPr>
        <p:txBody>
          <a:bodyPr vert="horz" lIns="94221" tIns="47111" rIns="94221" bIns="4711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23040" y="8916500"/>
            <a:ext cx="3078224" cy="469850"/>
          </a:xfrm>
          <a:prstGeom prst="rect">
            <a:avLst/>
          </a:prstGeom>
        </p:spPr>
        <p:txBody>
          <a:bodyPr vert="horz" lIns="94221" tIns="47111" rIns="94221" bIns="47111" rtlCol="0" anchor="b"/>
          <a:lstStyle>
            <a:lvl1pPr algn="r" fontAlgn="auto">
              <a:spcBef>
                <a:spcPts val="0"/>
              </a:spcBef>
              <a:spcAft>
                <a:spcPts val="0"/>
              </a:spcAft>
              <a:defRPr sz="1200" smtClean="0">
                <a:latin typeface="+mn-lt"/>
                <a:ea typeface="+mn-ea"/>
                <a:cs typeface="+mn-cs"/>
              </a:defRPr>
            </a:lvl1pPr>
          </a:lstStyle>
          <a:p>
            <a:pPr>
              <a:defRPr/>
            </a:pPr>
            <a:fld id="{3A82CFC8-E374-F944-BB96-0DA719E3EE08}" type="slidenum">
              <a:rPr lang="en-US"/>
              <a:pPr>
                <a:defRPr/>
              </a:pPr>
              <a:t>‹N›</a:t>
            </a:fld>
            <a:endParaRPr lang="en-US"/>
          </a:p>
        </p:txBody>
      </p:sp>
    </p:spTree>
    <p:extLst>
      <p:ext uri="{BB962C8B-B14F-4D97-AF65-F5344CB8AC3E}">
        <p14:creationId xmlns:p14="http://schemas.microsoft.com/office/powerpoint/2010/main" val="3152753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224" cy="469850"/>
          </a:xfrm>
          <a:prstGeom prst="rect">
            <a:avLst/>
          </a:prstGeom>
        </p:spPr>
        <p:txBody>
          <a:bodyPr vert="horz" lIns="94221" tIns="47111" rIns="94221" bIns="4711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23040" y="0"/>
            <a:ext cx="3078224" cy="469850"/>
          </a:xfrm>
          <a:prstGeom prst="rect">
            <a:avLst/>
          </a:prstGeom>
        </p:spPr>
        <p:txBody>
          <a:bodyPr vert="horz" lIns="94221" tIns="47111" rIns="94221" bIns="47111" rtlCol="0"/>
          <a:lstStyle>
            <a:lvl1pPr algn="r" fontAlgn="auto">
              <a:spcBef>
                <a:spcPts val="0"/>
              </a:spcBef>
              <a:spcAft>
                <a:spcPts val="0"/>
              </a:spcAft>
              <a:defRPr sz="1200" smtClean="0">
                <a:latin typeface="+mn-lt"/>
                <a:ea typeface="+mn-ea"/>
                <a:cs typeface="+mn-cs"/>
              </a:defRPr>
            </a:lvl1pPr>
          </a:lstStyle>
          <a:p>
            <a:pPr>
              <a:defRPr/>
            </a:pPr>
            <a:fld id="{2B6AE0F1-34EE-2949-9CD6-2F08B9797F13}" type="datetimeFigureOut">
              <a:rPr lang="en-US"/>
              <a:pPr>
                <a:defRPr/>
              </a:pPr>
              <a:t>5/5/25</a:t>
            </a:fld>
            <a:endParaRPr lang="en-US"/>
          </a:p>
        </p:txBody>
      </p:sp>
      <p:sp>
        <p:nvSpPr>
          <p:cNvPr id="4" name="Slide Image Placeholder 3"/>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p:cNvSpPr>
            <a:spLocks noGrp="1"/>
          </p:cNvSpPr>
          <p:nvPr>
            <p:ph type="body" sz="quarter" idx="3"/>
          </p:nvPr>
        </p:nvSpPr>
        <p:spPr>
          <a:xfrm>
            <a:off x="710733" y="4460377"/>
            <a:ext cx="5681009" cy="4224390"/>
          </a:xfrm>
          <a:prstGeom prst="rect">
            <a:avLst/>
          </a:prstGeom>
        </p:spPr>
        <p:txBody>
          <a:bodyPr vert="horz" lIns="94221" tIns="47111" rIns="94221" bIns="4711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916500"/>
            <a:ext cx="3078224" cy="469850"/>
          </a:xfrm>
          <a:prstGeom prst="rect">
            <a:avLst/>
          </a:prstGeom>
        </p:spPr>
        <p:txBody>
          <a:bodyPr vert="horz" lIns="94221" tIns="47111" rIns="94221" bIns="4711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23040" y="8916500"/>
            <a:ext cx="3078224" cy="469850"/>
          </a:xfrm>
          <a:prstGeom prst="rect">
            <a:avLst/>
          </a:prstGeom>
        </p:spPr>
        <p:txBody>
          <a:bodyPr vert="horz" lIns="94221" tIns="47111" rIns="94221" bIns="47111" rtlCol="0" anchor="b"/>
          <a:lstStyle>
            <a:lvl1pPr algn="r" fontAlgn="auto">
              <a:spcBef>
                <a:spcPts val="0"/>
              </a:spcBef>
              <a:spcAft>
                <a:spcPts val="0"/>
              </a:spcAft>
              <a:defRPr sz="1200" smtClean="0">
                <a:latin typeface="+mn-lt"/>
                <a:ea typeface="+mn-ea"/>
                <a:cs typeface="+mn-cs"/>
              </a:defRPr>
            </a:lvl1pPr>
          </a:lstStyle>
          <a:p>
            <a:pPr>
              <a:defRPr/>
            </a:pPr>
            <a:fld id="{F9AA793E-8016-FE43-AB97-BC0D9B80D50C}" type="slidenum">
              <a:rPr lang="en-US"/>
              <a:pPr>
                <a:defRPr/>
              </a:pPr>
              <a:t>‹N›</a:t>
            </a:fld>
            <a:endParaRPr lang="en-US"/>
          </a:p>
        </p:txBody>
      </p:sp>
    </p:spTree>
    <p:extLst>
      <p:ext uri="{BB962C8B-B14F-4D97-AF65-F5344CB8AC3E}">
        <p14:creationId xmlns:p14="http://schemas.microsoft.com/office/powerpoint/2010/main" val="24478638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9AA793E-8016-FE43-AB97-BC0D9B80D50C}" type="slidenum">
              <a:rPr lang="en-US" smtClean="0"/>
              <a:pPr>
                <a:defRPr/>
              </a:pPr>
              <a:t>1</a:t>
            </a:fld>
            <a:endParaRPr lang="en-US"/>
          </a:p>
        </p:txBody>
      </p:sp>
    </p:spTree>
    <p:extLst>
      <p:ext uri="{BB962C8B-B14F-4D97-AF65-F5344CB8AC3E}">
        <p14:creationId xmlns:p14="http://schemas.microsoft.com/office/powerpoint/2010/main" val="198726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9AA793E-8016-FE43-AB97-BC0D9B80D50C}" type="slidenum">
              <a:rPr lang="en-US" smtClean="0"/>
              <a:pPr>
                <a:defRPr/>
              </a:pPr>
              <a:t>16</a:t>
            </a:fld>
            <a:endParaRPr lang="en-US"/>
          </a:p>
        </p:txBody>
      </p:sp>
    </p:spTree>
    <p:extLst>
      <p:ext uri="{BB962C8B-B14F-4D97-AF65-F5344CB8AC3E}">
        <p14:creationId xmlns:p14="http://schemas.microsoft.com/office/powerpoint/2010/main" val="236380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9AA793E-8016-FE43-AB97-BC0D9B80D50C}" type="slidenum">
              <a:rPr lang="en-US" smtClean="0"/>
              <a:pPr>
                <a:defRPr/>
              </a:pPr>
              <a:t>17</a:t>
            </a:fld>
            <a:endParaRPr lang="en-US"/>
          </a:p>
        </p:txBody>
      </p:sp>
    </p:spTree>
    <p:extLst>
      <p:ext uri="{BB962C8B-B14F-4D97-AF65-F5344CB8AC3E}">
        <p14:creationId xmlns:p14="http://schemas.microsoft.com/office/powerpoint/2010/main" val="424941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dirty="0"/>
          </a:p>
        </p:txBody>
      </p:sp>
      <p:sp>
        <p:nvSpPr>
          <p:cNvPr id="38915" name="Slide Number Placeholder 3"/>
          <p:cNvSpPr>
            <a:spLocks noGrp="1"/>
          </p:cNvSpPr>
          <p:nvPr>
            <p:ph type="sldNum" sz="quarter" idx="4294967295"/>
          </p:nvPr>
        </p:nvSpPr>
        <p:spPr bwMode="auto">
          <a:xfrm>
            <a:off x="3888210" y="9494929"/>
            <a:ext cx="2974552" cy="4998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6700">
                <a:solidFill>
                  <a:srgbClr val="000000"/>
                </a:solidFill>
                <a:latin typeface="Arial" charset="0"/>
                <a:ea typeface="ヒラギノ角ゴ ProN W3" charset="0"/>
                <a:cs typeface="ヒラギノ角ゴ ProN W3" charset="0"/>
                <a:sym typeface="Arial" charset="0"/>
              </a:defRPr>
            </a:lvl1pPr>
            <a:lvl2pPr marL="782772" indent="-301066" eaLnBrk="0" hangingPunct="0">
              <a:defRPr sz="6700">
                <a:solidFill>
                  <a:srgbClr val="000000"/>
                </a:solidFill>
                <a:latin typeface="Arial" charset="0"/>
                <a:ea typeface="ヒラギノ角ゴ ProN W3" charset="0"/>
                <a:cs typeface="ヒラギノ角ゴ ProN W3" charset="0"/>
                <a:sym typeface="Arial" charset="0"/>
              </a:defRPr>
            </a:lvl2pPr>
            <a:lvl3pPr marL="1204265" indent="-240853" eaLnBrk="0" hangingPunct="0">
              <a:defRPr sz="6700">
                <a:solidFill>
                  <a:srgbClr val="000000"/>
                </a:solidFill>
                <a:latin typeface="Arial" charset="0"/>
                <a:ea typeface="ヒラギノ角ゴ ProN W3" charset="0"/>
                <a:cs typeface="ヒラギノ角ゴ ProN W3" charset="0"/>
                <a:sym typeface="Arial" charset="0"/>
              </a:defRPr>
            </a:lvl3pPr>
            <a:lvl4pPr marL="1685971" indent="-240853" eaLnBrk="0" hangingPunct="0">
              <a:defRPr sz="6700">
                <a:solidFill>
                  <a:srgbClr val="000000"/>
                </a:solidFill>
                <a:latin typeface="Arial" charset="0"/>
                <a:ea typeface="ヒラギノ角ゴ ProN W3" charset="0"/>
                <a:cs typeface="ヒラギノ角ゴ ProN W3" charset="0"/>
                <a:sym typeface="Arial" charset="0"/>
              </a:defRPr>
            </a:lvl4pPr>
            <a:lvl5pPr marL="2167677" indent="-240853" eaLnBrk="0" hangingPunct="0">
              <a:defRPr sz="6700">
                <a:solidFill>
                  <a:srgbClr val="000000"/>
                </a:solidFill>
                <a:latin typeface="Arial" charset="0"/>
                <a:ea typeface="ヒラギノ角ゴ ProN W3" charset="0"/>
                <a:cs typeface="ヒラギノ角ゴ ProN W3" charset="0"/>
                <a:sym typeface="Arial" charset="0"/>
              </a:defRPr>
            </a:lvl5pPr>
            <a:lvl6pPr marL="2649383"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6pPr>
            <a:lvl7pPr marL="3131088"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7pPr>
            <a:lvl8pPr marL="3612794"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8pPr>
            <a:lvl9pPr marL="4094500"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DA3907-FC98-FF45-8256-0696D7D7DB35}" type="slidenum">
              <a:rPr kumimoji="0" lang="en-US" sz="6700" b="0" i="0" u="none" strike="noStrike" kern="1200" cap="none" spc="0" normalizeH="0" baseline="0" noProof="0">
                <a:ln>
                  <a:noFill/>
                </a:ln>
                <a:solidFill>
                  <a:srgbClr val="000000"/>
                </a:solidFill>
                <a:effectLst/>
                <a:uLnTx/>
                <a:uFillTx/>
                <a:latin typeface="Arial" charset="0"/>
                <a:sym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6700" b="0" i="0" u="none" strike="noStrike" kern="1200" cap="none" spc="0" normalizeH="0" baseline="0" noProof="0">
              <a:ln>
                <a:noFill/>
              </a:ln>
              <a:solidFill>
                <a:srgbClr val="000000"/>
              </a:solidFill>
              <a:effectLst/>
              <a:uLnTx/>
              <a:uFillTx/>
              <a:latin typeface="Arial" charset="0"/>
              <a:sym typeface="Arial" charset="0"/>
            </a:endParaRPr>
          </a:p>
        </p:txBody>
      </p:sp>
    </p:spTree>
    <p:extLst>
      <p:ext uri="{BB962C8B-B14F-4D97-AF65-F5344CB8AC3E}">
        <p14:creationId xmlns:p14="http://schemas.microsoft.com/office/powerpoint/2010/main" val="4186671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dirty="0"/>
          </a:p>
        </p:txBody>
      </p:sp>
      <p:sp>
        <p:nvSpPr>
          <p:cNvPr id="38915" name="Slide Number Placeholder 3"/>
          <p:cNvSpPr>
            <a:spLocks noGrp="1"/>
          </p:cNvSpPr>
          <p:nvPr>
            <p:ph type="sldNum" sz="quarter" idx="4294967295"/>
          </p:nvPr>
        </p:nvSpPr>
        <p:spPr bwMode="auto">
          <a:xfrm>
            <a:off x="3888210" y="9494929"/>
            <a:ext cx="2974552" cy="4998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6700">
                <a:solidFill>
                  <a:srgbClr val="000000"/>
                </a:solidFill>
                <a:latin typeface="Arial" charset="0"/>
                <a:ea typeface="ヒラギノ角ゴ ProN W3" charset="0"/>
                <a:cs typeface="ヒラギノ角ゴ ProN W3" charset="0"/>
                <a:sym typeface="Arial" charset="0"/>
              </a:defRPr>
            </a:lvl1pPr>
            <a:lvl2pPr marL="782772" indent="-301066" eaLnBrk="0" hangingPunct="0">
              <a:defRPr sz="6700">
                <a:solidFill>
                  <a:srgbClr val="000000"/>
                </a:solidFill>
                <a:latin typeface="Arial" charset="0"/>
                <a:ea typeface="ヒラギノ角ゴ ProN W3" charset="0"/>
                <a:cs typeface="ヒラギノ角ゴ ProN W3" charset="0"/>
                <a:sym typeface="Arial" charset="0"/>
              </a:defRPr>
            </a:lvl2pPr>
            <a:lvl3pPr marL="1204265" indent="-240853" eaLnBrk="0" hangingPunct="0">
              <a:defRPr sz="6700">
                <a:solidFill>
                  <a:srgbClr val="000000"/>
                </a:solidFill>
                <a:latin typeface="Arial" charset="0"/>
                <a:ea typeface="ヒラギノ角ゴ ProN W3" charset="0"/>
                <a:cs typeface="ヒラギノ角ゴ ProN W3" charset="0"/>
                <a:sym typeface="Arial" charset="0"/>
              </a:defRPr>
            </a:lvl3pPr>
            <a:lvl4pPr marL="1685971" indent="-240853" eaLnBrk="0" hangingPunct="0">
              <a:defRPr sz="6700">
                <a:solidFill>
                  <a:srgbClr val="000000"/>
                </a:solidFill>
                <a:latin typeface="Arial" charset="0"/>
                <a:ea typeface="ヒラギノ角ゴ ProN W3" charset="0"/>
                <a:cs typeface="ヒラギノ角ゴ ProN W3" charset="0"/>
                <a:sym typeface="Arial" charset="0"/>
              </a:defRPr>
            </a:lvl4pPr>
            <a:lvl5pPr marL="2167677" indent="-240853" eaLnBrk="0" hangingPunct="0">
              <a:defRPr sz="6700">
                <a:solidFill>
                  <a:srgbClr val="000000"/>
                </a:solidFill>
                <a:latin typeface="Arial" charset="0"/>
                <a:ea typeface="ヒラギノ角ゴ ProN W3" charset="0"/>
                <a:cs typeface="ヒラギノ角ゴ ProN W3" charset="0"/>
                <a:sym typeface="Arial" charset="0"/>
              </a:defRPr>
            </a:lvl5pPr>
            <a:lvl6pPr marL="2649383"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6pPr>
            <a:lvl7pPr marL="3131088"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7pPr>
            <a:lvl8pPr marL="3612794"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8pPr>
            <a:lvl9pPr marL="4094500"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DA3907-FC98-FF45-8256-0696D7D7DB35}" type="slidenum">
              <a:rPr kumimoji="0" lang="en-US" sz="6700" b="0" i="0" u="none" strike="noStrike" kern="1200" cap="none" spc="0" normalizeH="0" baseline="0" noProof="0">
                <a:ln>
                  <a:noFill/>
                </a:ln>
                <a:solidFill>
                  <a:srgbClr val="000000"/>
                </a:solidFill>
                <a:effectLst/>
                <a:uLnTx/>
                <a:uFillTx/>
                <a:latin typeface="Arial" charset="0"/>
                <a:sym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6700" b="0" i="0" u="none" strike="noStrike" kern="1200" cap="none" spc="0" normalizeH="0" baseline="0" noProof="0">
              <a:ln>
                <a:noFill/>
              </a:ln>
              <a:solidFill>
                <a:srgbClr val="000000"/>
              </a:solidFill>
              <a:effectLst/>
              <a:uLnTx/>
              <a:uFillTx/>
              <a:latin typeface="Arial" charset="0"/>
              <a:sym typeface="Arial" charset="0"/>
            </a:endParaRPr>
          </a:p>
        </p:txBody>
      </p:sp>
    </p:spTree>
    <p:extLst>
      <p:ext uri="{BB962C8B-B14F-4D97-AF65-F5344CB8AC3E}">
        <p14:creationId xmlns:p14="http://schemas.microsoft.com/office/powerpoint/2010/main" val="4186671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dirty="0"/>
          </a:p>
        </p:txBody>
      </p:sp>
      <p:sp>
        <p:nvSpPr>
          <p:cNvPr id="38915" name="Slide Number Placeholder 3"/>
          <p:cNvSpPr>
            <a:spLocks noGrp="1"/>
          </p:cNvSpPr>
          <p:nvPr>
            <p:ph type="sldNum" sz="quarter" idx="4294967295"/>
          </p:nvPr>
        </p:nvSpPr>
        <p:spPr bwMode="auto">
          <a:xfrm>
            <a:off x="3888210" y="9494929"/>
            <a:ext cx="2974552" cy="49982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6700">
                <a:solidFill>
                  <a:srgbClr val="000000"/>
                </a:solidFill>
                <a:latin typeface="Arial" charset="0"/>
                <a:ea typeface="ヒラギノ角ゴ ProN W3" charset="0"/>
                <a:cs typeface="ヒラギノ角ゴ ProN W3" charset="0"/>
                <a:sym typeface="Arial" charset="0"/>
              </a:defRPr>
            </a:lvl1pPr>
            <a:lvl2pPr marL="782772" indent="-301066" eaLnBrk="0" hangingPunct="0">
              <a:defRPr sz="6700">
                <a:solidFill>
                  <a:srgbClr val="000000"/>
                </a:solidFill>
                <a:latin typeface="Arial" charset="0"/>
                <a:ea typeface="ヒラギノ角ゴ ProN W3" charset="0"/>
                <a:cs typeface="ヒラギノ角ゴ ProN W3" charset="0"/>
                <a:sym typeface="Arial" charset="0"/>
              </a:defRPr>
            </a:lvl2pPr>
            <a:lvl3pPr marL="1204265" indent="-240853" eaLnBrk="0" hangingPunct="0">
              <a:defRPr sz="6700">
                <a:solidFill>
                  <a:srgbClr val="000000"/>
                </a:solidFill>
                <a:latin typeface="Arial" charset="0"/>
                <a:ea typeface="ヒラギノ角ゴ ProN W3" charset="0"/>
                <a:cs typeface="ヒラギノ角ゴ ProN W3" charset="0"/>
                <a:sym typeface="Arial" charset="0"/>
              </a:defRPr>
            </a:lvl3pPr>
            <a:lvl4pPr marL="1685971" indent="-240853" eaLnBrk="0" hangingPunct="0">
              <a:defRPr sz="6700">
                <a:solidFill>
                  <a:srgbClr val="000000"/>
                </a:solidFill>
                <a:latin typeface="Arial" charset="0"/>
                <a:ea typeface="ヒラギノ角ゴ ProN W3" charset="0"/>
                <a:cs typeface="ヒラギノ角ゴ ProN W3" charset="0"/>
                <a:sym typeface="Arial" charset="0"/>
              </a:defRPr>
            </a:lvl4pPr>
            <a:lvl5pPr marL="2167677" indent="-240853" eaLnBrk="0" hangingPunct="0">
              <a:defRPr sz="6700">
                <a:solidFill>
                  <a:srgbClr val="000000"/>
                </a:solidFill>
                <a:latin typeface="Arial" charset="0"/>
                <a:ea typeface="ヒラギノ角ゴ ProN W3" charset="0"/>
                <a:cs typeface="ヒラギノ角ゴ ProN W3" charset="0"/>
                <a:sym typeface="Arial" charset="0"/>
              </a:defRPr>
            </a:lvl5pPr>
            <a:lvl6pPr marL="2649383"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6pPr>
            <a:lvl7pPr marL="3131088"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7pPr>
            <a:lvl8pPr marL="3612794"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8pPr>
            <a:lvl9pPr marL="4094500" indent="-240853" eaLnBrk="0" fontAlgn="base" hangingPunct="0">
              <a:spcBef>
                <a:spcPct val="0"/>
              </a:spcBef>
              <a:spcAft>
                <a:spcPct val="0"/>
              </a:spcAft>
              <a:defRPr sz="6700">
                <a:solidFill>
                  <a:srgbClr val="000000"/>
                </a:solidFill>
                <a:latin typeface="Arial" charset="0"/>
                <a:ea typeface="ヒラギノ角ゴ ProN W3" charset="0"/>
                <a:cs typeface="ヒラギノ角ゴ ProN W3" charset="0"/>
                <a:sym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DA3907-FC98-FF45-8256-0696D7D7DB35}" type="slidenum">
              <a:rPr kumimoji="0" lang="en-US" sz="6700" b="0" i="0" u="none" strike="noStrike" kern="1200" cap="none" spc="0" normalizeH="0" baseline="0" noProof="0">
                <a:ln>
                  <a:noFill/>
                </a:ln>
                <a:solidFill>
                  <a:srgbClr val="000000"/>
                </a:solidFill>
                <a:effectLst/>
                <a:uLnTx/>
                <a:uFillTx/>
                <a:latin typeface="Arial" charset="0"/>
                <a:sym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6700" b="0" i="0" u="none" strike="noStrike" kern="1200" cap="none" spc="0" normalizeH="0" baseline="0" noProof="0">
              <a:ln>
                <a:noFill/>
              </a:ln>
              <a:solidFill>
                <a:srgbClr val="000000"/>
              </a:solidFill>
              <a:effectLst/>
              <a:uLnTx/>
              <a:uFillTx/>
              <a:latin typeface="Arial" charset="0"/>
              <a:sym typeface="Arial" charset="0"/>
            </a:endParaRPr>
          </a:p>
        </p:txBody>
      </p:sp>
    </p:spTree>
    <p:extLst>
      <p:ext uri="{BB962C8B-B14F-4D97-AF65-F5344CB8AC3E}">
        <p14:creationId xmlns:p14="http://schemas.microsoft.com/office/powerpoint/2010/main" val="402393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9AA793E-8016-FE43-AB97-BC0D9B80D50C}" type="slidenum">
              <a:rPr lang="en-US" smtClean="0"/>
              <a:pPr>
                <a:defRPr/>
              </a:pPr>
              <a:t>21</a:t>
            </a:fld>
            <a:endParaRPr lang="en-US"/>
          </a:p>
        </p:txBody>
      </p:sp>
    </p:spTree>
    <p:extLst>
      <p:ext uri="{BB962C8B-B14F-4D97-AF65-F5344CB8AC3E}">
        <p14:creationId xmlns:p14="http://schemas.microsoft.com/office/powerpoint/2010/main" val="55977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5830-F7FB-691D-88DF-70F08520EB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5E2073A-EC33-4B58-86B7-9159E26D68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BBABA33-76AF-2FEE-CCC0-D92FAC95330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947B12D-240C-70E1-FD68-6B18F872AC71}"/>
              </a:ext>
            </a:extLst>
          </p:cNvPr>
          <p:cNvSpPr>
            <a:spLocks noGrp="1"/>
          </p:cNvSpPr>
          <p:nvPr>
            <p:ph type="sldNum" sz="quarter" idx="5"/>
          </p:nvPr>
        </p:nvSpPr>
        <p:spPr/>
        <p:txBody>
          <a:bodyPr/>
          <a:lstStyle/>
          <a:p>
            <a:fld id="{2692C490-3697-41FA-B7F6-89D949CBF5BD}" type="slidenum">
              <a:rPr lang="en-GB" smtClean="0"/>
              <a:t>23</a:t>
            </a:fld>
            <a:endParaRPr lang="en-GB"/>
          </a:p>
        </p:txBody>
      </p:sp>
    </p:spTree>
    <p:extLst>
      <p:ext uri="{BB962C8B-B14F-4D97-AF65-F5344CB8AC3E}">
        <p14:creationId xmlns:p14="http://schemas.microsoft.com/office/powerpoint/2010/main" val="275220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I think of our strategy as being to make our products and solutions:</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tabLst>
                <a:tab pos="228600" algn="l"/>
                <a:tab pos="457200" algn="l"/>
              </a:tabLst>
            </a:pPr>
            <a:r>
              <a:rPr lang="en-US" sz="1200">
                <a:effectLst/>
                <a:latin typeface="Calibri" panose="020F0502020204030204" pitchFamily="34" charset="0"/>
                <a:ea typeface="Times New Roman" panose="02020603050405020304" pitchFamily="18" charset="0"/>
                <a:cs typeface="Calibri" panose="020F0502020204030204" pitchFamily="34" charset="0"/>
              </a:rPr>
              <a:t>easy to buy</a:t>
            </a:r>
          </a:p>
          <a:p>
            <a:pPr marL="342900" marR="0" lvl="0" indent="-342900">
              <a:spcBef>
                <a:spcPts val="0"/>
              </a:spcBef>
              <a:spcAft>
                <a:spcPts val="0"/>
              </a:spcAft>
              <a:buFont typeface="Symbol" panose="05050102010706020507" pitchFamily="18" charset="2"/>
              <a:buChar char=""/>
              <a:tabLst>
                <a:tab pos="228600" algn="l"/>
                <a:tab pos="457200" algn="l"/>
              </a:tabLst>
            </a:pPr>
            <a:r>
              <a:rPr lang="en-US" sz="1200">
                <a:effectLst/>
                <a:latin typeface="Calibri" panose="020F0502020204030204" pitchFamily="34" charset="0"/>
                <a:ea typeface="Times New Roman" panose="02020603050405020304" pitchFamily="18" charset="0"/>
                <a:cs typeface="Calibri" panose="020F0502020204030204" pitchFamily="34" charset="0"/>
              </a:rPr>
              <a:t>easy to deploy</a:t>
            </a:r>
          </a:p>
          <a:p>
            <a:pPr marL="342900" marR="0" lvl="0" indent="-342900">
              <a:spcBef>
                <a:spcPts val="0"/>
              </a:spcBef>
              <a:spcAft>
                <a:spcPts val="0"/>
              </a:spcAft>
              <a:buFont typeface="Symbol" panose="05050102010706020507" pitchFamily="18" charset="2"/>
              <a:buChar char=""/>
              <a:tabLst>
                <a:tab pos="228600" algn="l"/>
                <a:tab pos="457200" algn="l"/>
              </a:tabLst>
            </a:pPr>
            <a:r>
              <a:rPr lang="en-US" sz="1200">
                <a:effectLst/>
                <a:latin typeface="Calibri" panose="020F0502020204030204" pitchFamily="34" charset="0"/>
                <a:ea typeface="Times New Roman" panose="02020603050405020304" pitchFamily="18" charset="0"/>
                <a:cs typeface="Calibri" panose="020F0502020204030204" pitchFamily="34" charset="0"/>
              </a:rPr>
              <a:t>and easy to use </a:t>
            </a:r>
          </a:p>
          <a:p>
            <a:pPr marL="457200" marR="0" indent="0">
              <a:spcBef>
                <a:spcPts val="0"/>
              </a:spcBef>
              <a:spcAft>
                <a:spcPts val="1000"/>
              </a:spcAft>
              <a:tabLst>
                <a:tab pos="228600" algn="l"/>
                <a:tab pos="457200" algn="l"/>
              </a:tabLst>
            </a:pPr>
            <a:r>
              <a:rPr lang="en-US" sz="1200">
                <a:effectLst/>
                <a:latin typeface="Calibri" panose="020F0502020204030204" pitchFamily="34" charset="0"/>
                <a:ea typeface="Times New Roman" panose="02020603050405020304" pitchFamily="18" charset="0"/>
                <a:cs typeface="Calibri" panose="020F0502020204030204" pitchFamily="34" charset="0"/>
              </a:rPr>
              <a:t> </a:t>
            </a:r>
          </a:p>
          <a:p>
            <a:pPr marL="0" marR="0">
              <a:spcBef>
                <a:spcPts val="200"/>
              </a:spcBef>
              <a:spcAft>
                <a:spcPts val="0"/>
              </a:spcAft>
            </a:pPr>
            <a:r>
              <a:rPr lang="en-US" sz="12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EASY TO BUY - TRANSITION TO SOFTWARE</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To make our products easier to buy. We are well on our way to transitioning customers from perpetual license appliance sales model to a software subscription model. As part of that move, we have simplified our software licensing to an all-inclusive capacity-based cloud managed licensing system. </a:t>
            </a: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Second, technology is difficult to consume if it is difficult to deploy.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Quantum is simplifying the deployment of our products in a few ways. First, by being more solutions focused. We are bundling two or more products together to provide a solution for particular use cases. We're about to release a CatDV solution intended for small video production houses or edge deployments by bundling CatDV with StorNext file system on our H Series Box. It is end user installable, intended for use by creators, not storage administrators.</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Second, we’ve begun partnering with major platform providers to deliver our software on their hardware. The benefits to Quantum customers are increased currency with platform updates, and geography specific product variations suited to international markets.</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Third, moving forward, we're additionally providing our storage software on the major cloud platforms. This provides another simple consumption model for Quantum solutions, and enables hybrid cloud workflows. Our Storage Manager software allows you to easily move data from on prem to the cloud for processing and back to on prem.</a:t>
            </a:r>
          </a:p>
          <a:p>
            <a:pPr marL="0" marR="0">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a:defRPr/>
            </a:pPr>
            <a:fld id="{F9AA793E-8016-FE43-AB97-BC0D9B80D50C}" type="slidenum">
              <a:rPr lang="en-US" smtClean="0"/>
              <a:pPr>
                <a:defRPr/>
              </a:pPr>
              <a:t>2</a:t>
            </a:fld>
            <a:endParaRPr lang="en-US"/>
          </a:p>
        </p:txBody>
      </p:sp>
    </p:spTree>
    <p:extLst>
      <p:ext uri="{BB962C8B-B14F-4D97-AF65-F5344CB8AC3E}">
        <p14:creationId xmlns:p14="http://schemas.microsoft.com/office/powerpoint/2010/main" val="274096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9AA793E-8016-FE43-AB97-BC0D9B80D50C}" type="slidenum">
              <a:rPr lang="en-US" smtClean="0"/>
              <a:pPr>
                <a:defRPr/>
              </a:pPr>
              <a:t>4</a:t>
            </a:fld>
            <a:endParaRPr lang="en-US"/>
          </a:p>
        </p:txBody>
      </p:sp>
    </p:spTree>
    <p:extLst>
      <p:ext uri="{BB962C8B-B14F-4D97-AF65-F5344CB8AC3E}">
        <p14:creationId xmlns:p14="http://schemas.microsoft.com/office/powerpoint/2010/main" val="372090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7900">
              <a:defRPr/>
            </a:pPr>
            <a:fld id="{F9AA793E-8016-FE43-AB97-BC0D9B80D50C}" type="slidenum">
              <a:rPr lang="en-US">
                <a:solidFill>
                  <a:prstClr val="black"/>
                </a:solidFill>
                <a:latin typeface="Calibri"/>
              </a:rPr>
              <a:pPr defTabSz="937900">
                <a:defRPr/>
              </a:pPr>
              <a:t>7</a:t>
            </a:fld>
            <a:endParaRPr lang="en-US">
              <a:solidFill>
                <a:prstClr val="black"/>
              </a:solidFill>
              <a:latin typeface="Calibri"/>
            </a:endParaRPr>
          </a:p>
        </p:txBody>
      </p:sp>
    </p:spTree>
    <p:extLst>
      <p:ext uri="{BB962C8B-B14F-4D97-AF65-F5344CB8AC3E}">
        <p14:creationId xmlns:p14="http://schemas.microsoft.com/office/powerpoint/2010/main" val="416662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692C490-3697-41FA-B7F6-89D949CBF5BD}" type="slidenum">
              <a:rPr lang="en-GB" smtClean="0"/>
              <a:t>9</a:t>
            </a:fld>
            <a:endParaRPr lang="en-GB"/>
          </a:p>
        </p:txBody>
      </p:sp>
    </p:spTree>
    <p:extLst>
      <p:ext uri="{BB962C8B-B14F-4D97-AF65-F5344CB8AC3E}">
        <p14:creationId xmlns:p14="http://schemas.microsoft.com/office/powerpoint/2010/main" val="3239634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A793E-8016-FE43-AB97-BC0D9B80D5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8781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3885-D882-10DE-CF35-30DC8C12D73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8DE5FBA-F54E-F1BC-D4CF-D9DD89397D1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E01EBC2-DC67-E6A6-7833-5179952936A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EF78403-D7B7-46E2-625C-35EB535FDD88}"/>
              </a:ext>
            </a:extLst>
          </p:cNvPr>
          <p:cNvSpPr>
            <a:spLocks noGrp="1"/>
          </p:cNvSpPr>
          <p:nvPr>
            <p:ph type="sldNum" sz="quarter" idx="5"/>
          </p:nvPr>
        </p:nvSpPr>
        <p:spPr/>
        <p:txBody>
          <a:bodyPr/>
          <a:lstStyle/>
          <a:p>
            <a:fld id="{2692C490-3697-41FA-B7F6-89D949CBF5BD}" type="slidenum">
              <a:rPr lang="en-GB" smtClean="0"/>
              <a:t>11</a:t>
            </a:fld>
            <a:endParaRPr lang="en-GB"/>
          </a:p>
        </p:txBody>
      </p:sp>
    </p:spTree>
    <p:extLst>
      <p:ext uri="{BB962C8B-B14F-4D97-AF65-F5344CB8AC3E}">
        <p14:creationId xmlns:p14="http://schemas.microsoft.com/office/powerpoint/2010/main" val="2165309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B0BA6-1AAD-4AF6-9E2B-B167E0A67E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Calibri"/>
                <a:ea typeface="+mn-ea"/>
                <a:cs typeface="+mn-cs"/>
              </a:rPr>
              <a:t>© 2012 Quantum Corporation. Company Confidential. Forward-looking information is based upon multiple assumptions and uncertainties, does not necessarily represent the company’s outlook and is for planning purposes only.</a:t>
            </a:r>
          </a:p>
        </p:txBody>
      </p:sp>
    </p:spTree>
    <p:extLst>
      <p:ext uri="{BB962C8B-B14F-4D97-AF65-F5344CB8AC3E}">
        <p14:creationId xmlns:p14="http://schemas.microsoft.com/office/powerpoint/2010/main" val="1839500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AA793E-8016-FE43-AB97-BC0D9B80D50C}" type="slidenum">
              <a:rPr lang="en-US" smtClean="0"/>
              <a:pPr>
                <a:defRPr/>
              </a:pPr>
              <a:t>15</a:t>
            </a:fld>
            <a:endParaRPr lang="en-US"/>
          </a:p>
        </p:txBody>
      </p:sp>
    </p:spTree>
    <p:extLst>
      <p:ext uri="{BB962C8B-B14F-4D97-AF65-F5344CB8AC3E}">
        <p14:creationId xmlns:p14="http://schemas.microsoft.com/office/powerpoint/2010/main" val="2499288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hyperlink" Target="https://www.quantum.com/brandbuilder/Templates/PowerPoint/index.aspx" TargetMode="Externa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9.png"/><Relationship Id="rId16"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Logo, company name&#10;&#10;Description automatically generated">
            <a:extLst>
              <a:ext uri="{FF2B5EF4-FFF2-40B4-BE49-F238E27FC236}">
                <a16:creationId xmlns:a16="http://schemas.microsoft.com/office/drawing/2014/main" id="{91724287-8F1D-2941-9763-2E36AB95AB03}"/>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0" name="Text Placeholder 11">
            <a:extLst>
              <a:ext uri="{FF2B5EF4-FFF2-40B4-BE49-F238E27FC236}">
                <a16:creationId xmlns:a16="http://schemas.microsoft.com/office/drawing/2014/main" id="{E38A00E2-6F59-5B4D-B673-5A93D4D2DBC6}"/>
              </a:ext>
            </a:extLst>
          </p:cNvPr>
          <p:cNvSpPr>
            <a:spLocks noGrp="1"/>
          </p:cNvSpPr>
          <p:nvPr>
            <p:ph type="body" sz="quarter" idx="10" hasCustomPrompt="1"/>
          </p:nvPr>
        </p:nvSpPr>
        <p:spPr>
          <a:xfrm>
            <a:off x="3376614" y="2142755"/>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1" name="Text Placeholder 11">
            <a:extLst>
              <a:ext uri="{FF2B5EF4-FFF2-40B4-BE49-F238E27FC236}">
                <a16:creationId xmlns:a16="http://schemas.microsoft.com/office/drawing/2014/main" id="{A3C0889F-B9D8-0E41-B5DC-A297D3FDDC2A}"/>
              </a:ext>
            </a:extLst>
          </p:cNvPr>
          <p:cNvSpPr>
            <a:spLocks noGrp="1"/>
          </p:cNvSpPr>
          <p:nvPr>
            <p:ph type="body" sz="quarter" idx="13" hasCustomPrompt="1"/>
          </p:nvPr>
        </p:nvSpPr>
        <p:spPr>
          <a:xfrm>
            <a:off x="393574" y="3984877"/>
            <a:ext cx="2439567" cy="38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lvl1pPr>
              <a:defRPr lang="en-US" sz="1400" b="0" cap="none" baseline="0" dirty="0">
                <a:solidFill>
                  <a:srgbClr val="6A7B84"/>
                </a:solidFill>
                <a:latin typeface="Calibri" panose="020F0502020204030204" pitchFamily="34" charset="0"/>
                <a:ea typeface="+mj-ea"/>
                <a:cs typeface="Calibri" panose="020F0502020204030204" pitchFamily="34" charset="0"/>
              </a:defRPr>
            </a:lvl1pPr>
          </a:lstStyle>
          <a:p>
            <a:pPr marL="0" marR="0" lvl="0" indent="0" defTabSz="914400" fontAlgn="auto" latinLnBrk="0">
              <a:lnSpc>
                <a:spcPts val="2400"/>
              </a:lnSpc>
              <a:spcBef>
                <a:spcPct val="0"/>
              </a:spcBef>
              <a:spcAft>
                <a:spcPts val="0"/>
              </a:spcAft>
              <a:buClrTx/>
              <a:buSzTx/>
              <a:buFontTx/>
              <a:buNone/>
            </a:pPr>
            <a:r>
              <a:rPr lang="en-US"/>
              <a:t>Presenter Title</a:t>
            </a:r>
          </a:p>
        </p:txBody>
      </p:sp>
      <p:sp>
        <p:nvSpPr>
          <p:cNvPr id="13" name="Text Placeholder 11">
            <a:extLst>
              <a:ext uri="{FF2B5EF4-FFF2-40B4-BE49-F238E27FC236}">
                <a16:creationId xmlns:a16="http://schemas.microsoft.com/office/drawing/2014/main" id="{2A2524D3-E138-A948-A7D2-8B2B99999298}"/>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133768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A4F031-856D-DC44-B9D1-AC686874BCB0}"/>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9" name="Text Placeholder 2">
            <a:extLst>
              <a:ext uri="{FF2B5EF4-FFF2-40B4-BE49-F238E27FC236}">
                <a16:creationId xmlns:a16="http://schemas.microsoft.com/office/drawing/2014/main" id="{F19C558A-E487-3E44-A4AC-A3B75A0BA2AB}"/>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322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452B679-02AC-8044-89B7-E68F6AC954A3}"/>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B24534B1-64F7-F34F-9801-68B2F76F97E3}"/>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098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584DDFD-7204-8A4D-B615-C1CDA5DB15E2}"/>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776A9573-2EE1-9748-A725-94B9995F1DE6}"/>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212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A60696F-BA1B-124D-A46F-DBF1147B1C35}"/>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
        <p:nvSpPr>
          <p:cNvPr id="8" name="Text Placeholder 2">
            <a:extLst>
              <a:ext uri="{FF2B5EF4-FFF2-40B4-BE49-F238E27FC236}">
                <a16:creationId xmlns:a16="http://schemas.microsoft.com/office/drawing/2014/main" id="{2E97CC16-93FE-E044-B76D-4F32B6B2CE4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Calibri" panose="020F0502020204030204" pitchFamily="34" charset="0"/>
                <a:cs typeface="Calibri" panose="020F0502020204030204" pitchFamily="34" charset="0"/>
              </a:defRPr>
            </a:lvl1pPr>
            <a:lvl2pPr>
              <a:defRPr sz="1200">
                <a:solidFill>
                  <a:schemeClr val="tx2">
                    <a:lumMod val="90000"/>
                    <a:lumOff val="10000"/>
                  </a:schemeClr>
                </a:solidFill>
                <a:latin typeface="Calibri" panose="020F0502020204030204" pitchFamily="34" charset="0"/>
                <a:cs typeface="Calibri" panose="020F0502020204030204" pitchFamily="34" charset="0"/>
              </a:defRPr>
            </a:lvl2pPr>
            <a:lvl3pPr>
              <a:defRPr sz="1000">
                <a:solidFill>
                  <a:schemeClr val="tx2"/>
                </a:solidFill>
                <a:latin typeface="Calibri" panose="020F0502020204030204" pitchFamily="34" charset="0"/>
                <a:cs typeface="Calibri" panose="020F0502020204030204" pitchFamily="34" charset="0"/>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782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800382-F20A-9342-AC26-4A4030C32AB8}"/>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17101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400" kern="1200" baseline="0" dirty="0" smtClean="0">
                <a:solidFill>
                  <a:schemeClr val="tx2"/>
                </a:solidFill>
                <a:latin typeface="+mn-lt"/>
                <a:ea typeface="+mn-ea"/>
                <a:cs typeface="+mn-cs"/>
              </a:defRPr>
            </a:lvl4pPr>
            <a:lvl5pPr algn="l" defTabSz="914400"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600" kern="1200" baseline="0" dirty="0" smtClean="0">
                <a:solidFill>
                  <a:schemeClr val="tx2"/>
                </a:solidFill>
                <a:latin typeface="+mn-lt"/>
                <a:ea typeface="+mn-ea"/>
                <a:cs typeface="+mn-cs"/>
              </a:defRPr>
            </a:lvl4pPr>
            <a:lvl5pPr algn="l" defTabSz="914400"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36900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1335"/>
            <a:ext cx="4040188"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9750"/>
            <a:ext cx="4040188"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marL="573088" indent="-174625">
              <a:tabLst/>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151335"/>
            <a:ext cx="4041775" cy="479822"/>
          </a:xfrm>
          <a:prstGeom prst="rect">
            <a:avLst/>
          </a:prstGeom>
        </p:spPr>
        <p:txBody>
          <a:bodyPr lIns="0" anchor="b">
            <a:noAutofit/>
          </a:bodyPr>
          <a:lstStyle>
            <a:lvl1pPr marL="0" indent="0">
              <a:buNone/>
              <a:defRPr sz="1600" b="1" cap="all" baseline="0">
                <a:solidFill>
                  <a:schemeClr val="accent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09750"/>
            <a:ext cx="4041775" cy="2784872"/>
          </a:xfrm>
          <a:prstGeom prst="rect">
            <a:avLst/>
          </a:prstGeom>
        </p:spPr>
        <p:txBody>
          <a:bodyPr/>
          <a:lstStyle>
            <a:lvl1pPr>
              <a:defRPr sz="1400" baseline="0">
                <a:solidFill>
                  <a:schemeClr val="tx2">
                    <a:lumMod val="90000"/>
                    <a:lumOff val="10000"/>
                  </a:schemeClr>
                </a:solidFill>
                <a:latin typeface="Calibri" panose="020F0502020204030204" pitchFamily="34" charset="0"/>
                <a:cs typeface="Calibri" panose="020F0502020204030204" pitchFamily="34" charset="0"/>
              </a:defRPr>
            </a:lvl1pPr>
            <a:lvl2pPr>
              <a:defRPr sz="1200" baseline="0">
                <a:solidFill>
                  <a:schemeClr val="tx2">
                    <a:lumMod val="90000"/>
                    <a:lumOff val="10000"/>
                  </a:schemeClr>
                </a:solidFill>
                <a:latin typeface="Calibri" panose="020F0502020204030204" pitchFamily="34" charset="0"/>
                <a:cs typeface="Calibri" panose="020F0502020204030204" pitchFamily="34" charset="0"/>
              </a:defRPr>
            </a:lvl2pPr>
            <a:lvl3pPr>
              <a:defRPr sz="1000" baseline="0">
                <a:solidFill>
                  <a:schemeClr val="tx2"/>
                </a:solidFill>
                <a:latin typeface="Calibri" panose="020F0502020204030204" pitchFamily="34" charset="0"/>
                <a:cs typeface="Calibri" panose="020F0502020204030204" pitchFamily="34" charset="0"/>
              </a:defRPr>
            </a:lvl3pPr>
            <a:lvl4pPr>
              <a:defRPr sz="1400" baseline="0">
                <a:solidFill>
                  <a:schemeClr val="tx2"/>
                </a:solidFill>
                <a:latin typeface="+mn-lt"/>
              </a:defRPr>
            </a:lvl4pPr>
            <a:lvl5pPr>
              <a:defRPr sz="1200" baseline="0">
                <a:solidFill>
                  <a:schemeClr val="tx2"/>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F45B328-0702-5843-930C-41D593B8596E}"/>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202439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Small Title">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3126" y="214183"/>
            <a:ext cx="7864475" cy="247650"/>
          </a:xfrm>
          <a:prstGeom prst="rect">
            <a:avLst/>
          </a:prstGeom>
        </p:spPr>
        <p:txBody>
          <a:bodyPr/>
          <a:lstStyle>
            <a:lvl1pPr>
              <a:defRPr sz="1600" baseline="0"/>
            </a:lvl1pPr>
          </a:lstStyle>
          <a:p>
            <a:r>
              <a:rPr lang="en-US"/>
              <a:t>Click To Edit Master Title Style</a:t>
            </a:r>
          </a:p>
        </p:txBody>
      </p:sp>
    </p:spTree>
    <p:extLst>
      <p:ext uri="{BB962C8B-B14F-4D97-AF65-F5344CB8AC3E}">
        <p14:creationId xmlns:p14="http://schemas.microsoft.com/office/powerpoint/2010/main" val="154655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87D564B-F4DB-1545-90D2-A7AA94C40F69}"/>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28829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30AC2D0-2D95-C94D-A2EE-067B77AD2D1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14856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58F62489-5C20-0640-872A-1E9FD7BADA55}"/>
              </a:ext>
            </a:extLst>
          </p:cNvPr>
          <p:cNvPicPr>
            <a:picLocks noChangeAspect="1"/>
          </p:cNvPicPr>
          <p:nvPr userDrawn="1"/>
        </p:nvPicPr>
        <p:blipFill>
          <a:blip r:embed="rId3"/>
          <a:stretch>
            <a:fillRect/>
          </a:stretch>
        </p:blipFill>
        <p:spPr>
          <a:xfrm>
            <a:off x="283549" y="1986595"/>
            <a:ext cx="2276173" cy="786696"/>
          </a:xfrm>
          <a:prstGeom prst="rect">
            <a:avLst/>
          </a:prstGeom>
        </p:spPr>
      </p:pic>
      <p:sp>
        <p:nvSpPr>
          <p:cNvPr id="19" name="Text Placeholder 11">
            <a:extLst>
              <a:ext uri="{FF2B5EF4-FFF2-40B4-BE49-F238E27FC236}">
                <a16:creationId xmlns:a16="http://schemas.microsoft.com/office/drawing/2014/main" id="{00A3FDBD-0BE6-4748-A30F-F35BF6A5A890}"/>
              </a:ext>
            </a:extLst>
          </p:cNvPr>
          <p:cNvSpPr>
            <a:spLocks noGrp="1"/>
          </p:cNvSpPr>
          <p:nvPr>
            <p:ph type="body" sz="quarter" idx="10" hasCustomPrompt="1"/>
          </p:nvPr>
        </p:nvSpPr>
        <p:spPr>
          <a:xfrm>
            <a:off x="3376614" y="1626060"/>
            <a:ext cx="5077837" cy="828009"/>
          </a:xfrm>
          <a:prstGeom prst="rect">
            <a:avLst/>
          </a:prstGeom>
        </p:spPr>
        <p:txBody>
          <a:bodyPr wrap="square" lIns="0" rIns="0" anchor="b"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2400" b="1" kern="1200" cap="none" baseline="0" dirty="0" smtClean="0">
                <a:solidFill>
                  <a:schemeClr val="bg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0" name="Text Placeholder 11">
            <a:extLst>
              <a:ext uri="{FF2B5EF4-FFF2-40B4-BE49-F238E27FC236}">
                <a16:creationId xmlns:a16="http://schemas.microsoft.com/office/drawing/2014/main" id="{B3B480DC-0D8A-8B42-A27E-6965E03F8C31}"/>
              </a:ext>
            </a:extLst>
          </p:cNvPr>
          <p:cNvSpPr>
            <a:spLocks noGrp="1"/>
          </p:cNvSpPr>
          <p:nvPr>
            <p:ph type="body" sz="quarter" idx="11" hasCustomPrompt="1"/>
          </p:nvPr>
        </p:nvSpPr>
        <p:spPr>
          <a:xfrm>
            <a:off x="3376614" y="2446836"/>
            <a:ext cx="5077837" cy="828009"/>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i="0" kern="1200" cap="none" baseline="0" dirty="0" smtClean="0">
                <a:solidFill>
                  <a:schemeClr val="bg1">
                    <a:lumMod val="75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Subtitle</a:t>
            </a:r>
          </a:p>
        </p:txBody>
      </p:sp>
      <p:sp>
        <p:nvSpPr>
          <p:cNvPr id="21" name="Text Placeholder 11">
            <a:extLst>
              <a:ext uri="{FF2B5EF4-FFF2-40B4-BE49-F238E27FC236}">
                <a16:creationId xmlns:a16="http://schemas.microsoft.com/office/drawing/2014/main" id="{24AFDE47-B911-3344-A9E4-77D3263AF860}"/>
              </a:ext>
            </a:extLst>
          </p:cNvPr>
          <p:cNvSpPr>
            <a:spLocks noGrp="1"/>
          </p:cNvSpPr>
          <p:nvPr>
            <p:ph type="body" sz="quarter" idx="13" hasCustomPrompt="1"/>
          </p:nvPr>
        </p:nvSpPr>
        <p:spPr>
          <a:xfrm>
            <a:off x="393574" y="3984877"/>
            <a:ext cx="2439567"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2" name="Text Placeholder 11">
            <a:extLst>
              <a:ext uri="{FF2B5EF4-FFF2-40B4-BE49-F238E27FC236}">
                <a16:creationId xmlns:a16="http://schemas.microsoft.com/office/drawing/2014/main" id="{53410263-4026-004A-9229-46EEA6CD083B}"/>
              </a:ext>
            </a:extLst>
          </p:cNvPr>
          <p:cNvSpPr>
            <a:spLocks noGrp="1"/>
          </p:cNvSpPr>
          <p:nvPr>
            <p:ph type="body" sz="quarter" idx="14" hasCustomPrompt="1"/>
          </p:nvPr>
        </p:nvSpPr>
        <p:spPr>
          <a:xfrm>
            <a:off x="393574" y="4379875"/>
            <a:ext cx="2439567"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spTree>
    <p:extLst>
      <p:ext uri="{BB962C8B-B14F-4D97-AF65-F5344CB8AC3E}">
        <p14:creationId xmlns:p14="http://schemas.microsoft.com/office/powerpoint/2010/main" val="108032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500" userDrawn="1">
          <p15:clr>
            <a:srgbClr val="FBAE40"/>
          </p15:clr>
        </p15:guide>
        <p15:guide id="2" pos="4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DABF8E64-2D00-174F-B735-109583610863}"/>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75520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694D143E-3FF2-1F4D-975E-62272F4E9D8F}"/>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7241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DBEEB2-7545-4688-B4EE-88D588D06DEA}"/>
              </a:ext>
            </a:extLst>
          </p:cNvPr>
          <p:cNvSpPr>
            <a:spLocks noGrp="1"/>
          </p:cNvSpPr>
          <p:nvPr>
            <p:ph type="title" hasCustomPrompt="1"/>
          </p:nvPr>
        </p:nvSpPr>
        <p:spPr>
          <a:xfrm>
            <a:off x="97772" y="2190750"/>
            <a:ext cx="7864475" cy="247650"/>
          </a:xfrm>
          <a:prstGeom prst="rect">
            <a:avLst/>
          </a:prstGeom>
        </p:spPr>
        <p:txBody>
          <a:bodyPr/>
          <a:lstStyle>
            <a:lvl1pPr>
              <a:defRPr sz="2400" baseline="0"/>
            </a:lvl1pPr>
          </a:lstStyle>
          <a:p>
            <a:r>
              <a:rPr lang="en-US"/>
              <a:t>Click To Edit Master Title Style</a:t>
            </a:r>
          </a:p>
        </p:txBody>
      </p:sp>
      <p:pic>
        <p:nvPicPr>
          <p:cNvPr id="4" name="Picture 3">
            <a:extLst>
              <a:ext uri="{FF2B5EF4-FFF2-40B4-BE49-F238E27FC236}">
                <a16:creationId xmlns:a16="http://schemas.microsoft.com/office/drawing/2014/main" id="{8D115B78-5FE5-144E-87C4-20D893339917}"/>
              </a:ext>
            </a:extLst>
          </p:cNvPr>
          <p:cNvPicPr>
            <a:picLocks noChangeAspect="1"/>
          </p:cNvPicPr>
          <p:nvPr userDrawn="1"/>
        </p:nvPicPr>
        <p:blipFill>
          <a:blip r:embed="rId3"/>
          <a:srcRect/>
          <a:stretch/>
        </p:blipFill>
        <p:spPr>
          <a:xfrm>
            <a:off x="0" y="4594225"/>
            <a:ext cx="1599897" cy="587840"/>
          </a:xfrm>
          <a:prstGeom prst="rect">
            <a:avLst/>
          </a:prstGeom>
        </p:spPr>
      </p:pic>
    </p:spTree>
    <p:extLst>
      <p:ext uri="{BB962C8B-B14F-4D97-AF65-F5344CB8AC3E}">
        <p14:creationId xmlns:p14="http://schemas.microsoft.com/office/powerpoint/2010/main" val="19208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12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a:t>
            </a:r>
          </a:p>
        </p:txBody>
      </p:sp>
      <p:sp>
        <p:nvSpPr>
          <p:cNvPr id="4" name="Chart Placeholder 3">
            <a:extLst>
              <a:ext uri="{FF2B5EF4-FFF2-40B4-BE49-F238E27FC236}">
                <a16:creationId xmlns:a16="http://schemas.microsoft.com/office/drawing/2014/main" id="{3AEEB5AE-C447-0649-A4F0-41660ABB1FEB}"/>
              </a:ext>
            </a:extLst>
          </p:cNvPr>
          <p:cNvSpPr>
            <a:spLocks noGrp="1"/>
          </p:cNvSpPr>
          <p:nvPr>
            <p:ph type="chart" sz="quarter" idx="10"/>
          </p:nvPr>
        </p:nvSpPr>
        <p:spPr>
          <a:xfrm>
            <a:off x="365125" y="742950"/>
            <a:ext cx="7864475" cy="3884613"/>
          </a:xfrm>
        </p:spPr>
        <p:txBody>
          <a:bodyPr/>
          <a:lstStyle/>
          <a:p>
            <a:r>
              <a:rPr lang="en-US"/>
              <a:t>Click icon to add chart</a:t>
            </a:r>
          </a:p>
        </p:txBody>
      </p:sp>
    </p:spTree>
    <p:extLst>
      <p:ext uri="{BB962C8B-B14F-4D97-AF65-F5344CB8AC3E}">
        <p14:creationId xmlns:p14="http://schemas.microsoft.com/office/powerpoint/2010/main" val="19581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baseline="0"/>
            </a:lvl1pPr>
          </a:lstStyle>
          <a:p>
            <a:r>
              <a:rPr lang="en-US"/>
              <a:t>Sample Column Chart 2-up With Text</a:t>
            </a:r>
          </a:p>
        </p:txBody>
      </p:sp>
      <p:sp>
        <p:nvSpPr>
          <p:cNvPr id="6" name="Content Placeholder 5"/>
          <p:cNvSpPr>
            <a:spLocks noGrp="1"/>
          </p:cNvSpPr>
          <p:nvPr>
            <p:ph sz="quarter" idx="10"/>
          </p:nvPr>
        </p:nvSpPr>
        <p:spPr>
          <a:xfrm>
            <a:off x="555625" y="4029290"/>
            <a:ext cx="8045450" cy="241300"/>
          </a:xfrm>
        </p:spPr>
        <p:txBody>
          <a:bodyPr>
            <a:noAutofit/>
          </a:bodyPr>
          <a:lstStyle>
            <a:lvl1pPr marL="0" indent="0">
              <a:buNone/>
              <a:defRPr sz="1400"/>
            </a:lvl1pPr>
          </a:lstStyle>
          <a:p>
            <a:pPr lvl="0"/>
            <a:r>
              <a:rPr lang="en-US"/>
              <a:t>Click to edit Master text styles</a:t>
            </a:r>
          </a:p>
        </p:txBody>
      </p:sp>
      <p:sp>
        <p:nvSpPr>
          <p:cNvPr id="4" name="Chart Placeholder 3">
            <a:extLst>
              <a:ext uri="{FF2B5EF4-FFF2-40B4-BE49-F238E27FC236}">
                <a16:creationId xmlns:a16="http://schemas.microsoft.com/office/drawing/2014/main" id="{6DD85570-BA75-5744-8AD5-73D4FFFDBE83}"/>
              </a:ext>
            </a:extLst>
          </p:cNvPr>
          <p:cNvSpPr>
            <a:spLocks noGrp="1"/>
          </p:cNvSpPr>
          <p:nvPr>
            <p:ph type="chart" sz="quarter" idx="11"/>
          </p:nvPr>
        </p:nvSpPr>
        <p:spPr>
          <a:xfrm>
            <a:off x="665163" y="1246188"/>
            <a:ext cx="3552825" cy="2555875"/>
          </a:xfrm>
        </p:spPr>
        <p:txBody>
          <a:bodyPr/>
          <a:lstStyle/>
          <a:p>
            <a:r>
              <a:rPr lang="en-US"/>
              <a:t>Click icon to add chart</a:t>
            </a:r>
          </a:p>
        </p:txBody>
      </p:sp>
      <p:sp>
        <p:nvSpPr>
          <p:cNvPr id="8" name="Chart Placeholder 7">
            <a:extLst>
              <a:ext uri="{FF2B5EF4-FFF2-40B4-BE49-F238E27FC236}">
                <a16:creationId xmlns:a16="http://schemas.microsoft.com/office/drawing/2014/main" id="{81E7DA0B-9E40-784D-B8FC-420FF70B7265}"/>
              </a:ext>
            </a:extLst>
          </p:cNvPr>
          <p:cNvSpPr>
            <a:spLocks noGrp="1"/>
          </p:cNvSpPr>
          <p:nvPr>
            <p:ph type="chart" sz="quarter" idx="12"/>
          </p:nvPr>
        </p:nvSpPr>
        <p:spPr>
          <a:xfrm>
            <a:off x="4360632" y="1246188"/>
            <a:ext cx="3957637" cy="2555875"/>
          </a:xfrm>
        </p:spPr>
        <p:txBody>
          <a:bodyPr/>
          <a:lstStyle/>
          <a:p>
            <a:r>
              <a:rPr lang="en-US"/>
              <a:t>Click icon to add chart</a:t>
            </a:r>
          </a:p>
        </p:txBody>
      </p:sp>
    </p:spTree>
    <p:extLst>
      <p:ext uri="{BB962C8B-B14F-4D97-AF65-F5344CB8AC3E}">
        <p14:creationId xmlns:p14="http://schemas.microsoft.com/office/powerpoint/2010/main" val="26357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cxnSp>
        <p:nvCxnSpPr>
          <p:cNvPr id="4" name="Straight Connector 3"/>
          <p:cNvCxnSpPr/>
          <p:nvPr userDrawn="1"/>
        </p:nvCxnSpPr>
        <p:spPr>
          <a:xfrm flipV="1">
            <a:off x="4567192" y="1579390"/>
            <a:ext cx="0" cy="2312988"/>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Pie Chart + Text</a:t>
            </a:r>
          </a:p>
        </p:txBody>
      </p:sp>
      <p:sp>
        <p:nvSpPr>
          <p:cNvPr id="13" name="Content Placeholder 12"/>
          <p:cNvSpPr>
            <a:spLocks noGrp="1"/>
          </p:cNvSpPr>
          <p:nvPr>
            <p:ph sz="quarter" idx="11"/>
          </p:nvPr>
        </p:nvSpPr>
        <p:spPr>
          <a:xfrm>
            <a:off x="466725" y="2189634"/>
            <a:ext cx="3314969" cy="1050925"/>
          </a:xfrm>
        </p:spPr>
        <p:txBody>
          <a:bodyPr/>
          <a:lstStyle>
            <a:lvl1pPr marL="0" indent="0">
              <a:buFont typeface="Arial"/>
              <a:buNone/>
              <a:defRPr sz="1400">
                <a:solidFill>
                  <a:schemeClr val="accent1"/>
                </a:solidFill>
              </a:defRPr>
            </a:lvl1pPr>
            <a:lvl2pPr marL="0" indent="0">
              <a:spcAft>
                <a:spcPts val="0"/>
              </a:spcAft>
              <a:buNone/>
              <a:defRPr sz="1400">
                <a:solidFill>
                  <a:schemeClr val="accent2"/>
                </a:solidFill>
              </a:defRPr>
            </a:lvl2pPr>
            <a:lvl3pPr marL="685800" indent="0">
              <a:buNone/>
              <a:defRPr/>
            </a:lvl3pPr>
            <a:lvl4pPr marL="974725" indent="0">
              <a:buNone/>
              <a:defRPr/>
            </a:lvl4pPr>
            <a:lvl5pPr marL="1146175" indent="0">
              <a:buNone/>
              <a:defRPr/>
            </a:lvl5pPr>
          </a:lstStyle>
          <a:p>
            <a:pPr lvl="0"/>
            <a:r>
              <a:rPr lang="en-US"/>
              <a:t>Click to edit Master text styles</a:t>
            </a:r>
          </a:p>
          <a:p>
            <a:pPr lvl="1"/>
            <a:r>
              <a:rPr lang="en-US"/>
              <a:t>Second level</a:t>
            </a:r>
          </a:p>
        </p:txBody>
      </p:sp>
      <p:sp>
        <p:nvSpPr>
          <p:cNvPr id="9" name="Chart Placeholder 8">
            <a:extLst>
              <a:ext uri="{FF2B5EF4-FFF2-40B4-BE49-F238E27FC236}">
                <a16:creationId xmlns:a16="http://schemas.microsoft.com/office/drawing/2014/main" id="{40E89465-5988-0E40-93A2-989446175FA2}"/>
              </a:ext>
            </a:extLst>
          </p:cNvPr>
          <p:cNvSpPr>
            <a:spLocks noGrp="1"/>
          </p:cNvSpPr>
          <p:nvPr>
            <p:ph type="chart" sz="quarter" idx="12"/>
          </p:nvPr>
        </p:nvSpPr>
        <p:spPr>
          <a:xfrm>
            <a:off x="4721225" y="1052513"/>
            <a:ext cx="4151313" cy="3657600"/>
          </a:xfrm>
        </p:spPr>
        <p:txBody>
          <a:bodyPr/>
          <a:lstStyle/>
          <a:p>
            <a:r>
              <a:rPr lang="en-US"/>
              <a:t>Click icon to add chart</a:t>
            </a:r>
          </a:p>
        </p:txBody>
      </p:sp>
    </p:spTree>
    <p:extLst>
      <p:ext uri="{BB962C8B-B14F-4D97-AF65-F5344CB8AC3E}">
        <p14:creationId xmlns:p14="http://schemas.microsoft.com/office/powerpoint/2010/main" val="27639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Table</a:t>
            </a:r>
          </a:p>
        </p:txBody>
      </p:sp>
      <p:sp>
        <p:nvSpPr>
          <p:cNvPr id="4" name="Table Placeholder 3">
            <a:extLst>
              <a:ext uri="{FF2B5EF4-FFF2-40B4-BE49-F238E27FC236}">
                <a16:creationId xmlns:a16="http://schemas.microsoft.com/office/drawing/2014/main" id="{EA007DC3-A8E2-F848-B6D4-CFEBED0F1D3E}"/>
              </a:ext>
            </a:extLst>
          </p:cNvPr>
          <p:cNvSpPr>
            <a:spLocks noGrp="1"/>
          </p:cNvSpPr>
          <p:nvPr>
            <p:ph type="tbl" sz="quarter" idx="13"/>
          </p:nvPr>
        </p:nvSpPr>
        <p:spPr>
          <a:xfrm>
            <a:off x="365126" y="953791"/>
            <a:ext cx="7864474" cy="3498939"/>
          </a:xfrm>
        </p:spPr>
        <p:txBody>
          <a:bodyPr/>
          <a:lstStyle/>
          <a:p>
            <a:r>
              <a:rPr lang="en-US"/>
              <a:t>Click icon to add table</a:t>
            </a:r>
          </a:p>
        </p:txBody>
      </p:sp>
    </p:spTree>
    <p:extLst>
      <p:ext uri="{BB962C8B-B14F-4D97-AF65-F5344CB8AC3E}">
        <p14:creationId xmlns:p14="http://schemas.microsoft.com/office/powerpoint/2010/main" val="263103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tandard Styles">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16187B-DC71-234B-B86B-73B9DB2ADA98}"/>
              </a:ext>
            </a:extLst>
          </p:cNvPr>
          <p:cNvGrpSpPr/>
          <p:nvPr userDrawn="1"/>
        </p:nvGrpSpPr>
        <p:grpSpPr>
          <a:xfrm>
            <a:off x="618744" y="1157478"/>
            <a:ext cx="2402401" cy="3167630"/>
            <a:chOff x="381000" y="1047750"/>
            <a:chExt cx="2716213" cy="3581400"/>
          </a:xfrm>
        </p:grpSpPr>
        <p:sp>
          <p:nvSpPr>
            <p:cNvPr id="3" name="Rectangle 2"/>
            <p:cNvSpPr/>
            <p:nvPr userDrawn="1"/>
          </p:nvSpPr>
          <p:spPr>
            <a:xfrm>
              <a:off x="381000" y="1047750"/>
              <a:ext cx="1295400" cy="1143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FFFFFF"/>
                </a:solidFill>
              </a:endParaRPr>
            </a:p>
          </p:txBody>
        </p:sp>
        <p:sp>
          <p:nvSpPr>
            <p:cNvPr id="4" name="Rectangle 3"/>
            <p:cNvSpPr/>
            <p:nvPr userDrawn="1"/>
          </p:nvSpPr>
          <p:spPr>
            <a:xfrm>
              <a:off x="1801813" y="1047750"/>
              <a:ext cx="1295400" cy="1143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381000" y="2290763"/>
              <a:ext cx="1295400" cy="433387"/>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801813" y="2290763"/>
              <a:ext cx="1295400" cy="433387"/>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381000" y="2952750"/>
              <a:ext cx="1295400" cy="1143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1801813" y="2952750"/>
              <a:ext cx="1295400" cy="1143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81000" y="4195763"/>
              <a:ext cx="1295400" cy="433387"/>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1801813" y="4195763"/>
              <a:ext cx="1295400" cy="433387"/>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7" name="Straight Connector 16"/>
          <p:cNvCxnSpPr/>
          <p:nvPr userDrawn="1"/>
        </p:nvCxnSpPr>
        <p:spPr>
          <a:xfrm>
            <a:off x="3560509" y="1186074"/>
            <a:ext cx="1751012" cy="0"/>
          </a:xfrm>
          <a:prstGeom prst="line">
            <a:avLst/>
          </a:prstGeom>
          <a:ln w="9525" cmpd="sng"/>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60509" y="1327361"/>
            <a:ext cx="1751012" cy="0"/>
          </a:xfrm>
          <a:prstGeom prst="line">
            <a:avLst/>
          </a:prstGeom>
          <a:ln w="28575"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3560509" y="1528974"/>
            <a:ext cx="1751012" cy="0"/>
          </a:xfrm>
          <a:prstGeom prst="line">
            <a:avLst/>
          </a:prstGeom>
          <a:ln w="28575" cmpd="sng">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3560509" y="2294082"/>
            <a:ext cx="1751012" cy="0"/>
          </a:xfrm>
          <a:prstGeom prst="line">
            <a:avLst/>
          </a:prstGeom>
          <a:ln w="9525" cmpd="sng">
            <a:solidFill>
              <a:srgbClr val="6A7B8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3560509" y="2436957"/>
            <a:ext cx="1751012" cy="0"/>
          </a:xfrm>
          <a:prstGeom prst="line">
            <a:avLst/>
          </a:prstGeom>
          <a:ln w="28575" cmpd="sng">
            <a:solidFill>
              <a:srgbClr val="6A7B84"/>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3560509" y="2638569"/>
            <a:ext cx="1751012" cy="0"/>
          </a:xfrm>
          <a:prstGeom prst="line">
            <a:avLst/>
          </a:prstGeom>
          <a:ln w="28575" cmpd="sng">
            <a:solidFill>
              <a:srgbClr val="6A7B84"/>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65125" y="57150"/>
            <a:ext cx="7864475" cy="685800"/>
          </a:xfrm>
          <a:prstGeom prst="rect">
            <a:avLst/>
          </a:prstGeom>
        </p:spPr>
        <p:txBody>
          <a:bodyPr/>
          <a:lstStyle>
            <a:lvl1pPr>
              <a:defRPr sz="1800" b="1" baseline="0"/>
            </a:lvl1pPr>
          </a:lstStyle>
          <a:p>
            <a:r>
              <a:rPr lang="en-US"/>
              <a:t>Standard Styles </a:t>
            </a:r>
          </a:p>
        </p:txBody>
      </p:sp>
      <p:grpSp>
        <p:nvGrpSpPr>
          <p:cNvPr id="14" name="Group 13">
            <a:extLst>
              <a:ext uri="{FF2B5EF4-FFF2-40B4-BE49-F238E27FC236}">
                <a16:creationId xmlns:a16="http://schemas.microsoft.com/office/drawing/2014/main" id="{5334492F-1516-2040-B4EB-E53048DF736C}"/>
              </a:ext>
            </a:extLst>
          </p:cNvPr>
          <p:cNvGrpSpPr/>
          <p:nvPr userDrawn="1"/>
        </p:nvGrpSpPr>
        <p:grpSpPr>
          <a:xfrm>
            <a:off x="5763956" y="1157478"/>
            <a:ext cx="2602803" cy="3167627"/>
            <a:chOff x="5965824" y="1047750"/>
            <a:chExt cx="2752725" cy="3581400"/>
          </a:xfrm>
        </p:grpSpPr>
        <p:sp>
          <p:nvSpPr>
            <p:cNvPr id="11" name="Rectangle 10"/>
            <p:cNvSpPr/>
            <p:nvPr userDrawn="1"/>
          </p:nvSpPr>
          <p:spPr>
            <a:xfrm>
              <a:off x="5965824" y="1047750"/>
              <a:ext cx="2743200" cy="685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12" name="Rectangle 11"/>
            <p:cNvSpPr/>
            <p:nvPr userDrawn="1"/>
          </p:nvSpPr>
          <p:spPr>
            <a:xfrm>
              <a:off x="5965824" y="2952750"/>
              <a:ext cx="2752725" cy="6857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sp>
          <p:nvSpPr>
            <p:cNvPr id="23" name="Rectangle 22">
              <a:extLst>
                <a:ext uri="{FF2B5EF4-FFF2-40B4-BE49-F238E27FC236}">
                  <a16:creationId xmlns:a16="http://schemas.microsoft.com/office/drawing/2014/main" id="{842359FE-A0BA-4427-AD73-570774C5A496}"/>
                </a:ext>
              </a:extLst>
            </p:cNvPr>
            <p:cNvSpPr/>
            <p:nvPr userDrawn="1"/>
          </p:nvSpPr>
          <p:spPr>
            <a:xfrm>
              <a:off x="5965824" y="2038350"/>
              <a:ext cx="2743200" cy="685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chemeClr val="bg1"/>
                  </a:solidFill>
                </a:rPr>
                <a:t>Dark Callout/takeaway</a:t>
              </a:r>
            </a:p>
          </p:txBody>
        </p:sp>
        <p:sp>
          <p:nvSpPr>
            <p:cNvPr id="24" name="Rectangle 23">
              <a:extLst>
                <a:ext uri="{FF2B5EF4-FFF2-40B4-BE49-F238E27FC236}">
                  <a16:creationId xmlns:a16="http://schemas.microsoft.com/office/drawing/2014/main" id="{5FC4E1DE-DEF0-4287-AC12-850253C11259}"/>
                </a:ext>
              </a:extLst>
            </p:cNvPr>
            <p:cNvSpPr/>
            <p:nvPr userDrawn="1"/>
          </p:nvSpPr>
          <p:spPr>
            <a:xfrm>
              <a:off x="5965824" y="3943353"/>
              <a:ext cx="2752725" cy="6857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a:solidFill>
                    <a:srgbClr val="FFFFFF"/>
                  </a:solidFill>
                </a:rPr>
                <a:t>Bright Highlight/takeaway</a:t>
              </a:r>
            </a:p>
          </p:txBody>
        </p:sp>
      </p:grpSp>
      <p:cxnSp>
        <p:nvCxnSpPr>
          <p:cNvPr id="25" name="Straight Connector 24">
            <a:extLst>
              <a:ext uri="{FF2B5EF4-FFF2-40B4-BE49-F238E27FC236}">
                <a16:creationId xmlns:a16="http://schemas.microsoft.com/office/drawing/2014/main" id="{317D8B7C-D9D5-4604-97A2-72F996931174}"/>
              </a:ext>
            </a:extLst>
          </p:cNvPr>
          <p:cNvCxnSpPr/>
          <p:nvPr userDrawn="1"/>
        </p:nvCxnSpPr>
        <p:spPr>
          <a:xfrm>
            <a:off x="3560509" y="1742408"/>
            <a:ext cx="1751012" cy="0"/>
          </a:xfrm>
          <a:prstGeom prst="line">
            <a:avLst/>
          </a:prstGeom>
          <a:ln w="28575" cmpd="sng">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D34D0C5-B441-4B2B-A327-B913A7C78C39}"/>
              </a:ext>
            </a:extLst>
          </p:cNvPr>
          <p:cNvCxnSpPr/>
          <p:nvPr userDrawn="1"/>
        </p:nvCxnSpPr>
        <p:spPr>
          <a:xfrm>
            <a:off x="3560509" y="2844876"/>
            <a:ext cx="1751012" cy="0"/>
          </a:xfrm>
          <a:prstGeom prst="line">
            <a:avLst/>
          </a:prstGeom>
          <a:ln w="28575" cmpd="sng">
            <a:solidFill>
              <a:srgbClr val="6A7B84"/>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575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Sample Tables</a:t>
            </a:r>
          </a:p>
        </p:txBody>
      </p:sp>
      <p:graphicFrame>
        <p:nvGraphicFramePr>
          <p:cNvPr id="6" name="Table 5">
            <a:extLst>
              <a:ext uri="{FF2B5EF4-FFF2-40B4-BE49-F238E27FC236}">
                <a16:creationId xmlns:a16="http://schemas.microsoft.com/office/drawing/2014/main" id="{4B3ABCAB-8032-8C4E-8D11-ED793B820F66}"/>
              </a:ext>
            </a:extLst>
          </p:cNvPr>
          <p:cNvGraphicFramePr>
            <a:graphicFrameLocks noGrp="1"/>
          </p:cNvGraphicFramePr>
          <p:nvPr userDrawn="1">
            <p:extLst>
              <p:ext uri="{D42A27DB-BD31-4B8C-83A1-F6EECF244321}">
                <p14:modId xmlns:p14="http://schemas.microsoft.com/office/powerpoint/2010/main" val="1620783703"/>
              </p:ext>
            </p:extLst>
          </p:nvPr>
        </p:nvGraphicFramePr>
        <p:xfrm>
          <a:off x="1197863"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a:solidFill>
                            <a:schemeClr val="accent1">
                              <a:lumMod val="40000"/>
                              <a:lumOff val="60000"/>
                            </a:schemeClr>
                          </a:solidFill>
                        </a:rPr>
                        <a:t>Header</a:t>
                      </a:r>
                    </a:p>
                  </a:txBody>
                  <a:tcPr marL="76902" marR="76902" marT="38451" marB="3845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38100" cmpd="sng">
                      <a:noFill/>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9525" cap="flat" cmpd="sng" algn="ctr">
                      <a:solidFill>
                        <a:srgbClr val="BCC0BA"/>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solidFill>
                          <a:schemeClr val="tx2"/>
                        </a:solidFill>
                        <a:latin typeface="+mn-lt"/>
                      </a:endParaRPr>
                    </a:p>
                  </a:txBody>
                  <a:tcPr marL="76902" marR="76902" marT="38451" marB="38451">
                    <a:lnL w="12700" cmpd="sng">
                      <a:noFill/>
                    </a:lnL>
                    <a:lnR w="12700" cmpd="sng">
                      <a:noFill/>
                    </a:lnR>
                    <a:lnT w="9525" cap="flat" cmpd="sng" algn="ctr">
                      <a:solidFill>
                        <a:srgbClr val="BCC0BA"/>
                      </a:solid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7" name="Table 6">
            <a:extLst>
              <a:ext uri="{FF2B5EF4-FFF2-40B4-BE49-F238E27FC236}">
                <a16:creationId xmlns:a16="http://schemas.microsoft.com/office/drawing/2014/main" id="{11D54DF3-1F3B-9F4B-9AEA-D008F13E07E0}"/>
              </a:ext>
            </a:extLst>
          </p:cNvPr>
          <p:cNvGraphicFramePr>
            <a:graphicFrameLocks noGrp="1"/>
          </p:cNvGraphicFramePr>
          <p:nvPr userDrawn="1">
            <p:extLst>
              <p:ext uri="{D42A27DB-BD31-4B8C-83A1-F6EECF244321}">
                <p14:modId xmlns:p14="http://schemas.microsoft.com/office/powerpoint/2010/main" val="4227691330"/>
              </p:ext>
            </p:extLst>
          </p:nvPr>
        </p:nvGraphicFramePr>
        <p:xfrm>
          <a:off x="4786609" y="1163480"/>
          <a:ext cx="3076068" cy="1559395"/>
        </p:xfrm>
        <a:graphic>
          <a:graphicData uri="http://schemas.openxmlformats.org/drawingml/2006/table">
            <a:tbl>
              <a:tblPr firstRow="1" bandRow="1">
                <a:tableStyleId>{5C22544A-7EE6-4342-B048-85BDC9FD1C3A}</a:tableStyleId>
              </a:tblPr>
              <a:tblGrid>
                <a:gridCol w="1025356">
                  <a:extLst>
                    <a:ext uri="{9D8B030D-6E8A-4147-A177-3AD203B41FA5}">
                      <a16:colId xmlns:a16="http://schemas.microsoft.com/office/drawing/2014/main" val="20000"/>
                    </a:ext>
                  </a:extLst>
                </a:gridCol>
                <a:gridCol w="1025356">
                  <a:extLst>
                    <a:ext uri="{9D8B030D-6E8A-4147-A177-3AD203B41FA5}">
                      <a16:colId xmlns:a16="http://schemas.microsoft.com/office/drawing/2014/main" val="20001"/>
                    </a:ext>
                  </a:extLst>
                </a:gridCol>
                <a:gridCol w="1025356">
                  <a:extLst>
                    <a:ext uri="{9D8B030D-6E8A-4147-A177-3AD203B41FA5}">
                      <a16:colId xmlns:a16="http://schemas.microsoft.com/office/drawing/2014/main" val="20002"/>
                    </a:ext>
                  </a:extLst>
                </a:gridCol>
              </a:tblGrid>
              <a:tr h="311879">
                <a:tc>
                  <a:txBody>
                    <a:bodyPr/>
                    <a:lstStyle/>
                    <a:p>
                      <a:pPr algn="ctr"/>
                      <a:r>
                        <a:rPr lang="en-US" sz="1200">
                          <a:solidFill>
                            <a:schemeClr val="accent1"/>
                          </a:solidFill>
                        </a:rPr>
                        <a:t>Header</a:t>
                      </a:r>
                    </a:p>
                  </a:txBody>
                  <a:tcPr marL="76902" marR="76902" marT="38451" marB="38451">
                    <a:lnL w="9525" cap="flat" cmpd="sng" algn="ctr">
                      <a:no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9525" cap="flat" cmpd="sng" algn="ctr">
                      <a:solidFill>
                        <a:srgbClr val="0F73C3"/>
                      </a:solidFill>
                      <a:prstDash val="sysDot"/>
                      <a:round/>
                      <a:headEnd type="none" w="med" len="med"/>
                      <a:tailEnd type="none" w="med" len="med"/>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a:solidFill>
                            <a:schemeClr val="accent1"/>
                          </a:solidFill>
                        </a:rPr>
                        <a:t>Header</a:t>
                      </a:r>
                    </a:p>
                  </a:txBody>
                  <a:tcPr marL="76902" marR="76902" marT="38451" marB="38451">
                    <a:lnL w="9525" cap="flat" cmpd="sng" algn="ctr">
                      <a:solidFill>
                        <a:srgbClr val="0F73C3"/>
                      </a:solidFill>
                      <a:prstDash val="sysDot"/>
                      <a:round/>
                      <a:headEnd type="none" w="med" len="med"/>
                      <a:tailEnd type="none" w="med" len="med"/>
                    </a:lnL>
                    <a:lnR w="12700" cmpd="sng">
                      <a:noFill/>
                    </a:lnR>
                    <a:lnT w="12700" cmpd="sng">
                      <a:noFill/>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28575" cap="flat" cmpd="sng" algn="ctr">
                      <a:solidFill>
                        <a:schemeClr val="accent2"/>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11879">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a:solidFill>
                          <a:schemeClr val="tx2"/>
                        </a:solidFill>
                        <a:latin typeface="+mn-lt"/>
                      </a:endParaRPr>
                    </a:p>
                  </a:txBody>
                  <a:tcPr marL="76902" marR="76902" marT="38451" marB="38451">
                    <a:lnL w="9525" cap="flat" cmpd="sng" algn="ctr">
                      <a:noFill/>
                      <a:prstDash val="sysDot"/>
                      <a:round/>
                      <a:headEnd type="none" w="med" len="med"/>
                      <a:tailEnd type="none" w="med" len="med"/>
                    </a:lnL>
                    <a:lnR w="9525" cap="flat" cmpd="sng" algn="ctr">
                      <a:noFill/>
                      <a:prstDash val="sysDot"/>
                      <a:round/>
                      <a:headEnd type="none" w="med" len="med"/>
                      <a:tailEnd type="none" w="med" len="med"/>
                    </a:lnR>
                    <a:lnT w="9525" cap="flat" cmpd="sng" algn="ctr">
                      <a:noFill/>
                      <a:prstDash val="sysDot"/>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aphicFrame>
        <p:nvGraphicFramePr>
          <p:cNvPr id="8" name="Table 7">
            <a:extLst>
              <a:ext uri="{FF2B5EF4-FFF2-40B4-BE49-F238E27FC236}">
                <a16:creationId xmlns:a16="http://schemas.microsoft.com/office/drawing/2014/main" id="{9E1AC242-D594-C745-ABB0-C41C4598523E}"/>
              </a:ext>
            </a:extLst>
          </p:cNvPr>
          <p:cNvGraphicFramePr>
            <a:graphicFrameLocks noGrp="1"/>
          </p:cNvGraphicFramePr>
          <p:nvPr userDrawn="1">
            <p:extLst>
              <p:ext uri="{D42A27DB-BD31-4B8C-83A1-F6EECF244321}">
                <p14:modId xmlns:p14="http://schemas.microsoft.com/office/powerpoint/2010/main" val="222730404"/>
              </p:ext>
            </p:extLst>
          </p:nvPr>
        </p:nvGraphicFramePr>
        <p:xfrm>
          <a:off x="1197863" y="3143405"/>
          <a:ext cx="6664815" cy="1247516"/>
        </p:xfrm>
        <a:graphic>
          <a:graphicData uri="http://schemas.openxmlformats.org/drawingml/2006/table">
            <a:tbl>
              <a:tblPr firstRow="1" bandRow="1">
                <a:tableStyleId>{5C22544A-7EE6-4342-B048-85BDC9FD1C3A}</a:tableStyleId>
              </a:tblPr>
              <a:tblGrid>
                <a:gridCol w="1332963">
                  <a:extLst>
                    <a:ext uri="{9D8B030D-6E8A-4147-A177-3AD203B41FA5}">
                      <a16:colId xmlns:a16="http://schemas.microsoft.com/office/drawing/2014/main" val="1172607692"/>
                    </a:ext>
                  </a:extLst>
                </a:gridCol>
                <a:gridCol w="1332963">
                  <a:extLst>
                    <a:ext uri="{9D8B030D-6E8A-4147-A177-3AD203B41FA5}">
                      <a16:colId xmlns:a16="http://schemas.microsoft.com/office/drawing/2014/main" val="582987546"/>
                    </a:ext>
                  </a:extLst>
                </a:gridCol>
                <a:gridCol w="1332963">
                  <a:extLst>
                    <a:ext uri="{9D8B030D-6E8A-4147-A177-3AD203B41FA5}">
                      <a16:colId xmlns:a16="http://schemas.microsoft.com/office/drawing/2014/main" val="1266951067"/>
                    </a:ext>
                  </a:extLst>
                </a:gridCol>
                <a:gridCol w="1332963">
                  <a:extLst>
                    <a:ext uri="{9D8B030D-6E8A-4147-A177-3AD203B41FA5}">
                      <a16:colId xmlns:a16="http://schemas.microsoft.com/office/drawing/2014/main" val="1406221317"/>
                    </a:ext>
                  </a:extLst>
                </a:gridCol>
                <a:gridCol w="1332963">
                  <a:extLst>
                    <a:ext uri="{9D8B030D-6E8A-4147-A177-3AD203B41FA5}">
                      <a16:colId xmlns:a16="http://schemas.microsoft.com/office/drawing/2014/main" val="3023995996"/>
                    </a:ext>
                  </a:extLst>
                </a:gridCol>
              </a:tblGrid>
              <a:tr h="311879">
                <a:tc>
                  <a:txBody>
                    <a:bodyPr/>
                    <a:lstStyle/>
                    <a:p>
                      <a:pPr algn="ct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Header</a:t>
                      </a:r>
                    </a:p>
                  </a:txBody>
                  <a:tcPr marL="76902" marR="76902" marT="38451" marB="38451"/>
                </a:tc>
                <a:extLst>
                  <a:ext uri="{0D108BD9-81ED-4DB2-BD59-A6C34878D82A}">
                    <a16:rowId xmlns:a16="http://schemas.microsoft.com/office/drawing/2014/main" val="348677722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2930108287"/>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308363482"/>
                  </a:ext>
                </a:extLst>
              </a:tr>
              <a:tr h="311879">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tc>
                  <a:txBody>
                    <a:bodyPr/>
                    <a:lstStyle/>
                    <a:p>
                      <a:pPr algn="ctr"/>
                      <a:endParaRPr lang="en-US" sz="1200"/>
                    </a:p>
                  </a:txBody>
                  <a:tcPr marL="76902" marR="76902" marT="38451" marB="38451"/>
                </a:tc>
                <a:extLst>
                  <a:ext uri="{0D108BD9-81ED-4DB2-BD59-A6C34878D82A}">
                    <a16:rowId xmlns:a16="http://schemas.microsoft.com/office/drawing/2014/main" val="1533523453"/>
                  </a:ext>
                </a:extLst>
              </a:tr>
            </a:tbl>
          </a:graphicData>
        </a:graphic>
      </p:graphicFrame>
    </p:spTree>
    <p:extLst>
      <p:ext uri="{BB962C8B-B14F-4D97-AF65-F5344CB8AC3E}">
        <p14:creationId xmlns:p14="http://schemas.microsoft.com/office/powerpoint/2010/main" val="355972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rames">
    <p:spTree>
      <p:nvGrpSpPr>
        <p:cNvPr id="1" name=""/>
        <p:cNvGrpSpPr/>
        <p:nvPr/>
      </p:nvGrpSpPr>
      <p:grpSpPr>
        <a:xfrm>
          <a:off x="0" y="0"/>
          <a:ext cx="0" cy="0"/>
          <a:chOff x="0" y="0"/>
          <a:chExt cx="0" cy="0"/>
        </a:xfrm>
      </p:grpSpPr>
      <p:sp>
        <p:nvSpPr>
          <p:cNvPr id="5" name="Text Box 41"/>
          <p:cNvSpPr txBox="1">
            <a:spLocks noChangeArrowheads="1"/>
          </p:cNvSpPr>
          <p:nvPr userDrawn="1"/>
        </p:nvSpPr>
        <p:spPr bwMode="auto">
          <a:xfrm>
            <a:off x="459407" y="1202942"/>
            <a:ext cx="41687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eaLnBrk="1" fontAlgn="auto" hangingPunct="1">
              <a:spcBef>
                <a:spcPct val="50000"/>
              </a:spcBef>
              <a:spcAft>
                <a:spcPts val="0"/>
              </a:spcAft>
              <a:buSzTx/>
              <a:buFontTx/>
              <a:buNone/>
              <a:defRPr/>
            </a:pPr>
            <a:r>
              <a:rPr lang="en-US" altLang="en-US" sz="800" b="0">
                <a:solidFill>
                  <a:schemeClr val="bg1">
                    <a:lumMod val="50000"/>
                  </a:schemeClr>
                </a:solidFill>
                <a:latin typeface="+mj-lt"/>
                <a:ea typeface="+mn-ea"/>
              </a:rPr>
              <a:t>Background Shapes (can depict different locations, e.g. on site, off site, etc.</a:t>
            </a:r>
          </a:p>
        </p:txBody>
      </p:sp>
      <p:sp>
        <p:nvSpPr>
          <p:cNvPr id="2" name="Title 1"/>
          <p:cNvSpPr>
            <a:spLocks noGrp="1"/>
          </p:cNvSpPr>
          <p:nvPr>
            <p:ph type="title" hasCustomPrompt="1"/>
          </p:nvPr>
        </p:nvSpPr>
        <p:spPr>
          <a:xfrm>
            <a:off x="365125" y="57150"/>
            <a:ext cx="8467979" cy="685800"/>
          </a:xfrm>
          <a:prstGeom prst="rect">
            <a:avLst/>
          </a:prstGeom>
        </p:spPr>
        <p:txBody>
          <a:bodyPr/>
          <a:lstStyle>
            <a:lvl1pPr>
              <a:defRPr sz="1800" baseline="0"/>
            </a:lvl1pPr>
          </a:lstStyle>
          <a:p>
            <a:r>
              <a:rPr lang="en-US"/>
              <a:t>Useful Iconography Frames and Backgrounds for Diagrams</a:t>
            </a:r>
          </a:p>
        </p:txBody>
      </p:sp>
      <p:sp>
        <p:nvSpPr>
          <p:cNvPr id="30" name="Rounded Rectangle 2">
            <a:extLst>
              <a:ext uri="{FF2B5EF4-FFF2-40B4-BE49-F238E27FC236}">
                <a16:creationId xmlns:a16="http://schemas.microsoft.com/office/drawing/2014/main" id="{64971A0C-AF43-4E4B-A06F-76698C087218}"/>
              </a:ext>
            </a:extLst>
          </p:cNvPr>
          <p:cNvSpPr/>
          <p:nvPr userDrawn="1"/>
        </p:nvSpPr>
        <p:spPr>
          <a:xfrm>
            <a:off x="2310922" y="1517441"/>
            <a:ext cx="1290426" cy="2174875"/>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ounded Rectangle 3">
            <a:extLst>
              <a:ext uri="{FF2B5EF4-FFF2-40B4-BE49-F238E27FC236}">
                <a16:creationId xmlns:a16="http://schemas.microsoft.com/office/drawing/2014/main" id="{17AD4A6C-06F9-4758-A0DB-74E365DA3F1C}"/>
              </a:ext>
            </a:extLst>
          </p:cNvPr>
          <p:cNvSpPr/>
          <p:nvPr userDrawn="1"/>
        </p:nvSpPr>
        <p:spPr>
          <a:xfrm>
            <a:off x="5318310" y="1517441"/>
            <a:ext cx="1971096" cy="3009900"/>
          </a:xfrm>
          <a:prstGeom prst="roundRect">
            <a:avLst>
              <a:gd name="adj" fmla="val 4659"/>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ounded Rectangle 5">
            <a:extLst>
              <a:ext uri="{FF2B5EF4-FFF2-40B4-BE49-F238E27FC236}">
                <a16:creationId xmlns:a16="http://schemas.microsoft.com/office/drawing/2014/main" id="{535B674C-0D90-4054-BE8E-B5F41933498C}"/>
              </a:ext>
            </a:extLst>
          </p:cNvPr>
          <p:cNvSpPr/>
          <p:nvPr userDrawn="1"/>
        </p:nvSpPr>
        <p:spPr>
          <a:xfrm>
            <a:off x="3841551" y="1544428"/>
            <a:ext cx="1274414" cy="2147888"/>
          </a:xfrm>
          <a:prstGeom prst="roundRect">
            <a:avLst>
              <a:gd name="adj" fmla="val 9252"/>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ounded Rectangle 6">
            <a:extLst>
              <a:ext uri="{FF2B5EF4-FFF2-40B4-BE49-F238E27FC236}">
                <a16:creationId xmlns:a16="http://schemas.microsoft.com/office/drawing/2014/main" id="{D398F513-7022-40E5-8023-55CAFF009C5E}"/>
              </a:ext>
            </a:extLst>
          </p:cNvPr>
          <p:cNvSpPr/>
          <p:nvPr userDrawn="1"/>
        </p:nvSpPr>
        <p:spPr>
          <a:xfrm>
            <a:off x="4022689" y="1752137"/>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ounded Rectangle 7">
            <a:extLst>
              <a:ext uri="{FF2B5EF4-FFF2-40B4-BE49-F238E27FC236}">
                <a16:creationId xmlns:a16="http://schemas.microsoft.com/office/drawing/2014/main" id="{BF438510-3946-4DD9-A77E-6EC66D11A462}"/>
              </a:ext>
            </a:extLst>
          </p:cNvPr>
          <p:cNvSpPr/>
          <p:nvPr userDrawn="1"/>
        </p:nvSpPr>
        <p:spPr>
          <a:xfrm>
            <a:off x="4022689" y="2741149"/>
            <a:ext cx="912137" cy="740306"/>
          </a:xfrm>
          <a:prstGeom prst="roundRect">
            <a:avLst>
              <a:gd name="adj" fmla="val 9252"/>
            </a:avLst>
          </a:prstGeom>
          <a:solidFill>
            <a:schemeClr val="bg1"/>
          </a:solidFill>
          <a:ln w="12700">
            <a:solidFill>
              <a:srgbClr val="00B6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ounded Rectangle 8">
            <a:extLst>
              <a:ext uri="{FF2B5EF4-FFF2-40B4-BE49-F238E27FC236}">
                <a16:creationId xmlns:a16="http://schemas.microsoft.com/office/drawing/2014/main" id="{72AD495D-E08E-4976-8D53-D15426737FF4}"/>
              </a:ext>
            </a:extLst>
          </p:cNvPr>
          <p:cNvSpPr/>
          <p:nvPr userDrawn="1"/>
        </p:nvSpPr>
        <p:spPr>
          <a:xfrm>
            <a:off x="459407" y="1565066"/>
            <a:ext cx="1611312" cy="1309687"/>
          </a:xfrm>
          <a:prstGeom prst="roundRect">
            <a:avLst>
              <a:gd name="adj" fmla="val 9252"/>
            </a:avLst>
          </a:prstGeom>
          <a:solidFill>
            <a:schemeClr val="bg1"/>
          </a:solidFill>
          <a:ln w="12700">
            <a:solidFill>
              <a:srgbClr val="6A7B84"/>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 Box 10">
            <a:extLst>
              <a:ext uri="{FF2B5EF4-FFF2-40B4-BE49-F238E27FC236}">
                <a16:creationId xmlns:a16="http://schemas.microsoft.com/office/drawing/2014/main" id="{82364A89-4715-49D7-9756-46B48FE6B923}"/>
              </a:ext>
            </a:extLst>
          </p:cNvPr>
          <p:cNvSpPr txBox="1">
            <a:spLocks noChangeArrowheads="1"/>
          </p:cNvSpPr>
          <p:nvPr userDrawn="1"/>
        </p:nvSpPr>
        <p:spPr bwMode="auto">
          <a:xfrm>
            <a:off x="7501089" y="2170158"/>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2</a:t>
            </a:r>
          </a:p>
        </p:txBody>
      </p:sp>
      <p:sp>
        <p:nvSpPr>
          <p:cNvPr id="37" name="Text Box 10">
            <a:extLst>
              <a:ext uri="{FF2B5EF4-FFF2-40B4-BE49-F238E27FC236}">
                <a16:creationId xmlns:a16="http://schemas.microsoft.com/office/drawing/2014/main" id="{A3B1A18A-A7A1-48FA-AC2C-4F9CC81AD1A8}"/>
              </a:ext>
            </a:extLst>
          </p:cNvPr>
          <p:cNvSpPr txBox="1">
            <a:spLocks noChangeArrowheads="1"/>
          </p:cNvSpPr>
          <p:nvPr userDrawn="1"/>
        </p:nvSpPr>
        <p:spPr bwMode="auto">
          <a:xfrm>
            <a:off x="7153756" y="4306318"/>
            <a:ext cx="18526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mj-lt"/>
                <a:cs typeface="Arial" charset="0"/>
              </a:rPr>
              <a:t>NUMBERS</a:t>
            </a:r>
            <a:br>
              <a:rPr lang="en-US" sz="800" b="0">
                <a:solidFill>
                  <a:schemeClr val="bg1">
                    <a:lumMod val="50000"/>
                  </a:schemeClr>
                </a:solidFill>
                <a:latin typeface="+mj-lt"/>
                <a:cs typeface="Arial" charset="0"/>
              </a:rPr>
            </a:br>
            <a:r>
              <a:rPr lang="en-US" sz="600" b="0">
                <a:solidFill>
                  <a:schemeClr val="bg1">
                    <a:lumMod val="50000"/>
                  </a:schemeClr>
                </a:solidFill>
                <a:latin typeface="+mj-lt"/>
                <a:cs typeface="Arial" charset="0"/>
              </a:rPr>
              <a:t>(FOR STEPS IN DIAGRAMS)</a:t>
            </a:r>
          </a:p>
        </p:txBody>
      </p:sp>
      <p:sp>
        <p:nvSpPr>
          <p:cNvPr id="38" name="Text Box 10">
            <a:extLst>
              <a:ext uri="{FF2B5EF4-FFF2-40B4-BE49-F238E27FC236}">
                <a16:creationId xmlns:a16="http://schemas.microsoft.com/office/drawing/2014/main" id="{0B70BF78-1EF6-4BC1-9FA3-F836E2A2D564}"/>
              </a:ext>
            </a:extLst>
          </p:cNvPr>
          <p:cNvSpPr txBox="1">
            <a:spLocks noChangeArrowheads="1"/>
          </p:cNvSpPr>
          <p:nvPr userDrawn="1"/>
        </p:nvSpPr>
        <p:spPr bwMode="auto">
          <a:xfrm>
            <a:off x="7491751" y="1321630"/>
            <a:ext cx="1071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1</a:t>
            </a:r>
          </a:p>
        </p:txBody>
      </p:sp>
      <p:sp>
        <p:nvSpPr>
          <p:cNvPr id="39" name="Text Box 10">
            <a:extLst>
              <a:ext uri="{FF2B5EF4-FFF2-40B4-BE49-F238E27FC236}">
                <a16:creationId xmlns:a16="http://schemas.microsoft.com/office/drawing/2014/main" id="{4E10F94E-FCC2-4BED-AA57-CB14B044256C}"/>
              </a:ext>
            </a:extLst>
          </p:cNvPr>
          <p:cNvSpPr txBox="1">
            <a:spLocks noChangeArrowheads="1"/>
          </p:cNvSpPr>
          <p:nvPr userDrawn="1"/>
        </p:nvSpPr>
        <p:spPr bwMode="auto">
          <a:xfrm>
            <a:off x="7529788" y="3055982"/>
            <a:ext cx="10715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7200" b="1">
                <a:solidFill>
                  <a:srgbClr val="ABEBFF"/>
                </a:solidFill>
                <a:latin typeface="Arial" charset="0"/>
                <a:cs typeface="Arial" charset="0"/>
              </a:rPr>
              <a:t>3</a:t>
            </a:r>
          </a:p>
        </p:txBody>
      </p:sp>
    </p:spTree>
    <p:extLst>
      <p:ext uri="{BB962C8B-B14F-4D97-AF65-F5344CB8AC3E}">
        <p14:creationId xmlns:p14="http://schemas.microsoft.com/office/powerpoint/2010/main" val="29369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Enterpri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11">
            <a:extLst>
              <a:ext uri="{FF2B5EF4-FFF2-40B4-BE49-F238E27FC236}">
                <a16:creationId xmlns:a16="http://schemas.microsoft.com/office/drawing/2014/main" id="{251FB057-64F4-CF40-AD68-07FD2497B2F0}"/>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9" name="Text Placeholder 11">
            <a:extLst>
              <a:ext uri="{FF2B5EF4-FFF2-40B4-BE49-F238E27FC236}">
                <a16:creationId xmlns:a16="http://schemas.microsoft.com/office/drawing/2014/main" id="{7B63AF36-74BF-3943-9E4E-66AF30583486}"/>
              </a:ext>
            </a:extLst>
          </p:cNvPr>
          <p:cNvSpPr>
            <a:spLocks noGrp="1"/>
          </p:cNvSpPr>
          <p:nvPr>
            <p:ph type="body" sz="quarter" idx="12" hasCustomPrompt="1"/>
          </p:nvPr>
        </p:nvSpPr>
        <p:spPr>
          <a:xfrm>
            <a:off x="356098" y="1171904"/>
            <a:ext cx="4208407" cy="620486"/>
          </a:xfrm>
          <a:prstGeom prst="rect">
            <a:avLst/>
          </a:prstGeom>
        </p:spPr>
        <p:txBody>
          <a:bodyPr wrap="square" lIns="0" rIns="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1800" b="0" kern="1200" cap="none" baseline="0" dirty="0" smtClean="0">
                <a:solidFill>
                  <a:schemeClr val="tx2">
                    <a:lumMod val="90000"/>
                    <a:lumOff val="1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Optional Subtitle</a:t>
            </a:r>
            <a:br>
              <a:rPr lang="en-US"/>
            </a:br>
            <a:r>
              <a:rPr lang="en-US"/>
              <a:t>Up to Two Lines</a:t>
            </a:r>
          </a:p>
        </p:txBody>
      </p:sp>
      <p:sp>
        <p:nvSpPr>
          <p:cNvPr id="30" name="Text Placeholder 11">
            <a:extLst>
              <a:ext uri="{FF2B5EF4-FFF2-40B4-BE49-F238E27FC236}">
                <a16:creationId xmlns:a16="http://schemas.microsoft.com/office/drawing/2014/main" id="{DFC2DFF8-187C-4843-8A24-A66346915E78}"/>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1" name="Text Placeholder 11">
            <a:extLst>
              <a:ext uri="{FF2B5EF4-FFF2-40B4-BE49-F238E27FC236}">
                <a16:creationId xmlns:a16="http://schemas.microsoft.com/office/drawing/2014/main" id="{7EC17CE7-14CB-E444-9D83-D33489B6F68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2A938940-ECCF-E548-B7EA-58BE37E496D9}"/>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216094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rrows">
    <p:spTree>
      <p:nvGrpSpPr>
        <p:cNvPr id="1" name=""/>
        <p:cNvGrpSpPr/>
        <p:nvPr/>
      </p:nvGrpSpPr>
      <p:grpSpPr>
        <a:xfrm>
          <a:off x="0" y="0"/>
          <a:ext cx="0" cy="0"/>
          <a:chOff x="0" y="0"/>
          <a:chExt cx="0" cy="0"/>
        </a:xfrm>
      </p:grpSpPr>
      <p:sp>
        <p:nvSpPr>
          <p:cNvPr id="3" name="Text Box 33"/>
          <p:cNvSpPr txBox="1">
            <a:spLocks noChangeArrowheads="1"/>
          </p:cNvSpPr>
          <p:nvPr userDrawn="1"/>
        </p:nvSpPr>
        <p:spPr bwMode="auto">
          <a:xfrm>
            <a:off x="5509360"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1</a:t>
            </a:r>
          </a:p>
        </p:txBody>
      </p:sp>
      <p:sp>
        <p:nvSpPr>
          <p:cNvPr id="4" name="Text Box 34"/>
          <p:cNvSpPr txBox="1">
            <a:spLocks noChangeArrowheads="1"/>
          </p:cNvSpPr>
          <p:nvPr userDrawn="1"/>
        </p:nvSpPr>
        <p:spPr bwMode="auto">
          <a:xfrm>
            <a:off x="7282788" y="3983220"/>
            <a:ext cx="794881"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ARROW 2 </a:t>
            </a:r>
          </a:p>
        </p:txBody>
      </p:sp>
      <p:sp>
        <p:nvSpPr>
          <p:cNvPr id="5" name="Text Box 54"/>
          <p:cNvSpPr txBox="1">
            <a:spLocks noChangeArrowheads="1"/>
          </p:cNvSpPr>
          <p:nvPr userDrawn="1"/>
        </p:nvSpPr>
        <p:spPr bwMode="auto">
          <a:xfrm>
            <a:off x="854339" y="2244484"/>
            <a:ext cx="94464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BROKEN ARROW</a:t>
            </a:r>
          </a:p>
        </p:txBody>
      </p:sp>
      <p:sp>
        <p:nvSpPr>
          <p:cNvPr id="6" name="Text Box 55"/>
          <p:cNvSpPr txBox="1">
            <a:spLocks noChangeArrowheads="1"/>
          </p:cNvSpPr>
          <p:nvPr userDrawn="1"/>
        </p:nvSpPr>
        <p:spPr bwMode="auto">
          <a:xfrm>
            <a:off x="863851" y="3980355"/>
            <a:ext cx="9634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CYCLICAL ARROW</a:t>
            </a:r>
          </a:p>
        </p:txBody>
      </p:sp>
      <p:sp>
        <p:nvSpPr>
          <p:cNvPr id="7" name="Text Box 64"/>
          <p:cNvSpPr txBox="1">
            <a:spLocks noChangeArrowheads="1"/>
          </p:cNvSpPr>
          <p:nvPr userDrawn="1"/>
        </p:nvSpPr>
        <p:spPr bwMode="auto">
          <a:xfrm>
            <a:off x="3147547" y="2244484"/>
            <a:ext cx="107867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(L)</a:t>
            </a:r>
          </a:p>
        </p:txBody>
      </p:sp>
      <p:sp>
        <p:nvSpPr>
          <p:cNvPr id="8" name="Text Box 65"/>
          <p:cNvSpPr txBox="1">
            <a:spLocks noChangeArrowheads="1"/>
          </p:cNvSpPr>
          <p:nvPr userDrawn="1"/>
        </p:nvSpPr>
        <p:spPr bwMode="auto">
          <a:xfrm>
            <a:off x="3383787" y="3983221"/>
            <a:ext cx="90161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50000"/>
              </a:spcBef>
            </a:pPr>
            <a:r>
              <a:rPr lang="en-US" sz="800" b="0">
                <a:solidFill>
                  <a:schemeClr val="bg1">
                    <a:lumMod val="50000"/>
                  </a:schemeClr>
                </a:solidFill>
                <a:latin typeface="Arial" charset="0"/>
                <a:cs typeface="Arial" charset="0"/>
              </a:rPr>
              <a:t>WRAP ARROW (R)</a:t>
            </a:r>
          </a:p>
        </p:txBody>
      </p:sp>
      <p:pic>
        <p:nvPicPr>
          <p:cNvPr id="9"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12762" y="1116459"/>
            <a:ext cx="487226" cy="13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99331" y="1447865"/>
            <a:ext cx="1761797" cy="103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78643" y="3191275"/>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78643" y="1452537"/>
            <a:ext cx="1342382" cy="58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096940" y="3024261"/>
            <a:ext cx="1464188" cy="68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99963" y="3264107"/>
            <a:ext cx="1650037" cy="4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2592" y="2730524"/>
            <a:ext cx="1025936" cy="95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E3C3226B-F110-0C4A-9343-BD9F65F051B5}"/>
              </a:ext>
            </a:extLst>
          </p:cNvPr>
          <p:cNvGrpSpPr/>
          <p:nvPr userDrawn="1"/>
        </p:nvGrpSpPr>
        <p:grpSpPr>
          <a:xfrm>
            <a:off x="530527" y="1409046"/>
            <a:ext cx="1592273" cy="541222"/>
            <a:chOff x="1023207" y="1735429"/>
            <a:chExt cx="1592273" cy="541222"/>
          </a:xfrm>
        </p:grpSpPr>
        <p:pic>
          <p:nvPicPr>
            <p:cNvPr id="16" name="Picture 25"/>
            <p:cNvPicPr>
              <a:picLocks noChangeAspect="1"/>
            </p:cNvPicPr>
            <p:nvPr userDrawn="1"/>
          </p:nvPicPr>
          <p:blipFill>
            <a:blip r:embed="rId9">
              <a:extLst>
                <a:ext uri="{28A0092B-C50C-407E-A947-70E740481C1C}">
                  <a14:useLocalDpi xmlns:a14="http://schemas.microsoft.com/office/drawing/2010/main" val="0"/>
                </a:ext>
              </a:extLst>
            </a:blip>
            <a:srcRect t="50000"/>
            <a:stretch>
              <a:fillRect/>
            </a:stretch>
          </p:blipFill>
          <p:spPr bwMode="auto">
            <a:xfrm>
              <a:off x="1023207" y="2006668"/>
              <a:ext cx="1592273" cy="2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p:cNvPicPr>
              <a:picLocks noChangeAspect="1"/>
            </p:cNvPicPr>
            <p:nvPr userDrawn="1"/>
          </p:nvPicPr>
          <p:blipFill>
            <a:blip r:embed="rId9">
              <a:extLst>
                <a:ext uri="{28A0092B-C50C-407E-A947-70E740481C1C}">
                  <a14:useLocalDpi xmlns:a14="http://schemas.microsoft.com/office/drawing/2010/main" val="0"/>
                </a:ext>
              </a:extLst>
            </a:blip>
            <a:srcRect b="50000"/>
            <a:stretch>
              <a:fillRect/>
            </a:stretch>
          </p:blipFill>
          <p:spPr bwMode="auto">
            <a:xfrm>
              <a:off x="1023207" y="1735429"/>
              <a:ext cx="1592273" cy="27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userDrawn="1">
            <p:ph type="title" hasCustomPrompt="1"/>
          </p:nvPr>
        </p:nvSpPr>
        <p:spPr>
          <a:xfrm>
            <a:off x="365125" y="57150"/>
            <a:ext cx="7864475" cy="685800"/>
          </a:xfrm>
          <a:prstGeom prst="rect">
            <a:avLst/>
          </a:prstGeom>
        </p:spPr>
        <p:txBody>
          <a:bodyPr/>
          <a:lstStyle>
            <a:lvl1pPr>
              <a:defRPr sz="1800"/>
            </a:lvl1pPr>
          </a:lstStyle>
          <a:p>
            <a:r>
              <a:rPr lang="en-US"/>
              <a:t>Arrows</a:t>
            </a:r>
          </a:p>
        </p:txBody>
      </p:sp>
    </p:spTree>
    <p:extLst>
      <p:ext uri="{BB962C8B-B14F-4D97-AF65-F5344CB8AC3E}">
        <p14:creationId xmlns:p14="http://schemas.microsoft.com/office/powerpoint/2010/main" val="243684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125" y="57150"/>
            <a:ext cx="7864475" cy="685800"/>
          </a:xfrm>
          <a:prstGeom prst="rect">
            <a:avLst/>
          </a:prstGeom>
        </p:spPr>
        <p:txBody>
          <a:bodyPr/>
          <a:lstStyle>
            <a:lvl1pPr>
              <a:defRPr sz="1800"/>
            </a:lvl1pPr>
          </a:lstStyle>
          <a:p>
            <a:r>
              <a:rPr lang="en-US"/>
              <a:t>Company Logos</a:t>
            </a:r>
          </a:p>
        </p:txBody>
      </p:sp>
      <p:sp>
        <p:nvSpPr>
          <p:cNvPr id="15" name="Text Box 41">
            <a:extLst>
              <a:ext uri="{FF2B5EF4-FFF2-40B4-BE49-F238E27FC236}">
                <a16:creationId xmlns:a16="http://schemas.microsoft.com/office/drawing/2014/main" id="{9A0864DC-5BA5-43DD-9AC1-396B2778DA2A}"/>
              </a:ext>
            </a:extLst>
          </p:cNvPr>
          <p:cNvSpPr txBox="1">
            <a:spLocks noChangeArrowheads="1"/>
          </p:cNvSpPr>
          <p:nvPr userDrawn="1"/>
        </p:nvSpPr>
        <p:spPr bwMode="auto">
          <a:xfrm>
            <a:off x="4995305" y="4663941"/>
            <a:ext cx="3775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algn="l" eaLnBrk="1" fontAlgn="auto" hangingPunct="1">
              <a:spcBef>
                <a:spcPct val="50000"/>
              </a:spcBef>
              <a:spcAft>
                <a:spcPts val="0"/>
              </a:spcAft>
              <a:buSzTx/>
              <a:buFontTx/>
              <a:buNone/>
              <a:defRPr/>
            </a:pPr>
            <a:r>
              <a:rPr lang="en-US" altLang="en-US" sz="800" b="0" i="0" baseline="0">
                <a:solidFill>
                  <a:schemeClr val="bg1">
                    <a:lumMod val="50000"/>
                  </a:schemeClr>
                </a:solidFill>
                <a:latin typeface="Arial" panose="020B0604020202020204" pitchFamily="34" charset="0"/>
                <a:ea typeface="+mn-ea"/>
              </a:rPr>
              <a:t>Fore more logos, please download the PowerPoint Toolkit: </a:t>
            </a:r>
            <a:r>
              <a:rPr lang="en-US" sz="900">
                <a:latin typeface="+mn-lt"/>
                <a:hlinkClick r:id="rId3"/>
              </a:rPr>
              <a:t>https://www.quantum.com/brandbuilder/Templates/PowerPoint/index.aspx</a:t>
            </a:r>
            <a:endParaRPr lang="en-US" altLang="en-US" sz="900" b="1">
              <a:solidFill>
                <a:schemeClr val="tx1"/>
              </a:solidFill>
              <a:latin typeface="+mn-lt"/>
              <a:ea typeface="+mn-ea"/>
            </a:endParaRPr>
          </a:p>
        </p:txBody>
      </p:sp>
      <p:sp>
        <p:nvSpPr>
          <p:cNvPr id="16" name="Rectangle 17">
            <a:extLst>
              <a:ext uri="{FF2B5EF4-FFF2-40B4-BE49-F238E27FC236}">
                <a16:creationId xmlns:a16="http://schemas.microsoft.com/office/drawing/2014/main" id="{1B5F8564-FC30-48AF-BD2B-CD54710F5ED4}"/>
              </a:ext>
            </a:extLst>
          </p:cNvPr>
          <p:cNvSpPr>
            <a:spLocks noChangeArrowheads="1"/>
          </p:cNvSpPr>
          <p:nvPr userDrawn="1"/>
        </p:nvSpPr>
        <p:spPr bwMode="auto">
          <a:xfrm>
            <a:off x="5959738" y="1372753"/>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17" name="Picture 16">
            <a:extLst>
              <a:ext uri="{FF2B5EF4-FFF2-40B4-BE49-F238E27FC236}">
                <a16:creationId xmlns:a16="http://schemas.microsoft.com/office/drawing/2014/main" id="{8932F6C0-4734-4ABC-913F-FF3F07080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9953" y="1922127"/>
            <a:ext cx="992265" cy="310082"/>
          </a:xfrm>
          <a:prstGeom prst="rect">
            <a:avLst/>
          </a:prstGeom>
        </p:spPr>
      </p:pic>
      <p:pic>
        <p:nvPicPr>
          <p:cNvPr id="18" name="Picture 17">
            <a:extLst>
              <a:ext uri="{FF2B5EF4-FFF2-40B4-BE49-F238E27FC236}">
                <a16:creationId xmlns:a16="http://schemas.microsoft.com/office/drawing/2014/main" id="{A558B92D-2BBA-40C0-A8D2-5163CF34C1CA}"/>
              </a:ext>
            </a:extLst>
          </p:cNvPr>
          <p:cNvPicPr>
            <a:picLocks noChangeAspect="1"/>
          </p:cNvPicPr>
          <p:nvPr userDrawn="1"/>
        </p:nvPicPr>
        <p:blipFill>
          <a:blip r:embed="rId5"/>
          <a:stretch>
            <a:fillRect/>
          </a:stretch>
        </p:blipFill>
        <p:spPr>
          <a:xfrm>
            <a:off x="6082883" y="1922374"/>
            <a:ext cx="992265" cy="309586"/>
          </a:xfrm>
          <a:prstGeom prst="rect">
            <a:avLst/>
          </a:prstGeom>
        </p:spPr>
      </p:pic>
      <p:pic>
        <p:nvPicPr>
          <p:cNvPr id="19" name="Picture 18">
            <a:extLst>
              <a:ext uri="{FF2B5EF4-FFF2-40B4-BE49-F238E27FC236}">
                <a16:creationId xmlns:a16="http://schemas.microsoft.com/office/drawing/2014/main" id="{6652A403-3633-4451-9314-E9F3E8500A7C}"/>
              </a:ext>
            </a:extLst>
          </p:cNvPr>
          <p:cNvPicPr>
            <a:picLocks noChangeAspect="1"/>
          </p:cNvPicPr>
          <p:nvPr userDrawn="1"/>
        </p:nvPicPr>
        <p:blipFill>
          <a:blip r:embed="rId6"/>
          <a:stretch>
            <a:fillRect/>
          </a:stretch>
        </p:blipFill>
        <p:spPr>
          <a:xfrm>
            <a:off x="6084472" y="1426513"/>
            <a:ext cx="990676" cy="309586"/>
          </a:xfrm>
          <a:prstGeom prst="rect">
            <a:avLst/>
          </a:prstGeom>
        </p:spPr>
      </p:pic>
      <p:pic>
        <p:nvPicPr>
          <p:cNvPr id="20" name="Picture 19">
            <a:extLst>
              <a:ext uri="{FF2B5EF4-FFF2-40B4-BE49-F238E27FC236}">
                <a16:creationId xmlns:a16="http://schemas.microsoft.com/office/drawing/2014/main" id="{7FEA1755-4621-4F53-AEA2-66D41100F600}"/>
              </a:ext>
            </a:extLst>
          </p:cNvPr>
          <p:cNvPicPr>
            <a:picLocks noChangeAspect="1"/>
          </p:cNvPicPr>
          <p:nvPr userDrawn="1"/>
        </p:nvPicPr>
        <p:blipFill>
          <a:blip r:embed="rId7"/>
          <a:stretch>
            <a:fillRect/>
          </a:stretch>
        </p:blipFill>
        <p:spPr>
          <a:xfrm>
            <a:off x="7269953" y="1426513"/>
            <a:ext cx="990676" cy="309586"/>
          </a:xfrm>
          <a:prstGeom prst="rect">
            <a:avLst/>
          </a:prstGeom>
        </p:spPr>
      </p:pic>
      <p:sp>
        <p:nvSpPr>
          <p:cNvPr id="21" name="Rectangle 17">
            <a:extLst>
              <a:ext uri="{FF2B5EF4-FFF2-40B4-BE49-F238E27FC236}">
                <a16:creationId xmlns:a16="http://schemas.microsoft.com/office/drawing/2014/main" id="{FB71D759-B576-4976-94BA-4FEB611CE596}"/>
              </a:ext>
            </a:extLst>
          </p:cNvPr>
          <p:cNvSpPr>
            <a:spLocks noChangeArrowheads="1"/>
          </p:cNvSpPr>
          <p:nvPr userDrawn="1"/>
        </p:nvSpPr>
        <p:spPr bwMode="auto">
          <a:xfrm>
            <a:off x="5995810" y="2903157"/>
            <a:ext cx="2548285" cy="421785"/>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tx2"/>
              </a:solidFill>
              <a:effectLst/>
              <a:uLnTx/>
              <a:uFillTx/>
              <a:latin typeface="Arial" charset="0"/>
              <a:cs typeface="Arial" charset="0"/>
            </a:endParaRPr>
          </a:p>
        </p:txBody>
      </p:sp>
      <p:pic>
        <p:nvPicPr>
          <p:cNvPr id="22" name="Picture 21">
            <a:extLst>
              <a:ext uri="{FF2B5EF4-FFF2-40B4-BE49-F238E27FC236}">
                <a16:creationId xmlns:a16="http://schemas.microsoft.com/office/drawing/2014/main" id="{F0A48D68-9E5E-4CAB-B66D-05A55EE20E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12189" y="3444543"/>
            <a:ext cx="1885072" cy="155065"/>
          </a:xfrm>
          <a:prstGeom prst="rect">
            <a:avLst/>
          </a:prstGeom>
        </p:spPr>
      </p:pic>
      <p:pic>
        <p:nvPicPr>
          <p:cNvPr id="23" name="Picture 22">
            <a:extLst>
              <a:ext uri="{FF2B5EF4-FFF2-40B4-BE49-F238E27FC236}">
                <a16:creationId xmlns:a16="http://schemas.microsoft.com/office/drawing/2014/main" id="{FB4168FA-426F-4582-939B-89E58629B8D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12194" y="3036517"/>
            <a:ext cx="1885062" cy="155065"/>
          </a:xfrm>
          <a:prstGeom prst="rect">
            <a:avLst/>
          </a:prstGeom>
        </p:spPr>
      </p:pic>
      <p:sp>
        <p:nvSpPr>
          <p:cNvPr id="24" name="Rectangle 17">
            <a:extLst>
              <a:ext uri="{FF2B5EF4-FFF2-40B4-BE49-F238E27FC236}">
                <a16:creationId xmlns:a16="http://schemas.microsoft.com/office/drawing/2014/main" id="{4EC0BDCB-6824-40D8-9797-1C079E583FA6}"/>
              </a:ext>
            </a:extLst>
          </p:cNvPr>
          <p:cNvSpPr>
            <a:spLocks noChangeArrowheads="1"/>
          </p:cNvSpPr>
          <p:nvPr userDrawn="1"/>
        </p:nvSpPr>
        <p:spPr bwMode="auto">
          <a:xfrm>
            <a:off x="602224" y="2779613"/>
            <a:ext cx="2100975" cy="513808"/>
          </a:xfrm>
          <a:prstGeom prst="rect">
            <a:avLst/>
          </a:prstGeom>
          <a:solidFill>
            <a:srgbClr val="00B6F1"/>
          </a:solidFill>
          <a:ln>
            <a:noFill/>
          </a:ln>
        </p:spPr>
        <p:txBody>
          <a:bodyPr wrap="none" anchor="ctr"/>
          <a:lstStyle>
            <a:lvl1pPr eaLnBrk="0" hangingPunct="0">
              <a:spcBef>
                <a:spcPct val="20000"/>
              </a:spcBef>
              <a:buSzPct val="75000"/>
              <a:buBlip>
                <a:blip r:embed="rId2"/>
              </a:buBlip>
              <a:defRPr sz="2400">
                <a:solidFill>
                  <a:srgbClr val="212121"/>
                </a:solidFill>
                <a:latin typeface="Arial" charset="0"/>
                <a:cs typeface="Arial" charset="0"/>
              </a:defRPr>
            </a:lvl1pPr>
            <a:lvl2pPr marL="742950" indent="-285750" eaLnBrk="0" hangingPunct="0">
              <a:spcBef>
                <a:spcPct val="20000"/>
              </a:spcBef>
              <a:buClr>
                <a:srgbClr val="006AD6"/>
              </a:buClr>
              <a:buFont typeface="Arial" charset="0"/>
              <a:buChar char="–"/>
              <a:defRPr sz="2800">
                <a:solidFill>
                  <a:srgbClr val="212121"/>
                </a:solidFill>
                <a:latin typeface="Arial" charset="0"/>
                <a:cs typeface="Arial" charset="0"/>
              </a:defRPr>
            </a:lvl2pPr>
            <a:lvl3pPr marL="11430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3pPr>
            <a:lvl4pPr marL="1600200" indent="-228600" eaLnBrk="0" hangingPunct="0">
              <a:spcBef>
                <a:spcPct val="20000"/>
              </a:spcBef>
              <a:buClr>
                <a:srgbClr val="006AD6"/>
              </a:buClr>
              <a:buFont typeface="Arial" charset="0"/>
              <a:buChar char="–"/>
              <a:defRPr sz="1600">
                <a:solidFill>
                  <a:srgbClr val="212121"/>
                </a:solidFill>
                <a:latin typeface="Arial" charset="0"/>
                <a:cs typeface="Arial" charset="0"/>
              </a:defRPr>
            </a:lvl4pPr>
            <a:lvl5pPr marL="2057400" indent="-228600" eaLnBrk="0" hangingPunct="0">
              <a:spcBef>
                <a:spcPct val="20000"/>
              </a:spcBef>
              <a:buClr>
                <a:srgbClr val="006AD6"/>
              </a:buClr>
              <a:buFont typeface="Wingdings" pitchFamily="2" charset="2"/>
              <a:buChar char="§"/>
              <a:defRPr sz="1600">
                <a:solidFill>
                  <a:srgbClr val="212121"/>
                </a:solidFill>
                <a:latin typeface="Arial" charset="0"/>
                <a:cs typeface="Arial" charset="0"/>
              </a:defRPr>
            </a:lvl5pPr>
            <a:lvl6pPr marL="25146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6pPr>
            <a:lvl7pPr marL="29718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7pPr>
            <a:lvl8pPr marL="34290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8pPr>
            <a:lvl9pPr marL="3886200" indent="-228600" eaLnBrk="0" fontAlgn="base" hangingPunct="0">
              <a:spcBef>
                <a:spcPct val="20000"/>
              </a:spcBef>
              <a:spcAft>
                <a:spcPct val="0"/>
              </a:spcAft>
              <a:buClr>
                <a:srgbClr val="006AD6"/>
              </a:buClr>
              <a:buFont typeface="Wingdings" pitchFamily="2" charset="2"/>
              <a:buChar char="§"/>
              <a:defRPr sz="1600">
                <a:solidFill>
                  <a:srgbClr val="212121"/>
                </a:solidFill>
                <a:latin typeface="Arial" charset="0"/>
                <a:cs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charset="0"/>
              <a:cs typeface="Arial" charset="0"/>
            </a:endParaRPr>
          </a:p>
        </p:txBody>
      </p:sp>
      <p:pic>
        <p:nvPicPr>
          <p:cNvPr id="25" name="Picture 24">
            <a:extLst>
              <a:ext uri="{FF2B5EF4-FFF2-40B4-BE49-F238E27FC236}">
                <a16:creationId xmlns:a16="http://schemas.microsoft.com/office/drawing/2014/main" id="{607AB3AD-CE70-4575-848B-82F11779AB32}"/>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847272" y="2898560"/>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086578C4-2D96-46C6-A080-79AE0DAB23C1}"/>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847272" y="1309536"/>
            <a:ext cx="1645885" cy="25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a:extLst>
              <a:ext uri="{FF2B5EF4-FFF2-40B4-BE49-F238E27FC236}">
                <a16:creationId xmlns:a16="http://schemas.microsoft.com/office/drawing/2014/main" id="{EADBFE77-A30F-4A64-A0F9-087C953BAA4B}"/>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tretch>
            <a:fillRect/>
          </a:stretch>
        </p:blipFill>
        <p:spPr bwMode="auto">
          <a:xfrm>
            <a:off x="847272" y="2065073"/>
            <a:ext cx="1657716" cy="26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CCA2FD25-5263-41D2-82D3-DFCD50E6D8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39016" y="3300009"/>
            <a:ext cx="1456289" cy="485430"/>
          </a:xfrm>
          <a:prstGeom prst="rect">
            <a:avLst/>
          </a:prstGeom>
        </p:spPr>
      </p:pic>
      <p:pic>
        <p:nvPicPr>
          <p:cNvPr id="29" name="Picture 28">
            <a:extLst>
              <a:ext uri="{FF2B5EF4-FFF2-40B4-BE49-F238E27FC236}">
                <a16:creationId xmlns:a16="http://schemas.microsoft.com/office/drawing/2014/main" id="{F4784808-DE3E-4378-8BB1-96EDF4C7B099}"/>
              </a:ext>
            </a:extLst>
          </p:cNvPr>
          <p:cNvPicPr>
            <a:picLocks noChangeAspect="1"/>
          </p:cNvPicPr>
          <p:nvPr userDrawn="1"/>
        </p:nvPicPr>
        <p:blipFill>
          <a:blip r:embed="rId14"/>
          <a:stretch>
            <a:fillRect/>
          </a:stretch>
        </p:blipFill>
        <p:spPr>
          <a:xfrm>
            <a:off x="3677823" y="2663460"/>
            <a:ext cx="1169557" cy="306423"/>
          </a:xfrm>
          <a:prstGeom prst="rect">
            <a:avLst/>
          </a:prstGeom>
        </p:spPr>
      </p:pic>
      <p:pic>
        <p:nvPicPr>
          <p:cNvPr id="30" name="Picture 29">
            <a:extLst>
              <a:ext uri="{FF2B5EF4-FFF2-40B4-BE49-F238E27FC236}">
                <a16:creationId xmlns:a16="http://schemas.microsoft.com/office/drawing/2014/main" id="{6C34F619-299B-449F-A351-DA2B0513D1EB}"/>
              </a:ext>
            </a:extLst>
          </p:cNvPr>
          <p:cNvPicPr>
            <a:picLocks noChangeAspect="1"/>
          </p:cNvPicPr>
          <p:nvPr userDrawn="1"/>
        </p:nvPicPr>
        <p:blipFill>
          <a:blip r:embed="rId15"/>
          <a:stretch>
            <a:fillRect/>
          </a:stretch>
        </p:blipFill>
        <p:spPr>
          <a:xfrm>
            <a:off x="3296214" y="1367179"/>
            <a:ext cx="1829915" cy="142733"/>
          </a:xfrm>
          <a:prstGeom prst="rect">
            <a:avLst/>
          </a:prstGeom>
        </p:spPr>
      </p:pic>
      <p:pic>
        <p:nvPicPr>
          <p:cNvPr id="31" name="Picture 30">
            <a:extLst>
              <a:ext uri="{FF2B5EF4-FFF2-40B4-BE49-F238E27FC236}">
                <a16:creationId xmlns:a16="http://schemas.microsoft.com/office/drawing/2014/main" id="{CBFE5C42-020E-4EDD-BAEA-1E0C983D0271}"/>
              </a:ext>
            </a:extLst>
          </p:cNvPr>
          <p:cNvPicPr>
            <a:picLocks noChangeAspect="1"/>
          </p:cNvPicPr>
          <p:nvPr userDrawn="1"/>
        </p:nvPicPr>
        <p:blipFill>
          <a:blip r:embed="rId16"/>
          <a:stretch>
            <a:fillRect/>
          </a:stretch>
        </p:blipFill>
        <p:spPr>
          <a:xfrm>
            <a:off x="3686367" y="1915431"/>
            <a:ext cx="1108385" cy="346218"/>
          </a:xfrm>
          <a:prstGeom prst="rect">
            <a:avLst/>
          </a:prstGeom>
        </p:spPr>
      </p:pic>
      <p:sp>
        <p:nvSpPr>
          <p:cNvPr id="32" name="Slide Number Placeholder 4">
            <a:extLst>
              <a:ext uri="{FF2B5EF4-FFF2-40B4-BE49-F238E27FC236}">
                <a16:creationId xmlns:a16="http://schemas.microsoft.com/office/drawing/2014/main" id="{2532BE21-9DC9-440D-A77F-C907D00659ED}"/>
              </a:ext>
            </a:extLst>
          </p:cNvPr>
          <p:cNvSpPr txBox="1">
            <a:spLocks/>
          </p:cNvSpPr>
          <p:nvPr userDrawn="1"/>
        </p:nvSpPr>
        <p:spPr bwMode="auto">
          <a:xfrm>
            <a:off x="4906169" y="4203444"/>
            <a:ext cx="3775330" cy="335825"/>
          </a:xfrm>
          <a:prstGeom prst="rect">
            <a:avLst/>
          </a:prstGeom>
          <a:noFill/>
          <a:ln w="9525">
            <a:noFill/>
            <a:miter lim="800000"/>
            <a:headEnd/>
            <a:tailEnd/>
          </a:ln>
        </p:spPr>
        <p:txBody>
          <a:bodyPr/>
          <a:lstStyle/>
          <a:p>
            <a:pPr>
              <a:defRPr/>
            </a:pPr>
            <a:r>
              <a:rPr lang="en-US" sz="800" b="0" i="0" baseline="0">
                <a:solidFill>
                  <a:schemeClr val="bg1">
                    <a:lumMod val="50000"/>
                  </a:schemeClr>
                </a:solidFill>
                <a:latin typeface="Arial" panose="020B0604020202020204" pitchFamily="34" charset="0"/>
                <a:ea typeface="ＭＳ Ｐゴシック" charset="-128"/>
              </a:rPr>
              <a:t>NOTE: For rules/guidelines on how to properly use the Quantum and </a:t>
            </a:r>
            <a:r>
              <a:rPr lang="en-US" sz="800" b="0" i="0" baseline="0" err="1">
                <a:solidFill>
                  <a:schemeClr val="bg1">
                    <a:lumMod val="50000"/>
                  </a:schemeClr>
                </a:solidFill>
                <a:latin typeface="Arial" panose="020B0604020202020204" pitchFamily="34" charset="0"/>
                <a:ea typeface="ＭＳ Ｐゴシック" charset="-128"/>
              </a:rPr>
              <a:t>StorNext</a:t>
            </a:r>
            <a:r>
              <a:rPr lang="en-US" sz="800" b="0" i="0" baseline="0">
                <a:solidFill>
                  <a:schemeClr val="bg1">
                    <a:lumMod val="50000"/>
                  </a:schemeClr>
                </a:solidFill>
                <a:latin typeface="Arial" panose="020B0604020202020204" pitchFamily="34" charset="0"/>
                <a:ea typeface="ＭＳ Ｐゴシック" charset="-128"/>
              </a:rPr>
              <a:t> logos, please consult Brand Builder at: www.quantum.com/brandbuilder</a:t>
            </a:r>
          </a:p>
        </p:txBody>
      </p:sp>
    </p:spTree>
    <p:extLst>
      <p:ext uri="{BB962C8B-B14F-4D97-AF65-F5344CB8AC3E}">
        <p14:creationId xmlns:p14="http://schemas.microsoft.com/office/powerpoint/2010/main" val="7688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er Slide">
    <p:spTree>
      <p:nvGrpSpPr>
        <p:cNvPr id="1" name=""/>
        <p:cNvGrpSpPr/>
        <p:nvPr/>
      </p:nvGrpSpPr>
      <p:grpSpPr>
        <a:xfrm>
          <a:off x="0" y="0"/>
          <a:ext cx="0" cy="0"/>
          <a:chOff x="0" y="0"/>
          <a:chExt cx="0" cy="0"/>
        </a:xfrm>
      </p:grpSpPr>
      <p:sp>
        <p:nvSpPr>
          <p:cNvPr id="5" name="Shape 1014"/>
          <p:cNvSpPr>
            <a:spLocks noChangeArrowheads="1"/>
          </p:cNvSpPr>
          <p:nvPr userDrawn="1"/>
        </p:nvSpPr>
        <p:spPr bwMode="auto">
          <a:xfrm>
            <a:off x="-1" y="4400550"/>
            <a:ext cx="914399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0" tIns="0" rIns="0" bIns="0">
            <a:spAutoFit/>
          </a:bodyPr>
          <a:lstStyle/>
          <a:p>
            <a:pPr algn="ctr"/>
            <a:r>
              <a:rPr lang="en-US" sz="800">
                <a:solidFill>
                  <a:schemeClr val="bg1"/>
                </a:solidFill>
                <a:cs typeface="Arial" charset="0"/>
                <a:sym typeface="Arial" charset="0"/>
              </a:rPr>
              <a:t>© 2021 Quantum Corporation. Company Confidential. Forward-looking information is based upon multiple assumptions and uncertainties,</a:t>
            </a:r>
            <a:br>
              <a:rPr lang="en-US" sz="800">
                <a:solidFill>
                  <a:schemeClr val="bg1"/>
                </a:solidFill>
                <a:cs typeface="Arial" charset="0"/>
                <a:sym typeface="Arial" charset="0"/>
              </a:rPr>
            </a:br>
            <a:r>
              <a:rPr lang="en-US" sz="800">
                <a:solidFill>
                  <a:schemeClr val="bg1"/>
                </a:solidFill>
                <a:cs typeface="Arial" charset="0"/>
                <a:sym typeface="Arial" charset="0"/>
              </a:rPr>
              <a:t>does not necessarily represent the company</a:t>
            </a:r>
            <a:r>
              <a:rPr lang="ja-JP" altLang="en-US" sz="800">
                <a:solidFill>
                  <a:schemeClr val="bg1"/>
                </a:solidFill>
                <a:cs typeface="Arial" charset="0"/>
                <a:sym typeface="Arial" charset="0"/>
              </a:rPr>
              <a:t>’</a:t>
            </a:r>
            <a:r>
              <a:rPr lang="en-US" sz="800">
                <a:solidFill>
                  <a:schemeClr val="bg1"/>
                </a:solidFill>
                <a:cs typeface="Arial" charset="0"/>
                <a:sym typeface="Arial" charset="0"/>
              </a:rPr>
              <a:t>s outlook and is for planning purposes only.</a:t>
            </a:r>
          </a:p>
        </p:txBody>
      </p:sp>
      <p:pic>
        <p:nvPicPr>
          <p:cNvPr id="6" name="Picture 5">
            <a:extLst>
              <a:ext uri="{FF2B5EF4-FFF2-40B4-BE49-F238E27FC236}">
                <a16:creationId xmlns:a16="http://schemas.microsoft.com/office/drawing/2014/main" id="{D84270AB-91E5-E540-8E2C-52166EB32C88}"/>
              </a:ext>
            </a:extLst>
          </p:cNvPr>
          <p:cNvPicPr>
            <a:picLocks noChangeAspect="1"/>
          </p:cNvPicPr>
          <p:nvPr userDrawn="1"/>
        </p:nvPicPr>
        <p:blipFill>
          <a:blip r:embed="rId2"/>
          <a:srcRect/>
          <a:stretch/>
        </p:blipFill>
        <p:spPr>
          <a:xfrm>
            <a:off x="2461070" y="1796144"/>
            <a:ext cx="4221855" cy="1551212"/>
          </a:xfrm>
          <a:prstGeom prst="rect">
            <a:avLst/>
          </a:prstGeom>
        </p:spPr>
      </p:pic>
    </p:spTree>
    <p:extLst>
      <p:ext uri="{BB962C8B-B14F-4D97-AF65-F5344CB8AC3E}">
        <p14:creationId xmlns:p14="http://schemas.microsoft.com/office/powerpoint/2010/main" val="42753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B8C152-7EF5-4565-AE14-7B85CDE4E9FE}"/>
              </a:ext>
            </a:extLst>
          </p:cNvPr>
          <p:cNvGrpSpPr/>
          <p:nvPr userDrawn="1"/>
        </p:nvGrpSpPr>
        <p:grpSpPr>
          <a:xfrm>
            <a:off x="0" y="-1533"/>
            <a:ext cx="648346" cy="658688"/>
            <a:chOff x="0" y="-1533"/>
            <a:chExt cx="648346" cy="658688"/>
          </a:xfrm>
        </p:grpSpPr>
        <p:sp>
          <p:nvSpPr>
            <p:cNvPr id="4" name="Rectangle 3">
              <a:extLst>
                <a:ext uri="{FF2B5EF4-FFF2-40B4-BE49-F238E27FC236}">
                  <a16:creationId xmlns:a16="http://schemas.microsoft.com/office/drawing/2014/main" id="{691A0512-6E62-4B5C-A8BB-13E761F78978}"/>
                </a:ext>
              </a:extLst>
            </p:cNvPr>
            <p:cNvSpPr/>
            <p:nvPr userDrawn="1"/>
          </p:nvSpPr>
          <p:spPr>
            <a:xfrm>
              <a:off x="0" y="-1533"/>
              <a:ext cx="215817" cy="221209"/>
            </a:xfrm>
            <a:prstGeom prst="rect">
              <a:avLst/>
            </a:pr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5" name="Rectangle 4">
              <a:extLst>
                <a:ext uri="{FF2B5EF4-FFF2-40B4-BE49-F238E27FC236}">
                  <a16:creationId xmlns:a16="http://schemas.microsoft.com/office/drawing/2014/main" id="{55C85BB0-91E4-4A48-B666-EAE9617B9637}"/>
                </a:ext>
              </a:extLst>
            </p:cNvPr>
            <p:cNvSpPr/>
            <p:nvPr userDrawn="1"/>
          </p:nvSpPr>
          <p:spPr>
            <a:xfrm>
              <a:off x="0" y="218755"/>
              <a:ext cx="215817" cy="219325"/>
            </a:xfrm>
            <a:prstGeom prst="rect">
              <a:avLst/>
            </a:prstGeom>
            <a:solidFill>
              <a:srgbClr val="002878">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6" name="Rectangle 5">
              <a:extLst>
                <a:ext uri="{FF2B5EF4-FFF2-40B4-BE49-F238E27FC236}">
                  <a16:creationId xmlns:a16="http://schemas.microsoft.com/office/drawing/2014/main" id="{3E848D8E-A90C-465C-A215-2BBC68426AB2}"/>
                </a:ext>
              </a:extLst>
            </p:cNvPr>
            <p:cNvSpPr/>
            <p:nvPr userDrawn="1"/>
          </p:nvSpPr>
          <p:spPr>
            <a:xfrm>
              <a:off x="215525" y="218866"/>
              <a:ext cx="215817" cy="219325"/>
            </a:xfrm>
            <a:prstGeom prst="rect">
              <a:avLst/>
            </a:prstGeom>
            <a:solidFill>
              <a:schemeClr val="accent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7" name="Rectangle 6">
              <a:extLst>
                <a:ext uri="{FF2B5EF4-FFF2-40B4-BE49-F238E27FC236}">
                  <a16:creationId xmlns:a16="http://schemas.microsoft.com/office/drawing/2014/main" id="{F428FFF4-3326-4EC9-A9D1-B1E2FDC5D8D1}"/>
                </a:ext>
              </a:extLst>
            </p:cNvPr>
            <p:cNvSpPr/>
            <p:nvPr userDrawn="1"/>
          </p:nvSpPr>
          <p:spPr>
            <a:xfrm>
              <a:off x="429021" y="-1533"/>
              <a:ext cx="219325" cy="221209"/>
            </a:xfrm>
            <a:prstGeom prst="rect">
              <a:avLst/>
            </a:prstGeom>
            <a:solidFill>
              <a:schemeClr val="accent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sp>
          <p:nvSpPr>
            <p:cNvPr id="8" name="Rectangle 7">
              <a:extLst>
                <a:ext uri="{FF2B5EF4-FFF2-40B4-BE49-F238E27FC236}">
                  <a16:creationId xmlns:a16="http://schemas.microsoft.com/office/drawing/2014/main" id="{F6B1386F-2E0E-40DB-B687-3E2FBB0A22EC}"/>
                </a:ext>
              </a:extLst>
            </p:cNvPr>
            <p:cNvSpPr/>
            <p:nvPr userDrawn="1"/>
          </p:nvSpPr>
          <p:spPr>
            <a:xfrm>
              <a:off x="0" y="437830"/>
              <a:ext cx="215817" cy="219325"/>
            </a:xfrm>
            <a:prstGeom prst="rect">
              <a:avLst/>
            </a:prstGeom>
            <a:solidFill>
              <a:schemeClr val="accent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endParaRPr>
            </a:p>
          </p:txBody>
        </p:sp>
      </p:grpSp>
      <p:sp>
        <p:nvSpPr>
          <p:cNvPr id="2" name="Rectangle 1"/>
          <p:cNvSpPr/>
          <p:nvPr userDrawn="1"/>
        </p:nvSpPr>
        <p:spPr>
          <a:xfrm>
            <a:off x="0" y="0"/>
            <a:ext cx="9144000" cy="462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54545"/>
              </a:solidFill>
              <a:effectLst/>
              <a:uLnTx/>
              <a:uFillTx/>
              <a:latin typeface="Calibri"/>
              <a:ea typeface="+mn-ea"/>
              <a:cs typeface="+mn-cs"/>
            </a:endParaRPr>
          </a:p>
        </p:txBody>
      </p:sp>
    </p:spTree>
    <p:extLst>
      <p:ext uri="{BB962C8B-B14F-4D97-AF65-F5344CB8AC3E}">
        <p14:creationId xmlns:p14="http://schemas.microsoft.com/office/powerpoint/2010/main" val="116944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it-IT"/>
              <a:t>Fare clic per modificare gli stili del testo dello schema</a:t>
            </a:r>
          </a:p>
          <a:p>
            <a:pPr lvl="1"/>
            <a:r>
              <a:rPr lang="it-IT"/>
              <a:t>Secondo livello</a:t>
            </a:r>
          </a:p>
          <a:p>
            <a:pPr lvl="2"/>
            <a:r>
              <a:rPr lang="it-IT"/>
              <a:t>Terzo livello</a:t>
            </a:r>
          </a:p>
        </p:txBody>
      </p:sp>
      <p:sp>
        <p:nvSpPr>
          <p:cNvPr id="4" name="Title 1">
            <a:extLst>
              <a:ext uri="{FF2B5EF4-FFF2-40B4-BE49-F238E27FC236}">
                <a16:creationId xmlns:a16="http://schemas.microsoft.com/office/drawing/2014/main" id="{BEC19C24-0011-46AF-928C-F40FF3590221}"/>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a:t>Click To Edit Master Title Style</a:t>
            </a:r>
          </a:p>
        </p:txBody>
      </p:sp>
    </p:spTree>
    <p:extLst>
      <p:ext uri="{BB962C8B-B14F-4D97-AF65-F5344CB8AC3E}">
        <p14:creationId xmlns:p14="http://schemas.microsoft.com/office/powerpoint/2010/main" val="10595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8834" y="1197864"/>
            <a:ext cx="4096966"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400" kern="1200" baseline="0" dirty="0" smtClean="0">
                <a:solidFill>
                  <a:schemeClr val="tx2"/>
                </a:solidFill>
                <a:latin typeface="+mn-lt"/>
                <a:ea typeface="+mn-ea"/>
                <a:cs typeface="+mn-cs"/>
              </a:defRPr>
            </a:lvl4pPr>
            <a:lvl5pPr algn="l" defTabSz="914400" rtl="0" eaLnBrk="1" latinLnBrk="0" hangingPunct="1">
              <a:defRPr lang="en-US" sz="12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4" name="Content Placeholder 3"/>
          <p:cNvSpPr>
            <a:spLocks noGrp="1"/>
          </p:cNvSpPr>
          <p:nvPr>
            <p:ph sz="half" idx="2"/>
          </p:nvPr>
        </p:nvSpPr>
        <p:spPr>
          <a:xfrm>
            <a:off x="4648200" y="1197864"/>
            <a:ext cx="4038600" cy="2545556"/>
          </a:xfrm>
          <a:prstGeom prst="rect">
            <a:avLst/>
          </a:prstGeom>
        </p:spPr>
        <p:txBody>
          <a:bodyPr>
            <a:normAutofit/>
          </a:bodyPr>
          <a:lstStyle>
            <a:lvl1pPr algn="l" defTabSz="914400" rtl="0" eaLnBrk="1" latinLnBrk="0" hangingPunct="1">
              <a:defRPr lang="en-US" sz="14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1pPr>
            <a:lvl2pPr algn="l" defTabSz="914400" rtl="0" eaLnBrk="1" latinLnBrk="0" hangingPunct="1">
              <a:defRPr lang="en-US" sz="1200" kern="1200" baseline="0" dirty="0" smtClean="0">
                <a:solidFill>
                  <a:schemeClr val="tx2">
                    <a:lumMod val="90000"/>
                    <a:lumOff val="10000"/>
                  </a:schemeClr>
                </a:solidFill>
                <a:latin typeface="Calibri" panose="020F0502020204030204" pitchFamily="34" charset="0"/>
                <a:ea typeface="+mn-ea"/>
                <a:cs typeface="Calibri" panose="020F0502020204030204" pitchFamily="34" charset="0"/>
              </a:defRPr>
            </a:lvl2pPr>
            <a:lvl3pPr algn="l" defTabSz="914400" rtl="0" eaLnBrk="1" latinLnBrk="0" hangingPunct="1">
              <a:defRPr lang="en-US" sz="1000" kern="1200" baseline="0" dirty="0" smtClean="0">
                <a:solidFill>
                  <a:schemeClr val="tx2"/>
                </a:solidFill>
                <a:latin typeface="Calibri" panose="020F0502020204030204" pitchFamily="34" charset="0"/>
                <a:ea typeface="+mn-ea"/>
                <a:cs typeface="Calibri" panose="020F0502020204030204" pitchFamily="34" charset="0"/>
              </a:defRPr>
            </a:lvl3pPr>
            <a:lvl4pPr algn="l" defTabSz="914400" rtl="0" eaLnBrk="1" latinLnBrk="0" hangingPunct="1">
              <a:defRPr lang="en-US" sz="1600" kern="1200" baseline="0" dirty="0" smtClean="0">
                <a:solidFill>
                  <a:schemeClr val="tx2"/>
                </a:solidFill>
                <a:latin typeface="+mn-lt"/>
                <a:ea typeface="+mn-ea"/>
                <a:cs typeface="+mn-cs"/>
              </a:defRPr>
            </a:lvl4pPr>
            <a:lvl5pPr algn="l" defTabSz="914400" rtl="0" eaLnBrk="1" latinLnBrk="0" hangingPunct="1">
              <a:defRPr lang="en-US" sz="1400" kern="1200" baseline="0" dirty="0" smtClean="0">
                <a:solidFill>
                  <a:schemeClr val="tx2"/>
                </a:solidFill>
                <a:latin typeface="+mn-lt"/>
                <a:ea typeface="+mn-ea"/>
                <a:cs typeface="+mn-cs"/>
              </a:defRPr>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p:txBody>
      </p:sp>
      <p:sp>
        <p:nvSpPr>
          <p:cNvPr id="5" name="Title 1">
            <a:extLst>
              <a:ext uri="{FF2B5EF4-FFF2-40B4-BE49-F238E27FC236}">
                <a16:creationId xmlns:a16="http://schemas.microsoft.com/office/drawing/2014/main" id="{20758D08-DE38-3543-8948-411B110C4ACB}"/>
              </a:ext>
            </a:extLst>
          </p:cNvPr>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latin typeface="Calibri" panose="020F0502020204030204" pitchFamily="34" charset="0"/>
                <a:cs typeface="Calibri" panose="020F0502020204030204" pitchFamily="34" charset="0"/>
              </a:defRPr>
            </a:lvl1pPr>
          </a:lstStyle>
          <a:p>
            <a:pPr lvl="0"/>
            <a:r>
              <a:rPr lang="en-US" dirty="0"/>
              <a:t>Click To Edit Master Title Style</a:t>
            </a:r>
          </a:p>
        </p:txBody>
      </p:sp>
    </p:spTree>
    <p:extLst>
      <p:ext uri="{BB962C8B-B14F-4D97-AF65-F5344CB8AC3E}">
        <p14:creationId xmlns:p14="http://schemas.microsoft.com/office/powerpoint/2010/main" val="215129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Gover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1EE02519-A240-A643-AD7A-DA41098AA386}"/>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8" name="Text Placeholder 11">
            <a:extLst>
              <a:ext uri="{FF2B5EF4-FFF2-40B4-BE49-F238E27FC236}">
                <a16:creationId xmlns:a16="http://schemas.microsoft.com/office/drawing/2014/main" id="{A9656487-2CAB-914D-BB62-9329B918795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9" name="Text Placeholder 11">
            <a:extLst>
              <a:ext uri="{FF2B5EF4-FFF2-40B4-BE49-F238E27FC236}">
                <a16:creationId xmlns:a16="http://schemas.microsoft.com/office/drawing/2014/main" id="{DA1FC3C3-5C10-DC41-9BD8-598415CCA139}"/>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30" name="Text Placeholder 11">
            <a:extLst>
              <a:ext uri="{FF2B5EF4-FFF2-40B4-BE49-F238E27FC236}">
                <a16:creationId xmlns:a16="http://schemas.microsoft.com/office/drawing/2014/main" id="{B10DBE70-A7A8-FA4A-808F-2040267B152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1C0A994C-B344-7245-B626-1DBBC732C4F8}"/>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18347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Life Scie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EC56AF99-426A-B846-A8E6-FBE223F1B341}"/>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24" name="Text Placeholder 11">
            <a:extLst>
              <a:ext uri="{FF2B5EF4-FFF2-40B4-BE49-F238E27FC236}">
                <a16:creationId xmlns:a16="http://schemas.microsoft.com/office/drawing/2014/main" id="{2C018331-F1B1-D94F-A9AC-31F5371B43E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5" name="Text Placeholder 11">
            <a:extLst>
              <a:ext uri="{FF2B5EF4-FFF2-40B4-BE49-F238E27FC236}">
                <a16:creationId xmlns:a16="http://schemas.microsoft.com/office/drawing/2014/main" id="{10E4BF66-4067-3F4B-B479-CE83B45C792C}"/>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6" name="Text Placeholder 11">
            <a:extLst>
              <a:ext uri="{FF2B5EF4-FFF2-40B4-BE49-F238E27FC236}">
                <a16:creationId xmlns:a16="http://schemas.microsoft.com/office/drawing/2014/main" id="{F541F7A7-E73D-454B-9D47-6B36C9B36ED8}"/>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CC10799-59B7-084A-BEC9-4D7D2C284957}"/>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13005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Media Entertain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4DE166B4-6B79-914F-86C8-BD186A9BDC3C}"/>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3196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Video Surveillan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A424C4AC-B333-2C46-96BC-B2E658603F2D}"/>
              </a:ext>
            </a:extLst>
          </p:cNvPr>
          <p:cNvSpPr>
            <a:spLocks noGrp="1"/>
          </p:cNvSpPr>
          <p:nvPr>
            <p:ph type="body" sz="quarter" idx="10" hasCustomPrompt="1"/>
          </p:nvPr>
        </p:nvSpPr>
        <p:spPr>
          <a:xfrm>
            <a:off x="356097" y="335822"/>
            <a:ext cx="5077837" cy="828009"/>
          </a:xfrm>
          <a:prstGeom prst="rect">
            <a:avLst/>
          </a:prstGeom>
        </p:spPr>
        <p:txBody>
          <a:bodyPr wrap="square" lIns="0" rIns="0" anchor="b" anchorCtr="0">
            <a:noAutofit/>
          </a:bodyPr>
          <a:lstStyle>
            <a:lvl1pPr marL="0" marR="0" indent="0" algn="l" defTabSz="914400" rtl="0" eaLnBrk="1" fontAlgn="auto" latinLnBrk="0" hangingPunct="1">
              <a:lnSpc>
                <a:spcPts val="3300"/>
              </a:lnSpc>
              <a:spcBef>
                <a:spcPct val="0"/>
              </a:spcBef>
              <a:spcAft>
                <a:spcPts val="0"/>
              </a:spcAft>
              <a:buClrTx/>
              <a:buSzTx/>
              <a:buFontTx/>
              <a:buNone/>
              <a:tabLst/>
              <a:defRPr lang="en-US" sz="2200" b="1" kern="1200" cap="none" baseline="0" dirty="0" smtClean="0">
                <a:solidFill>
                  <a:schemeClr val="bg2">
                    <a:lumMod val="50000"/>
                  </a:schemeClr>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Click to Add Presentation Title</a:t>
            </a:r>
          </a:p>
        </p:txBody>
      </p:sp>
      <p:sp>
        <p:nvSpPr>
          <p:cNvPr id="19" name="Text Placeholder 11">
            <a:extLst>
              <a:ext uri="{FF2B5EF4-FFF2-40B4-BE49-F238E27FC236}">
                <a16:creationId xmlns:a16="http://schemas.microsoft.com/office/drawing/2014/main" id="{F6CEA7CB-94F3-4445-B111-F1881E7B8B73}"/>
              </a:ext>
            </a:extLst>
          </p:cNvPr>
          <p:cNvSpPr>
            <a:spLocks noGrp="1"/>
          </p:cNvSpPr>
          <p:nvPr>
            <p:ph type="body" sz="quarter" idx="12" hasCustomPrompt="1"/>
          </p:nvPr>
        </p:nvSpPr>
        <p:spPr>
          <a:xfrm>
            <a:off x="356098" y="1171904"/>
            <a:ext cx="4208407"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defRPr lang="en-US" sz="1800" b="0" cap="none" baseline="0" dirty="0">
                <a:ea typeface="+mj-ea"/>
              </a:defRPr>
            </a:lvl1pPr>
          </a:lstStyle>
          <a:p>
            <a:pPr marL="0" marR="0" lvl="0" indent="0" defTabSz="914400" fontAlgn="auto" latinLnBrk="0">
              <a:lnSpc>
                <a:spcPct val="90000"/>
              </a:lnSpc>
              <a:spcBef>
                <a:spcPct val="0"/>
              </a:spcBef>
              <a:spcAft>
                <a:spcPts val="0"/>
              </a:spcAft>
              <a:buClrTx/>
              <a:buSzTx/>
              <a:buFontTx/>
              <a:buNone/>
            </a:pPr>
            <a:r>
              <a:rPr lang="en-US"/>
              <a:t>Click to Add Optional Subtitle</a:t>
            </a:r>
            <a:br>
              <a:rPr lang="en-US"/>
            </a:br>
            <a:r>
              <a:rPr lang="en-US"/>
              <a:t>Up to Two Lines</a:t>
            </a:r>
          </a:p>
        </p:txBody>
      </p:sp>
      <p:sp>
        <p:nvSpPr>
          <p:cNvPr id="20" name="Text Placeholder 11">
            <a:extLst>
              <a:ext uri="{FF2B5EF4-FFF2-40B4-BE49-F238E27FC236}">
                <a16:creationId xmlns:a16="http://schemas.microsoft.com/office/drawing/2014/main" id="{053A78F2-218C-3F41-96A0-EB269D06FDD7}"/>
              </a:ext>
            </a:extLst>
          </p:cNvPr>
          <p:cNvSpPr>
            <a:spLocks noGrp="1"/>
          </p:cNvSpPr>
          <p:nvPr>
            <p:ph type="body" sz="quarter" idx="13" hasCustomPrompt="1"/>
          </p:nvPr>
        </p:nvSpPr>
        <p:spPr>
          <a:xfrm>
            <a:off x="356097" y="4183082"/>
            <a:ext cx="3485478" cy="380011"/>
          </a:xfrm>
          <a:prstGeom prst="rect">
            <a:avLst/>
          </a:prstGeom>
        </p:spPr>
        <p:txBody>
          <a:bodyPr wrap="square" lIns="0" rIns="0" anchor="b"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rgbClr val="6A7B84"/>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Presenter Title</a:t>
            </a:r>
          </a:p>
        </p:txBody>
      </p:sp>
      <p:sp>
        <p:nvSpPr>
          <p:cNvPr id="21" name="Text Placeholder 11">
            <a:extLst>
              <a:ext uri="{FF2B5EF4-FFF2-40B4-BE49-F238E27FC236}">
                <a16:creationId xmlns:a16="http://schemas.microsoft.com/office/drawing/2014/main" id="{E29030A0-FEEE-6141-AE43-24380859DCFB}"/>
              </a:ext>
            </a:extLst>
          </p:cNvPr>
          <p:cNvSpPr>
            <a:spLocks noGrp="1"/>
          </p:cNvSpPr>
          <p:nvPr>
            <p:ph type="body" sz="quarter" idx="14" hasCustomPrompt="1"/>
          </p:nvPr>
        </p:nvSpPr>
        <p:spPr>
          <a:xfrm>
            <a:off x="356097" y="4571636"/>
            <a:ext cx="3485478" cy="380011"/>
          </a:xfrm>
          <a:prstGeom prst="rect">
            <a:avLst/>
          </a:prstGeom>
        </p:spPr>
        <p:txBody>
          <a:bodyPr wrap="square" lIns="0" rIns="0" anchor="t" anchorCtr="0">
            <a:noAutofit/>
          </a:bodyPr>
          <a:lstStyle>
            <a:lvl1pPr marL="0" marR="0" indent="0" algn="l" defTabSz="914400" rtl="0" eaLnBrk="1" fontAlgn="auto" latinLnBrk="0" hangingPunct="1">
              <a:lnSpc>
                <a:spcPts val="2400"/>
              </a:lnSpc>
              <a:spcBef>
                <a:spcPct val="0"/>
              </a:spcBef>
              <a:spcAft>
                <a:spcPts val="0"/>
              </a:spcAft>
              <a:buClrTx/>
              <a:buSzTx/>
              <a:buFontTx/>
              <a:buNone/>
              <a:tabLst/>
              <a:defRPr lang="en-US" sz="1400" b="0" kern="1200" cap="none" baseline="0" dirty="0" smtClean="0">
                <a:solidFill>
                  <a:schemeClr val="accent1"/>
                </a:solidFill>
                <a:latin typeface="Calibri" panose="020F0502020204030204" pitchFamily="34" charset="0"/>
                <a:ea typeface="+mj-ea"/>
                <a:cs typeface="Calibri" panose="020F0502020204030204" pitchFamily="34" charset="0"/>
              </a:defRPr>
            </a:lvl1pPr>
            <a:lvl2pPr marL="515938" indent="0">
              <a:buNone/>
              <a:defRPr>
                <a:solidFill>
                  <a:schemeClr val="bg1"/>
                </a:solidFill>
              </a:defRPr>
            </a:lvl2pPr>
            <a:lvl3pPr marL="855663" indent="0">
              <a:buNone/>
              <a:defRPr>
                <a:solidFill>
                  <a:schemeClr val="bg1"/>
                </a:solidFill>
              </a:defRPr>
            </a:lvl3pPr>
            <a:lvl4pPr marL="1196975" indent="0">
              <a:buNone/>
              <a:defRPr>
                <a:solidFill>
                  <a:schemeClr val="bg1"/>
                </a:solidFill>
              </a:defRPr>
            </a:lvl4pPr>
            <a:lvl5pPr marL="1430337" indent="0">
              <a:buNone/>
              <a:defRPr>
                <a:solidFill>
                  <a:schemeClr val="bg1"/>
                </a:solidFill>
              </a:defRPr>
            </a:lvl5pPr>
          </a:lstStyle>
          <a:p>
            <a:pPr lvl="0"/>
            <a:r>
              <a:rPr lang="en-US"/>
              <a:t>Date</a:t>
            </a:r>
          </a:p>
        </p:txBody>
      </p:sp>
      <p:pic>
        <p:nvPicPr>
          <p:cNvPr id="7" name="Picture 6" descr="Logo, company name&#10;&#10;Description automatically generated">
            <a:extLst>
              <a:ext uri="{FF2B5EF4-FFF2-40B4-BE49-F238E27FC236}">
                <a16:creationId xmlns:a16="http://schemas.microsoft.com/office/drawing/2014/main" id="{E569DCAA-4A63-C24E-9716-CF2E490794DF}"/>
              </a:ext>
            </a:extLst>
          </p:cNvPr>
          <p:cNvPicPr>
            <a:picLocks noChangeAspect="1"/>
          </p:cNvPicPr>
          <p:nvPr userDrawn="1"/>
        </p:nvPicPr>
        <p:blipFill>
          <a:blip r:embed="rId3"/>
          <a:stretch>
            <a:fillRect/>
          </a:stretch>
        </p:blipFill>
        <p:spPr>
          <a:xfrm>
            <a:off x="294352" y="2160106"/>
            <a:ext cx="2276173" cy="786696"/>
          </a:xfrm>
          <a:prstGeom prst="rect">
            <a:avLst/>
          </a:prstGeom>
        </p:spPr>
      </p:pic>
    </p:spTree>
    <p:extLst>
      <p:ext uri="{BB962C8B-B14F-4D97-AF65-F5344CB8AC3E}">
        <p14:creationId xmlns:p14="http://schemas.microsoft.com/office/powerpoint/2010/main" val="3631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40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4864"/>
            <a:ext cx="7863840" cy="688086"/>
          </a:xfrm>
          <a:prstGeom prst="rect">
            <a:avLst/>
          </a:prstGeom>
        </p:spPr>
        <p:txBody>
          <a:bodyPr anchor="b" anchorCtr="0"/>
          <a:lstStyle>
            <a:lvl1pPr>
              <a:defRPr lang="en-US" sz="1800" b="1" i="0" dirty="0">
                <a:solidFill>
                  <a:srgbClr val="6A7B84"/>
                </a:solidFill>
                <a:latin typeface="+mj-lt"/>
                <a:cs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j-lt"/>
              </a:defRPr>
            </a:lvl1pPr>
            <a:lvl2pPr>
              <a:defRPr sz="1200">
                <a:solidFill>
                  <a:schemeClr val="tx2">
                    <a:lumMod val="90000"/>
                    <a:lumOff val="10000"/>
                  </a:schemeClr>
                </a:solidFill>
                <a:latin typeface="+mj-lt"/>
              </a:defRPr>
            </a:lvl2pPr>
            <a:lvl3pPr>
              <a:defRPr sz="1000">
                <a:solidFill>
                  <a:schemeClr val="tx2"/>
                </a:solidFill>
                <a:latin typeface="+mj-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452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FDBAC0A-056A-D64D-A17C-8096BFE0DDC4}"/>
              </a:ext>
            </a:extLst>
          </p:cNvPr>
          <p:cNvSpPr>
            <a:spLocks noGrp="1"/>
          </p:cNvSpPr>
          <p:nvPr>
            <p:ph type="body" idx="1"/>
          </p:nvPr>
        </p:nvSpPr>
        <p:spPr>
          <a:xfrm>
            <a:off x="400777" y="1200151"/>
            <a:ext cx="8286023" cy="3394472"/>
          </a:xfrm>
          <a:prstGeom prst="rect">
            <a:avLst/>
          </a:prstGeom>
        </p:spPr>
        <p:txBody>
          <a:bodyPr rtlCol="0">
            <a:noAutofit/>
          </a:bodyPr>
          <a:lstStyle>
            <a:lvl1pPr>
              <a:defRPr sz="1600">
                <a:solidFill>
                  <a:schemeClr val="tx2">
                    <a:lumMod val="90000"/>
                    <a:lumOff val="10000"/>
                  </a:schemeClr>
                </a:solidFill>
                <a:latin typeface="+mn-lt"/>
              </a:defRPr>
            </a:lvl1pPr>
            <a:lvl2pPr>
              <a:defRPr sz="1200">
                <a:solidFill>
                  <a:schemeClr val="tx2">
                    <a:lumMod val="90000"/>
                    <a:lumOff val="10000"/>
                  </a:schemeClr>
                </a:solidFill>
                <a:latin typeface="+mn-lt"/>
              </a:defRPr>
            </a:lvl2pPr>
            <a:lvl3pPr>
              <a:defRPr sz="1000">
                <a:solidFill>
                  <a:schemeClr val="tx2"/>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A20E1A4-BA2C-E145-A59D-6B9862615529}"/>
              </a:ext>
            </a:extLst>
          </p:cNvPr>
          <p:cNvSpPr>
            <a:spLocks noGrp="1"/>
          </p:cNvSpPr>
          <p:nvPr>
            <p:ph type="title" hasCustomPrompt="1"/>
          </p:nvPr>
        </p:nvSpPr>
        <p:spPr>
          <a:xfrm>
            <a:off x="365125" y="57150"/>
            <a:ext cx="7864475" cy="685800"/>
          </a:xfrm>
          <a:prstGeom prst="rect">
            <a:avLst/>
          </a:prstGeom>
        </p:spPr>
        <p:txBody>
          <a:bodyPr/>
          <a:lstStyle>
            <a:lvl1pPr>
              <a:defRPr>
                <a:solidFill>
                  <a:srgbClr val="6A7B84"/>
                </a:solidFill>
              </a:defRPr>
            </a:lvl1pPr>
          </a:lstStyle>
          <a:p>
            <a:r>
              <a:rPr lang="en-US"/>
              <a:t>Click To Edit Master Title Style</a:t>
            </a:r>
          </a:p>
        </p:txBody>
      </p:sp>
    </p:spTree>
    <p:extLst>
      <p:ext uri="{BB962C8B-B14F-4D97-AF65-F5344CB8AC3E}">
        <p14:creationId xmlns:p14="http://schemas.microsoft.com/office/powerpoint/2010/main" val="318178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itle Placeholder 23"/>
          <p:cNvSpPr>
            <a:spLocks noGrp="1"/>
          </p:cNvSpPr>
          <p:nvPr>
            <p:ph type="title"/>
          </p:nvPr>
        </p:nvSpPr>
        <p:spPr bwMode="auto">
          <a:xfrm>
            <a:off x="365125" y="57150"/>
            <a:ext cx="7864475" cy="685800"/>
          </a:xfrm>
          <a:prstGeom prst="rect">
            <a:avLst/>
          </a:prstGeom>
          <a:extLst>
            <a:ext uri="{FAA26D3D-D897-4be2-8F04-BA451C77F1D7}">
              <ma14:placeholderFlag xmlns:ma14="http://schemas.microsoft.com/office/mac/drawingml/2011/main" xmlns="" val="1"/>
            </a:ext>
          </a:extLst>
        </p:spPr>
        <p:txBody>
          <a:bodyPr anchor="b" anchorCtr="0"/>
          <a:lstStyle/>
          <a:p>
            <a:pPr lvl="0"/>
            <a:r>
              <a:rPr lang="en-US"/>
              <a:t>Click to edit Master title style</a:t>
            </a:r>
          </a:p>
        </p:txBody>
      </p:sp>
      <p:sp>
        <p:nvSpPr>
          <p:cNvPr id="33" name="Slide Number Placeholder 27"/>
          <p:cNvSpPr txBox="1">
            <a:spLocks/>
          </p:cNvSpPr>
          <p:nvPr/>
        </p:nvSpPr>
        <p:spPr>
          <a:xfrm>
            <a:off x="2655794" y="4772025"/>
            <a:ext cx="390525" cy="246063"/>
          </a:xfrm>
          <a:prstGeom prst="rect">
            <a:avLst/>
          </a:prstGeom>
        </p:spPr>
        <p:txBody>
          <a:bodyPr lIns="0" tIns="0" rIns="0" bIns="0" anchor="ctr"/>
          <a:lstStyle>
            <a:defPPr>
              <a:defRPr lang="en-US"/>
            </a:defPPr>
            <a:lvl1pPr marL="0" marR="0" indent="0" algn="ctr" defTabSz="914400" rtl="0" eaLnBrk="1" fontAlgn="auto" latinLnBrk="0" hangingPunct="1">
              <a:lnSpc>
                <a:spcPts val="2600"/>
              </a:lnSpc>
              <a:spcBef>
                <a:spcPts val="0"/>
              </a:spcBef>
              <a:spcAft>
                <a:spcPts val="1800"/>
              </a:spcAft>
              <a:buClrTx/>
              <a:buSzTx/>
              <a:buFont typeface="Arial" panose="020B0604020202020204" pitchFamily="34" charset="0"/>
              <a:buNone/>
              <a:tabLst/>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defRPr/>
            </a:pPr>
            <a:r>
              <a:rPr lang="en-US" sz="700">
                <a:solidFill>
                  <a:schemeClr val="accent1"/>
                </a:solidFill>
                <a:latin typeface="Calibri" panose="020F0502020204030204" pitchFamily="34" charset="0"/>
                <a:cs typeface="Calibri" panose="020F0502020204030204" pitchFamily="34" charset="0"/>
              </a:rPr>
              <a:t>| </a:t>
            </a:r>
            <a:fld id="{9B86059C-0B7F-F140-9E3F-CD83B681D04B}" type="slidenum">
              <a:rPr lang="en-US" sz="700" smtClean="0">
                <a:solidFill>
                  <a:schemeClr val="accent1"/>
                </a:solidFill>
                <a:latin typeface="Calibri" panose="020F0502020204030204" pitchFamily="34" charset="0"/>
                <a:cs typeface="Calibri" panose="020F0502020204030204" pitchFamily="34" charset="0"/>
              </a:rPr>
              <a:pPr>
                <a:lnSpc>
                  <a:spcPct val="100000"/>
                </a:lnSpc>
                <a:defRPr/>
              </a:pPr>
              <a:t>‹N›</a:t>
            </a:fld>
            <a:endParaRPr lang="en-US" sz="700">
              <a:solidFill>
                <a:schemeClr val="accent1"/>
              </a:solidFill>
              <a:latin typeface="Calibri" panose="020F0502020204030204" pitchFamily="34" charset="0"/>
              <a:cs typeface="Calibri" panose="020F0502020204030204" pitchFamily="34" charset="0"/>
            </a:endParaRPr>
          </a:p>
        </p:txBody>
      </p:sp>
      <p:sp>
        <p:nvSpPr>
          <p:cNvPr id="34" name="Footer Placeholder 4"/>
          <p:cNvSpPr txBox="1">
            <a:spLocks/>
          </p:cNvSpPr>
          <p:nvPr/>
        </p:nvSpPr>
        <p:spPr>
          <a:xfrm>
            <a:off x="848319" y="4772025"/>
            <a:ext cx="1807475" cy="246063"/>
          </a:xfrm>
          <a:prstGeom prst="rect">
            <a:avLst/>
          </a:prstGeom>
        </p:spPr>
        <p:txBody>
          <a:bodyPr lIns="0" tIns="0" rIns="0" bIns="0" anchor="ctr"/>
          <a:lstStyle>
            <a:defPPr>
              <a:defRPr lang="en-US"/>
            </a:defPPr>
            <a:lvl1pPr marL="0" algn="r" defTabSz="914400" rtl="0" eaLnBrk="1" latinLnBrk="0" hangingPunct="1">
              <a:defRPr lang="en-US" sz="800" kern="1200" smtClean="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buFont typeface="Arial" panose="020B0604020202020204" pitchFamily="34" charset="0"/>
              <a:buNone/>
              <a:defRPr/>
            </a:pPr>
            <a:r>
              <a:rPr sz="700">
                <a:solidFill>
                  <a:srgbClr val="898989"/>
                </a:solidFill>
                <a:latin typeface="Calibri" panose="020F0502020204030204" pitchFamily="34" charset="0"/>
                <a:cs typeface="Calibri" panose="020F0502020204030204" pitchFamily="34" charset="0"/>
              </a:rPr>
              <a:t>© 20</a:t>
            </a:r>
            <a:r>
              <a:rPr lang="en-US" sz="700">
                <a:solidFill>
                  <a:srgbClr val="898989"/>
                </a:solidFill>
                <a:latin typeface="Calibri" panose="020F0502020204030204" pitchFamily="34" charset="0"/>
                <a:cs typeface="Calibri" panose="020F0502020204030204" pitchFamily="34" charset="0"/>
              </a:rPr>
              <a:t>22</a:t>
            </a:r>
            <a:r>
              <a:rPr sz="700">
                <a:solidFill>
                  <a:srgbClr val="898989"/>
                </a:solidFill>
                <a:latin typeface="Calibri" panose="020F0502020204030204" pitchFamily="34" charset="0"/>
                <a:cs typeface="Calibri" panose="020F0502020204030204" pitchFamily="34" charset="0"/>
              </a:rPr>
              <a:t> Quantum Corporation </a:t>
            </a:r>
            <a:endParaRPr sz="700" i="1">
              <a:solidFill>
                <a:srgbClr val="898989"/>
              </a:solidFill>
              <a:latin typeface="Calibri" panose="020F0502020204030204" pitchFamily="34" charset="0"/>
              <a:cs typeface="Calibri" panose="020F0502020204030204" pitchFamily="34" charset="0"/>
            </a:endParaRPr>
          </a:p>
        </p:txBody>
      </p:sp>
      <p:sp>
        <p:nvSpPr>
          <p:cNvPr id="1030" name="Text Placeholder 2"/>
          <p:cNvSpPr>
            <a:spLocks noGrp="1"/>
          </p:cNvSpPr>
          <p:nvPr>
            <p:ph type="body" idx="1"/>
          </p:nvPr>
        </p:nvSpPr>
        <p:spPr bwMode="auto">
          <a:xfrm>
            <a:off x="400050" y="1200150"/>
            <a:ext cx="82867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20" name="Picture 19">
            <a:extLst>
              <a:ext uri="{FF2B5EF4-FFF2-40B4-BE49-F238E27FC236}">
                <a16:creationId xmlns:a16="http://schemas.microsoft.com/office/drawing/2014/main" id="{925D85DB-57A4-ED48-9957-7068DE2B405C}"/>
              </a:ext>
            </a:extLst>
          </p:cNvPr>
          <p:cNvPicPr>
            <a:picLocks noChangeAspect="1"/>
          </p:cNvPicPr>
          <p:nvPr userDrawn="1"/>
        </p:nvPicPr>
        <p:blipFill>
          <a:blip r:embed="rId37"/>
          <a:srcRect/>
          <a:stretch/>
        </p:blipFill>
        <p:spPr>
          <a:xfrm>
            <a:off x="0" y="4594225"/>
            <a:ext cx="1599897" cy="587840"/>
          </a:xfrm>
          <a:prstGeom prst="rect">
            <a:avLst/>
          </a:prstGeom>
        </p:spPr>
      </p:pic>
    </p:spTree>
    <p:extLst>
      <p:ext uri="{BB962C8B-B14F-4D97-AF65-F5344CB8AC3E}">
        <p14:creationId xmlns:p14="http://schemas.microsoft.com/office/powerpoint/2010/main" val="1070343704"/>
      </p:ext>
    </p:extLst>
  </p:cSld>
  <p:clrMap bg1="lt1" tx1="dk1" bg2="lt2" tx2="dk2" accent1="accent1" accent2="accent2" accent3="accent3" accent4="accent4" accent5="accent5" accent6="accent6" hlink="hlink" folHlink="folHlink"/>
  <p:sldLayoutIdLst>
    <p:sldLayoutId id="2147483809" r:id="rId1"/>
    <p:sldLayoutId id="2147483800" r:id="rId2"/>
    <p:sldLayoutId id="2147483802" r:id="rId3"/>
    <p:sldLayoutId id="2147483803" r:id="rId4"/>
    <p:sldLayoutId id="2147483804" r:id="rId5"/>
    <p:sldLayoutId id="2147483805" r:id="rId6"/>
    <p:sldLayoutId id="2147483808" r:id="rId7"/>
    <p:sldLayoutId id="2147483756" r:id="rId8"/>
    <p:sldLayoutId id="2147483781" r:id="rId9"/>
    <p:sldLayoutId id="2147483782" r:id="rId10"/>
    <p:sldLayoutId id="2147483791" r:id="rId11"/>
    <p:sldLayoutId id="2147483792" r:id="rId12"/>
    <p:sldLayoutId id="2147483793" r:id="rId13"/>
    <p:sldLayoutId id="2147483757" r:id="rId14"/>
    <p:sldLayoutId id="2147483759" r:id="rId15"/>
    <p:sldLayoutId id="2147483760" r:id="rId16"/>
    <p:sldLayoutId id="2147483758" r:id="rId17"/>
    <p:sldLayoutId id="2147483779" r:id="rId18"/>
    <p:sldLayoutId id="2147483780" r:id="rId19"/>
    <p:sldLayoutId id="2147483794" r:id="rId20"/>
    <p:sldLayoutId id="2147483795" r:id="rId21"/>
    <p:sldLayoutId id="2147483796" r:id="rId22"/>
    <p:sldLayoutId id="2147483764" r:id="rId23"/>
    <p:sldLayoutId id="2147483766" r:id="rId24"/>
    <p:sldLayoutId id="2147483786" r:id="rId25"/>
    <p:sldLayoutId id="2147483810" r:id="rId26"/>
    <p:sldLayoutId id="2147483762" r:id="rId27"/>
    <p:sldLayoutId id="2147483763" r:id="rId28"/>
    <p:sldLayoutId id="2147483778" r:id="rId29"/>
    <p:sldLayoutId id="2147483774" r:id="rId30"/>
    <p:sldLayoutId id="2147483775" r:id="rId31"/>
    <p:sldLayoutId id="2147483761" r:id="rId32"/>
    <p:sldLayoutId id="2147483811" r:id="rId33"/>
    <p:sldLayoutId id="2147483812" r:id="rId34"/>
    <p:sldLayoutId id="2147483813"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p:titleStyle>
    <p:bodyStyle>
      <a:lvl1pPr marL="174625" indent="-174625" algn="l" rtl="0" eaLnBrk="1" fontAlgn="base" hangingPunct="1">
        <a:spcBef>
          <a:spcPts val="300"/>
        </a:spcBef>
        <a:spcAft>
          <a:spcPts val="300"/>
        </a:spcAft>
        <a:buClr>
          <a:srgbClr val="434F54"/>
        </a:buClr>
        <a:buSzPct val="95000"/>
        <a:buFont typeface="Arial" panose="020B0604020202020204" pitchFamily="34" charset="0"/>
        <a:buChar char="•"/>
        <a:tabLst/>
        <a:defRPr lang="en-US" sz="1600" kern="1200" dirty="0">
          <a:solidFill>
            <a:srgbClr val="434F54"/>
          </a:solidFill>
          <a:latin typeface="Calibri" panose="020F0502020204030204" pitchFamily="34" charset="0"/>
          <a:ea typeface="ＭＳ Ｐゴシック" charset="0"/>
          <a:cs typeface="Calibri" panose="020F0502020204030204" pitchFamily="34" charset="0"/>
        </a:defRPr>
      </a:lvl1pPr>
      <a:lvl2pPr marL="514350" indent="-169863" algn="l" rtl="0" eaLnBrk="1" fontAlgn="base" hangingPunct="1">
        <a:spcBef>
          <a:spcPct val="0"/>
        </a:spcBef>
        <a:spcAft>
          <a:spcPts val="200"/>
        </a:spcAft>
        <a:buClr>
          <a:srgbClr val="434F54"/>
        </a:buClr>
        <a:buSzPct val="95000"/>
        <a:buFont typeface="Arial" panose="020B0604020202020204" pitchFamily="34" charset="0"/>
        <a:buChar char="•"/>
        <a:tabLst/>
        <a:defRPr sz="1200" kern="1200">
          <a:solidFill>
            <a:srgbClr val="434F54"/>
          </a:solidFill>
          <a:latin typeface="Calibri" panose="020F0502020204030204" pitchFamily="34" charset="0"/>
          <a:ea typeface="ＭＳ Ｐゴシック" charset="0"/>
          <a:cs typeface="Calibri" panose="020F0502020204030204" pitchFamily="34" charset="0"/>
        </a:defRPr>
      </a:lvl2pPr>
      <a:lvl3pPr marL="688975" indent="-115888" algn="l" rtl="0" eaLnBrk="1" fontAlgn="base" hangingPunct="1">
        <a:spcBef>
          <a:spcPts val="200"/>
        </a:spcBef>
        <a:spcAft>
          <a:spcPts val="200"/>
        </a:spcAft>
        <a:buClr>
          <a:srgbClr val="434F54"/>
        </a:buClr>
        <a:buFont typeface="Arial" panose="020B0604020202020204" pitchFamily="34" charset="0"/>
        <a:buChar char="•"/>
        <a:tabLst/>
        <a:defRPr sz="1000" kern="1200">
          <a:solidFill>
            <a:srgbClr val="434F54"/>
          </a:solidFill>
          <a:latin typeface="Calibri" panose="020F0502020204030204" pitchFamily="34" charset="0"/>
          <a:ea typeface="ＭＳ Ｐゴシック" charset="0"/>
          <a:cs typeface="Calibri" panose="020F0502020204030204" pitchFamily="34" charset="0"/>
        </a:defRPr>
      </a:lvl3pPr>
      <a:lvl4pPr marL="108426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4pPr>
      <a:lvl5pPr marL="1255713" indent="-109538" algn="l" rtl="0" eaLnBrk="1" fontAlgn="base" hangingPunct="1">
        <a:spcBef>
          <a:spcPts val="200"/>
        </a:spcBef>
        <a:spcAft>
          <a:spcPts val="200"/>
        </a:spcAft>
        <a:buClr>
          <a:srgbClr val="0F73C3"/>
        </a:buClr>
        <a:buFont typeface="Arial" charset="0"/>
        <a:buChar char="»"/>
        <a:defRPr sz="1400" kern="1200">
          <a:solidFill>
            <a:schemeClr val="tx2"/>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rgbClr val="454545"/>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62.png"/><Relationship Id="rId1" Type="http://schemas.openxmlformats.org/officeDocument/2006/relationships/slideLayout" Target="../slideLayouts/slideLayout3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e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54.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68.png"/><Relationship Id="rId18" Type="http://schemas.openxmlformats.org/officeDocument/2006/relationships/image" Target="../media/image72.png"/><Relationship Id="rId3" Type="http://schemas.openxmlformats.org/officeDocument/2006/relationships/image" Target="../media/image96.png"/><Relationship Id="rId7" Type="http://schemas.openxmlformats.org/officeDocument/2006/relationships/image" Target="../media/image98.png"/><Relationship Id="rId12" Type="http://schemas.microsoft.com/office/2007/relationships/hdphoto" Target="../media/hdphoto8.wdp"/><Relationship Id="rId17" Type="http://schemas.microsoft.com/office/2007/relationships/hdphoto" Target="../media/hdphoto9.wdp"/><Relationship Id="rId2" Type="http://schemas.openxmlformats.org/officeDocument/2006/relationships/image" Target="../media/image62.png"/><Relationship Id="rId16" Type="http://schemas.openxmlformats.org/officeDocument/2006/relationships/image" Target="../media/image101.png"/><Relationship Id="rId1" Type="http://schemas.openxmlformats.org/officeDocument/2006/relationships/slideLayout" Target="../slideLayouts/slideLayout34.xml"/><Relationship Id="rId6" Type="http://schemas.microsoft.com/office/2007/relationships/hdphoto" Target="../media/hdphoto5.wdp"/><Relationship Id="rId11" Type="http://schemas.openxmlformats.org/officeDocument/2006/relationships/image" Target="../media/image100.png"/><Relationship Id="rId5" Type="http://schemas.openxmlformats.org/officeDocument/2006/relationships/image" Target="../media/image97.png"/><Relationship Id="rId15" Type="http://schemas.openxmlformats.org/officeDocument/2006/relationships/image" Target="../media/image70.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99.pn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4.xml"/><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31750-2733-43DB-BE0E-EE410B94A2D9}"/>
              </a:ext>
            </a:extLst>
          </p:cNvPr>
          <p:cNvSpPr>
            <a:spLocks noGrp="1"/>
          </p:cNvSpPr>
          <p:nvPr>
            <p:ph type="body" sz="quarter" idx="13"/>
          </p:nvPr>
        </p:nvSpPr>
        <p:spPr/>
        <p:txBody>
          <a:bodyPr/>
          <a:lstStyle/>
          <a:p>
            <a:r>
              <a:rPr lang="en-US" dirty="0"/>
              <a:t>Massimiliano Capoccetti</a:t>
            </a:r>
          </a:p>
          <a:p>
            <a:r>
              <a:rPr lang="en-US" dirty="0"/>
              <a:t>Sr. Channel Manager</a:t>
            </a:r>
          </a:p>
        </p:txBody>
      </p:sp>
    </p:spTree>
    <p:extLst>
      <p:ext uri="{BB962C8B-B14F-4D97-AF65-F5344CB8AC3E}">
        <p14:creationId xmlns:p14="http://schemas.microsoft.com/office/powerpoint/2010/main" val="17475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20">
            <a:extLst>
              <a:ext uri="{FF2B5EF4-FFF2-40B4-BE49-F238E27FC236}">
                <a16:creationId xmlns:a16="http://schemas.microsoft.com/office/drawing/2014/main" id="{71891A8C-666A-4E54-A65E-CD07FD400A85}"/>
              </a:ext>
            </a:extLst>
          </p:cNvPr>
          <p:cNvSpPr/>
          <p:nvPr/>
        </p:nvSpPr>
        <p:spPr>
          <a:xfrm>
            <a:off x="4554754" y="901517"/>
            <a:ext cx="4157003" cy="1923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2000">
              <a:solidFill>
                <a:srgbClr val="FFFFFF"/>
              </a:solidFill>
              <a:latin typeface="Calibri"/>
            </a:endParaRPr>
          </a:p>
        </p:txBody>
      </p:sp>
      <p:sp>
        <p:nvSpPr>
          <p:cNvPr id="120" name="Rectangle 119">
            <a:extLst>
              <a:ext uri="{FF2B5EF4-FFF2-40B4-BE49-F238E27FC236}">
                <a16:creationId xmlns:a16="http://schemas.microsoft.com/office/drawing/2014/main" id="{9460DA3F-2E06-47AB-AD66-E808C553D376}"/>
              </a:ext>
            </a:extLst>
          </p:cNvPr>
          <p:cNvSpPr/>
          <p:nvPr/>
        </p:nvSpPr>
        <p:spPr>
          <a:xfrm>
            <a:off x="421367" y="2798981"/>
            <a:ext cx="4157003" cy="19234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1600">
              <a:solidFill>
                <a:srgbClr val="FFFFFF"/>
              </a:solidFill>
              <a:latin typeface="Calibri"/>
            </a:endParaRPr>
          </a:p>
        </p:txBody>
      </p:sp>
      <p:grpSp>
        <p:nvGrpSpPr>
          <p:cNvPr id="8" name="Group 7">
            <a:extLst>
              <a:ext uri="{FF2B5EF4-FFF2-40B4-BE49-F238E27FC236}">
                <a16:creationId xmlns:a16="http://schemas.microsoft.com/office/drawing/2014/main" id="{75539BF9-4DBF-4E8E-A8AB-31193AE34A84}"/>
              </a:ext>
            </a:extLst>
          </p:cNvPr>
          <p:cNvGrpSpPr/>
          <p:nvPr/>
        </p:nvGrpSpPr>
        <p:grpSpPr>
          <a:xfrm>
            <a:off x="402094" y="892358"/>
            <a:ext cx="8335742" cy="3856861"/>
            <a:chOff x="268446" y="682332"/>
            <a:chExt cx="8335742" cy="3856861"/>
          </a:xfrm>
        </p:grpSpPr>
        <p:sp>
          <p:nvSpPr>
            <p:cNvPr id="115" name="Rectangle 114">
              <a:extLst>
                <a:ext uri="{FF2B5EF4-FFF2-40B4-BE49-F238E27FC236}">
                  <a16:creationId xmlns:a16="http://schemas.microsoft.com/office/drawing/2014/main" id="{C1AA512E-525F-484E-8AE1-FD702AACECB9}"/>
                </a:ext>
              </a:extLst>
            </p:cNvPr>
            <p:cNvSpPr/>
            <p:nvPr/>
          </p:nvSpPr>
          <p:spPr>
            <a:xfrm>
              <a:off x="4447185" y="2615698"/>
              <a:ext cx="4157003" cy="19234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1600">
                <a:solidFill>
                  <a:srgbClr val="FFFFFF"/>
                </a:solidFill>
                <a:latin typeface="Calibri"/>
              </a:endParaRPr>
            </a:p>
          </p:txBody>
        </p:sp>
        <p:sp>
          <p:nvSpPr>
            <p:cNvPr id="5" name="Rectangle 4">
              <a:extLst>
                <a:ext uri="{FF2B5EF4-FFF2-40B4-BE49-F238E27FC236}">
                  <a16:creationId xmlns:a16="http://schemas.microsoft.com/office/drawing/2014/main" id="{0AF4D98C-BCD8-492A-8ED4-6199761E6357}"/>
                </a:ext>
              </a:extLst>
            </p:cNvPr>
            <p:cNvSpPr/>
            <p:nvPr/>
          </p:nvSpPr>
          <p:spPr>
            <a:xfrm>
              <a:off x="268446" y="682332"/>
              <a:ext cx="4157003" cy="1923495"/>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1600">
                <a:solidFill>
                  <a:srgbClr val="FFFFFF"/>
                </a:solidFill>
                <a:latin typeface="Calibri"/>
              </a:endParaRPr>
            </a:p>
          </p:txBody>
        </p:sp>
      </p:grpSp>
      <p:sp>
        <p:nvSpPr>
          <p:cNvPr id="2" name="Title 1">
            <a:extLst>
              <a:ext uri="{FF2B5EF4-FFF2-40B4-BE49-F238E27FC236}">
                <a16:creationId xmlns:a16="http://schemas.microsoft.com/office/drawing/2014/main" id="{39B02F22-E789-4B9D-BAA9-FE0F3273CC09}"/>
              </a:ext>
            </a:extLst>
          </p:cNvPr>
          <p:cNvSpPr>
            <a:spLocks noGrp="1"/>
          </p:cNvSpPr>
          <p:nvPr>
            <p:ph type="title"/>
          </p:nvPr>
        </p:nvSpPr>
        <p:spPr/>
        <p:txBody>
          <a:bodyPr/>
          <a:lstStyle/>
          <a:p>
            <a:r>
              <a:rPr lang="en-US"/>
              <a:t>ActiveScale Deployment Options</a:t>
            </a:r>
          </a:p>
        </p:txBody>
      </p:sp>
      <p:pic>
        <p:nvPicPr>
          <p:cNvPr id="35" name="Picture 34">
            <a:extLst>
              <a:ext uri="{FF2B5EF4-FFF2-40B4-BE49-F238E27FC236}">
                <a16:creationId xmlns:a16="http://schemas.microsoft.com/office/drawing/2014/main" id="{4A14C81B-3400-434C-B73E-45EC9B9DD634}"/>
              </a:ext>
            </a:extLst>
          </p:cNvPr>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7996748" y="3429836"/>
            <a:ext cx="607973" cy="403836"/>
          </a:xfrm>
          <a:prstGeom prst="rect">
            <a:avLst/>
          </a:prstGeom>
        </p:spPr>
      </p:pic>
      <p:sp>
        <p:nvSpPr>
          <p:cNvPr id="36" name="TextBox 35">
            <a:extLst>
              <a:ext uri="{FF2B5EF4-FFF2-40B4-BE49-F238E27FC236}">
                <a16:creationId xmlns:a16="http://schemas.microsoft.com/office/drawing/2014/main" id="{58FC2033-6C07-4E0C-9DDC-E7DA4460707D}"/>
              </a:ext>
            </a:extLst>
          </p:cNvPr>
          <p:cNvSpPr txBox="1"/>
          <p:nvPr/>
        </p:nvSpPr>
        <p:spPr>
          <a:xfrm>
            <a:off x="4642497" y="1221643"/>
            <a:ext cx="1810881" cy="1308050"/>
          </a:xfrm>
          <a:prstGeom prst="rect">
            <a:avLst/>
          </a:prstGeom>
          <a:noFill/>
        </p:spPr>
        <p:txBody>
          <a:bodyPr wrap="square" rtlCol="0">
            <a:spAutoFit/>
          </a:bodyPr>
          <a:lstStyle/>
          <a:p>
            <a:pPr defTabSz="914355">
              <a:defRPr/>
            </a:pPr>
            <a:r>
              <a:rPr lang="en-US" sz="1600" b="1">
                <a:solidFill>
                  <a:prstClr val="black"/>
                </a:solidFill>
                <a:latin typeface="Calibri"/>
              </a:rPr>
              <a:t>3-Geo</a:t>
            </a:r>
          </a:p>
          <a:p>
            <a:pPr defTabSz="914355">
              <a:defRPr/>
            </a:pPr>
            <a:r>
              <a:rPr lang="en-US" sz="1050">
                <a:solidFill>
                  <a:prstClr val="black"/>
                </a:solidFill>
                <a:latin typeface="Calibri"/>
              </a:rPr>
              <a:t>Highest efficiency</a:t>
            </a:r>
          </a:p>
          <a:p>
            <a:pPr defTabSz="914355">
              <a:defRPr/>
            </a:pPr>
            <a:r>
              <a:rPr lang="en-US" sz="1050">
                <a:solidFill>
                  <a:prstClr val="black"/>
                </a:solidFill>
                <a:latin typeface="Calibri"/>
              </a:rPr>
              <a:t>Single data instance</a:t>
            </a:r>
          </a:p>
          <a:p>
            <a:pPr defTabSz="914355">
              <a:defRPr/>
            </a:pPr>
            <a:r>
              <a:rPr lang="en-US" sz="1050">
                <a:solidFill>
                  <a:prstClr val="black"/>
                </a:solidFill>
                <a:latin typeface="Calibri"/>
              </a:rPr>
              <a:t>Single namespace</a:t>
            </a:r>
          </a:p>
          <a:p>
            <a:pPr defTabSz="914355">
              <a:defRPr/>
            </a:pPr>
            <a:r>
              <a:rPr lang="en-US" sz="1050">
                <a:solidFill>
                  <a:prstClr val="black"/>
                </a:solidFill>
                <a:latin typeface="Calibri"/>
              </a:rPr>
              <a:t>Highest data durability</a:t>
            </a:r>
          </a:p>
          <a:p>
            <a:pPr defTabSz="914355">
              <a:defRPr/>
            </a:pPr>
            <a:r>
              <a:rPr lang="en-US" sz="1050">
                <a:solidFill>
                  <a:prstClr val="black"/>
                </a:solidFill>
              </a:rPr>
              <a:t>Protects against site failures</a:t>
            </a:r>
          </a:p>
          <a:p>
            <a:pPr defTabSz="914355">
              <a:defRPr/>
            </a:pPr>
            <a:endParaRPr lang="en-US" sz="1050">
              <a:solidFill>
                <a:prstClr val="black"/>
              </a:solidFill>
              <a:latin typeface="Calibri"/>
            </a:endParaRPr>
          </a:p>
        </p:txBody>
      </p:sp>
      <p:sp>
        <p:nvSpPr>
          <p:cNvPr id="37" name="TextBox 36">
            <a:extLst>
              <a:ext uri="{FF2B5EF4-FFF2-40B4-BE49-F238E27FC236}">
                <a16:creationId xmlns:a16="http://schemas.microsoft.com/office/drawing/2014/main" id="{32A7DAFE-1C45-45DA-8081-67FFB029A839}"/>
              </a:ext>
            </a:extLst>
          </p:cNvPr>
          <p:cNvSpPr txBox="1"/>
          <p:nvPr/>
        </p:nvSpPr>
        <p:spPr>
          <a:xfrm>
            <a:off x="1889072" y="2114050"/>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1</a:t>
            </a:r>
          </a:p>
        </p:txBody>
      </p:sp>
      <p:sp>
        <p:nvSpPr>
          <p:cNvPr id="39" name="TextBox 38">
            <a:extLst>
              <a:ext uri="{FF2B5EF4-FFF2-40B4-BE49-F238E27FC236}">
                <a16:creationId xmlns:a16="http://schemas.microsoft.com/office/drawing/2014/main" id="{E340EF0A-5063-411D-AB3D-F1C88BC83AB1}"/>
              </a:ext>
            </a:extLst>
          </p:cNvPr>
          <p:cNvSpPr txBox="1"/>
          <p:nvPr/>
        </p:nvSpPr>
        <p:spPr>
          <a:xfrm>
            <a:off x="468823" y="1221643"/>
            <a:ext cx="1107498" cy="984885"/>
          </a:xfrm>
          <a:prstGeom prst="rect">
            <a:avLst/>
          </a:prstGeom>
          <a:noFill/>
        </p:spPr>
        <p:txBody>
          <a:bodyPr wrap="square" rtlCol="0">
            <a:spAutoFit/>
          </a:bodyPr>
          <a:lstStyle/>
          <a:p>
            <a:pPr defTabSz="914355">
              <a:defRPr/>
            </a:pPr>
            <a:r>
              <a:rPr lang="en-US" sz="1600" b="1">
                <a:solidFill>
                  <a:prstClr val="black"/>
                </a:solidFill>
                <a:latin typeface="Calibri"/>
              </a:rPr>
              <a:t>Single site</a:t>
            </a:r>
          </a:p>
          <a:p>
            <a:pPr defTabSz="914355">
              <a:defRPr/>
            </a:pPr>
            <a:r>
              <a:rPr lang="en-US" sz="1050">
                <a:solidFill>
                  <a:prstClr val="black"/>
                </a:solidFill>
                <a:latin typeface="Calibri"/>
              </a:rPr>
              <a:t>Protects against disk, node, and component failure</a:t>
            </a:r>
          </a:p>
        </p:txBody>
      </p:sp>
      <p:sp>
        <p:nvSpPr>
          <p:cNvPr id="40" name="TextBox 39">
            <a:extLst>
              <a:ext uri="{FF2B5EF4-FFF2-40B4-BE49-F238E27FC236}">
                <a16:creationId xmlns:a16="http://schemas.microsoft.com/office/drawing/2014/main" id="{9E6939EC-6B63-4E3C-918C-D0917D94FCA9}"/>
              </a:ext>
            </a:extLst>
          </p:cNvPr>
          <p:cNvSpPr txBox="1"/>
          <p:nvPr/>
        </p:nvSpPr>
        <p:spPr>
          <a:xfrm>
            <a:off x="444204" y="3155875"/>
            <a:ext cx="1357902" cy="823302"/>
          </a:xfrm>
          <a:prstGeom prst="rect">
            <a:avLst/>
          </a:prstGeom>
          <a:noFill/>
        </p:spPr>
        <p:txBody>
          <a:bodyPr wrap="square" rtlCol="0">
            <a:spAutoFit/>
          </a:bodyPr>
          <a:lstStyle/>
          <a:p>
            <a:pPr defTabSz="914355">
              <a:defRPr/>
            </a:pPr>
            <a:r>
              <a:rPr lang="en-US" sz="1600" b="1">
                <a:solidFill>
                  <a:prstClr val="black"/>
                </a:solidFill>
                <a:latin typeface="Calibri"/>
              </a:rPr>
              <a:t>Two site</a:t>
            </a:r>
          </a:p>
          <a:p>
            <a:pPr defTabSz="914355">
              <a:defRPr/>
            </a:pPr>
            <a:r>
              <a:rPr lang="en-US" sz="1050">
                <a:solidFill>
                  <a:prstClr val="black"/>
                </a:solidFill>
                <a:latin typeface="Calibri"/>
              </a:rPr>
              <a:t>Site fault tolerance</a:t>
            </a:r>
          </a:p>
          <a:p>
            <a:pPr defTabSz="914355">
              <a:defRPr/>
            </a:pPr>
            <a:r>
              <a:rPr lang="en-US" sz="1050">
                <a:solidFill>
                  <a:prstClr val="black"/>
                </a:solidFill>
                <a:latin typeface="Calibri"/>
              </a:rPr>
              <a:t>Choose what buckets to replicate</a:t>
            </a:r>
          </a:p>
        </p:txBody>
      </p:sp>
      <p:sp>
        <p:nvSpPr>
          <p:cNvPr id="41" name="TextBox 40">
            <a:extLst>
              <a:ext uri="{FF2B5EF4-FFF2-40B4-BE49-F238E27FC236}">
                <a16:creationId xmlns:a16="http://schemas.microsoft.com/office/drawing/2014/main" id="{D0348F19-58F7-4C71-B6AD-9E8ECA07B269}"/>
              </a:ext>
            </a:extLst>
          </p:cNvPr>
          <p:cNvSpPr txBox="1"/>
          <p:nvPr/>
        </p:nvSpPr>
        <p:spPr>
          <a:xfrm>
            <a:off x="4662048" y="3155876"/>
            <a:ext cx="1383347" cy="823302"/>
          </a:xfrm>
          <a:prstGeom prst="rect">
            <a:avLst/>
          </a:prstGeom>
          <a:noFill/>
        </p:spPr>
        <p:txBody>
          <a:bodyPr wrap="square" rtlCol="0">
            <a:spAutoFit/>
          </a:bodyPr>
          <a:lstStyle/>
          <a:p>
            <a:pPr defTabSz="914355">
              <a:defRPr/>
            </a:pPr>
            <a:r>
              <a:rPr lang="en-US" sz="1600" b="1">
                <a:solidFill>
                  <a:prstClr val="black"/>
                </a:solidFill>
                <a:latin typeface="Calibri"/>
              </a:rPr>
              <a:t>Hybrid</a:t>
            </a:r>
          </a:p>
          <a:p>
            <a:pPr defTabSz="914355">
              <a:defRPr/>
            </a:pPr>
            <a:r>
              <a:rPr lang="en-US" sz="1050">
                <a:solidFill>
                  <a:prstClr val="black"/>
                </a:solidFill>
                <a:latin typeface="Calibri"/>
              </a:rPr>
              <a:t>Choose what buckets to replicate to the cloud</a:t>
            </a:r>
          </a:p>
        </p:txBody>
      </p:sp>
      <p:sp>
        <p:nvSpPr>
          <p:cNvPr id="48" name="TextBox 47">
            <a:extLst>
              <a:ext uri="{FF2B5EF4-FFF2-40B4-BE49-F238E27FC236}">
                <a16:creationId xmlns:a16="http://schemas.microsoft.com/office/drawing/2014/main" id="{8149A2C1-EE7C-4060-BDE2-9EB5B4DDDF35}"/>
              </a:ext>
            </a:extLst>
          </p:cNvPr>
          <p:cNvSpPr txBox="1"/>
          <p:nvPr/>
        </p:nvSpPr>
        <p:spPr>
          <a:xfrm>
            <a:off x="6266061" y="4053830"/>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1</a:t>
            </a:r>
          </a:p>
        </p:txBody>
      </p:sp>
      <p:grpSp>
        <p:nvGrpSpPr>
          <p:cNvPr id="99" name="Group 98">
            <a:extLst>
              <a:ext uri="{FF2B5EF4-FFF2-40B4-BE49-F238E27FC236}">
                <a16:creationId xmlns:a16="http://schemas.microsoft.com/office/drawing/2014/main" id="{54759B72-9AC2-4A1E-ADE4-9EB57CB1B469}"/>
              </a:ext>
            </a:extLst>
          </p:cNvPr>
          <p:cNvGrpSpPr/>
          <p:nvPr/>
        </p:nvGrpSpPr>
        <p:grpSpPr>
          <a:xfrm>
            <a:off x="1824944" y="1287466"/>
            <a:ext cx="685804" cy="823778"/>
            <a:chOff x="4238979" y="2057511"/>
            <a:chExt cx="1243046" cy="1493130"/>
          </a:xfrm>
          <a:effectLst>
            <a:outerShdw blurRad="50800" dist="38100" dir="2700000" algn="tl" rotWithShape="0">
              <a:prstClr val="black">
                <a:alpha val="40000"/>
              </a:prstClr>
            </a:outerShdw>
          </a:effectLst>
        </p:grpSpPr>
        <p:pic>
          <p:nvPicPr>
            <p:cNvPr id="100" name="Picture 99">
              <a:extLst>
                <a:ext uri="{FF2B5EF4-FFF2-40B4-BE49-F238E27FC236}">
                  <a16:creationId xmlns:a16="http://schemas.microsoft.com/office/drawing/2014/main" id="{70D20231-62EB-4C09-BE9C-E8BFFCE738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3060881"/>
              <a:ext cx="1243046" cy="489760"/>
            </a:xfrm>
            <a:prstGeom prst="rect">
              <a:avLst/>
            </a:prstGeom>
          </p:spPr>
        </p:pic>
        <p:pic>
          <p:nvPicPr>
            <p:cNvPr id="101" name="Picture 100">
              <a:extLst>
                <a:ext uri="{FF2B5EF4-FFF2-40B4-BE49-F238E27FC236}">
                  <a16:creationId xmlns:a16="http://schemas.microsoft.com/office/drawing/2014/main" id="{C4CE9F3E-3301-494C-A45A-61C236500E0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057511"/>
              <a:ext cx="1243046" cy="489760"/>
            </a:xfrm>
            <a:prstGeom prst="rect">
              <a:avLst/>
            </a:prstGeom>
          </p:spPr>
        </p:pic>
        <p:pic>
          <p:nvPicPr>
            <p:cNvPr id="102" name="Picture 101">
              <a:extLst>
                <a:ext uri="{FF2B5EF4-FFF2-40B4-BE49-F238E27FC236}">
                  <a16:creationId xmlns:a16="http://schemas.microsoft.com/office/drawing/2014/main" id="{F2ED828B-4EA3-4DB8-B9DD-606849CA75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559196"/>
              <a:ext cx="1243046" cy="489760"/>
            </a:xfrm>
            <a:prstGeom prst="rect">
              <a:avLst/>
            </a:prstGeom>
          </p:spPr>
        </p:pic>
      </p:grpSp>
      <p:grpSp>
        <p:nvGrpSpPr>
          <p:cNvPr id="103" name="Group 102">
            <a:extLst>
              <a:ext uri="{FF2B5EF4-FFF2-40B4-BE49-F238E27FC236}">
                <a16:creationId xmlns:a16="http://schemas.microsoft.com/office/drawing/2014/main" id="{621DD253-831F-40A6-9386-60037DEFF7A0}"/>
              </a:ext>
            </a:extLst>
          </p:cNvPr>
          <p:cNvGrpSpPr/>
          <p:nvPr/>
        </p:nvGrpSpPr>
        <p:grpSpPr>
          <a:xfrm>
            <a:off x="1824944" y="3238188"/>
            <a:ext cx="685804" cy="823778"/>
            <a:chOff x="4238979" y="2057511"/>
            <a:chExt cx="1243046" cy="1493130"/>
          </a:xfrm>
          <a:effectLst>
            <a:outerShdw blurRad="50800" dist="38100" dir="2700000" algn="tl" rotWithShape="0">
              <a:prstClr val="black">
                <a:alpha val="40000"/>
              </a:prstClr>
            </a:outerShdw>
          </a:effectLst>
        </p:grpSpPr>
        <p:pic>
          <p:nvPicPr>
            <p:cNvPr id="104" name="Picture 103">
              <a:extLst>
                <a:ext uri="{FF2B5EF4-FFF2-40B4-BE49-F238E27FC236}">
                  <a16:creationId xmlns:a16="http://schemas.microsoft.com/office/drawing/2014/main" id="{F61003F6-C050-4FF3-BD43-8835A9D65A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3060881"/>
              <a:ext cx="1243046" cy="489760"/>
            </a:xfrm>
            <a:prstGeom prst="rect">
              <a:avLst/>
            </a:prstGeom>
          </p:spPr>
        </p:pic>
        <p:pic>
          <p:nvPicPr>
            <p:cNvPr id="105" name="Picture 104">
              <a:extLst>
                <a:ext uri="{FF2B5EF4-FFF2-40B4-BE49-F238E27FC236}">
                  <a16:creationId xmlns:a16="http://schemas.microsoft.com/office/drawing/2014/main" id="{E6870161-1636-4076-AA70-551B6E666B4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057511"/>
              <a:ext cx="1243046" cy="489760"/>
            </a:xfrm>
            <a:prstGeom prst="rect">
              <a:avLst/>
            </a:prstGeom>
          </p:spPr>
        </p:pic>
        <p:pic>
          <p:nvPicPr>
            <p:cNvPr id="106" name="Picture 105">
              <a:extLst>
                <a:ext uri="{FF2B5EF4-FFF2-40B4-BE49-F238E27FC236}">
                  <a16:creationId xmlns:a16="http://schemas.microsoft.com/office/drawing/2014/main" id="{AC7EF2DB-17DD-4259-9488-3AFB95E142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559196"/>
              <a:ext cx="1243046" cy="489760"/>
            </a:xfrm>
            <a:prstGeom prst="rect">
              <a:avLst/>
            </a:prstGeom>
          </p:spPr>
        </p:pic>
      </p:grpSp>
      <p:grpSp>
        <p:nvGrpSpPr>
          <p:cNvPr id="107" name="Group 106">
            <a:extLst>
              <a:ext uri="{FF2B5EF4-FFF2-40B4-BE49-F238E27FC236}">
                <a16:creationId xmlns:a16="http://schemas.microsoft.com/office/drawing/2014/main" id="{EFCFBB14-C35F-4C68-9984-DE326708F6F0}"/>
              </a:ext>
            </a:extLst>
          </p:cNvPr>
          <p:cNvGrpSpPr/>
          <p:nvPr/>
        </p:nvGrpSpPr>
        <p:grpSpPr>
          <a:xfrm>
            <a:off x="3527601" y="3238188"/>
            <a:ext cx="685804" cy="823778"/>
            <a:chOff x="4238979" y="2057511"/>
            <a:chExt cx="1243046" cy="1493130"/>
          </a:xfrm>
          <a:effectLst>
            <a:outerShdw blurRad="50800" dist="38100" dir="2700000" algn="tl" rotWithShape="0">
              <a:prstClr val="black">
                <a:alpha val="40000"/>
              </a:prstClr>
            </a:outerShdw>
          </a:effectLst>
        </p:grpSpPr>
        <p:pic>
          <p:nvPicPr>
            <p:cNvPr id="108" name="Picture 107">
              <a:extLst>
                <a:ext uri="{FF2B5EF4-FFF2-40B4-BE49-F238E27FC236}">
                  <a16:creationId xmlns:a16="http://schemas.microsoft.com/office/drawing/2014/main" id="{B38D405C-2CF7-4401-895D-C6CAD0F7B81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3060881"/>
              <a:ext cx="1243046" cy="489760"/>
            </a:xfrm>
            <a:prstGeom prst="rect">
              <a:avLst/>
            </a:prstGeom>
          </p:spPr>
        </p:pic>
        <p:pic>
          <p:nvPicPr>
            <p:cNvPr id="109" name="Picture 108">
              <a:extLst>
                <a:ext uri="{FF2B5EF4-FFF2-40B4-BE49-F238E27FC236}">
                  <a16:creationId xmlns:a16="http://schemas.microsoft.com/office/drawing/2014/main" id="{77B11570-7199-4E6C-80F5-0B65AB017E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057511"/>
              <a:ext cx="1243046" cy="489760"/>
            </a:xfrm>
            <a:prstGeom prst="rect">
              <a:avLst/>
            </a:prstGeom>
          </p:spPr>
        </p:pic>
        <p:pic>
          <p:nvPicPr>
            <p:cNvPr id="110" name="Picture 109">
              <a:extLst>
                <a:ext uri="{FF2B5EF4-FFF2-40B4-BE49-F238E27FC236}">
                  <a16:creationId xmlns:a16="http://schemas.microsoft.com/office/drawing/2014/main" id="{E61F321C-E1B6-4591-BFC4-9E920A5C48D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559196"/>
              <a:ext cx="1243046" cy="489760"/>
            </a:xfrm>
            <a:prstGeom prst="rect">
              <a:avLst/>
            </a:prstGeom>
          </p:spPr>
        </p:pic>
      </p:grpSp>
      <p:grpSp>
        <p:nvGrpSpPr>
          <p:cNvPr id="111" name="Group 110">
            <a:extLst>
              <a:ext uri="{FF2B5EF4-FFF2-40B4-BE49-F238E27FC236}">
                <a16:creationId xmlns:a16="http://schemas.microsoft.com/office/drawing/2014/main" id="{7EBC2E47-43FE-4EED-A453-DA0140994D12}"/>
              </a:ext>
            </a:extLst>
          </p:cNvPr>
          <p:cNvGrpSpPr/>
          <p:nvPr/>
        </p:nvGrpSpPr>
        <p:grpSpPr>
          <a:xfrm>
            <a:off x="6221850" y="3219865"/>
            <a:ext cx="685804" cy="823778"/>
            <a:chOff x="4238979" y="2057511"/>
            <a:chExt cx="1243046" cy="1493130"/>
          </a:xfrm>
          <a:effectLst>
            <a:outerShdw blurRad="50800" dist="38100" dir="2700000" algn="tl" rotWithShape="0">
              <a:prstClr val="black">
                <a:alpha val="40000"/>
              </a:prstClr>
            </a:outerShdw>
          </a:effectLst>
        </p:grpSpPr>
        <p:pic>
          <p:nvPicPr>
            <p:cNvPr id="112" name="Picture 111">
              <a:extLst>
                <a:ext uri="{FF2B5EF4-FFF2-40B4-BE49-F238E27FC236}">
                  <a16:creationId xmlns:a16="http://schemas.microsoft.com/office/drawing/2014/main" id="{61A8EDEE-B024-4C87-B3BB-F13650BC1F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3060881"/>
              <a:ext cx="1243046" cy="489760"/>
            </a:xfrm>
            <a:prstGeom prst="rect">
              <a:avLst/>
            </a:prstGeom>
          </p:spPr>
        </p:pic>
        <p:pic>
          <p:nvPicPr>
            <p:cNvPr id="113" name="Picture 112">
              <a:extLst>
                <a:ext uri="{FF2B5EF4-FFF2-40B4-BE49-F238E27FC236}">
                  <a16:creationId xmlns:a16="http://schemas.microsoft.com/office/drawing/2014/main" id="{09CE1740-6615-4D2E-9156-4015282B90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057511"/>
              <a:ext cx="1243046" cy="489760"/>
            </a:xfrm>
            <a:prstGeom prst="rect">
              <a:avLst/>
            </a:prstGeom>
          </p:spPr>
        </p:pic>
        <p:pic>
          <p:nvPicPr>
            <p:cNvPr id="114" name="Picture 113">
              <a:extLst>
                <a:ext uri="{FF2B5EF4-FFF2-40B4-BE49-F238E27FC236}">
                  <a16:creationId xmlns:a16="http://schemas.microsoft.com/office/drawing/2014/main" id="{F75A949D-365B-4B4B-8ADB-5F50CD5FCF3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38979" y="2559196"/>
              <a:ext cx="1243046" cy="489760"/>
            </a:xfrm>
            <a:prstGeom prst="rect">
              <a:avLst/>
            </a:prstGeom>
          </p:spPr>
        </p:pic>
      </p:grpSp>
      <p:sp>
        <p:nvSpPr>
          <p:cNvPr id="122" name="TextBox 121">
            <a:extLst>
              <a:ext uri="{FF2B5EF4-FFF2-40B4-BE49-F238E27FC236}">
                <a16:creationId xmlns:a16="http://schemas.microsoft.com/office/drawing/2014/main" id="{CF869C96-99EB-4FB0-AAEA-E747625944A0}"/>
              </a:ext>
            </a:extLst>
          </p:cNvPr>
          <p:cNvSpPr txBox="1"/>
          <p:nvPr/>
        </p:nvSpPr>
        <p:spPr>
          <a:xfrm>
            <a:off x="3572031" y="4053830"/>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2</a:t>
            </a:r>
          </a:p>
        </p:txBody>
      </p:sp>
      <p:sp>
        <p:nvSpPr>
          <p:cNvPr id="34" name="Cloud 33">
            <a:extLst>
              <a:ext uri="{FF2B5EF4-FFF2-40B4-BE49-F238E27FC236}">
                <a16:creationId xmlns:a16="http://schemas.microsoft.com/office/drawing/2014/main" id="{90B06E71-508C-4E6A-81B4-03E921A021A9}"/>
              </a:ext>
            </a:extLst>
          </p:cNvPr>
          <p:cNvSpPr/>
          <p:nvPr/>
        </p:nvSpPr>
        <p:spPr>
          <a:xfrm rot="216387">
            <a:off x="5928343" y="805011"/>
            <a:ext cx="2760443" cy="1646455"/>
          </a:xfrm>
          <a:prstGeom prst="cloud">
            <a:avLst/>
          </a:prstGeom>
          <a:solidFill>
            <a:schemeClr val="bg1"/>
          </a:solidFill>
          <a:ln w="3175" cap="flat" cmpd="sng" algn="ctr">
            <a:solidFill>
              <a:schemeClr val="tx1"/>
            </a:solidFill>
            <a:prstDash val="solid"/>
          </a:ln>
          <a:effectLst/>
        </p:spPr>
        <p:txBody>
          <a:bodyPr rtlCol="0" anchor="ctr"/>
          <a:lstStyle/>
          <a:p>
            <a:pPr algn="ctr" defTabSz="914355">
              <a:defRPr/>
            </a:pPr>
            <a:endParaRPr lang="en-US" sz="2400" kern="0">
              <a:solidFill>
                <a:prstClr val="white"/>
              </a:solidFill>
              <a:latin typeface="Calibri"/>
            </a:endParaRPr>
          </a:p>
        </p:txBody>
      </p:sp>
      <p:sp>
        <p:nvSpPr>
          <p:cNvPr id="31" name="Oval 30">
            <a:extLst>
              <a:ext uri="{FF2B5EF4-FFF2-40B4-BE49-F238E27FC236}">
                <a16:creationId xmlns:a16="http://schemas.microsoft.com/office/drawing/2014/main" id="{53805C31-DD35-44F4-9161-3238ED88D81E}"/>
              </a:ext>
            </a:extLst>
          </p:cNvPr>
          <p:cNvSpPr/>
          <p:nvPr/>
        </p:nvSpPr>
        <p:spPr>
          <a:xfrm>
            <a:off x="5956853" y="1662559"/>
            <a:ext cx="2576810" cy="499281"/>
          </a:xfrm>
          <a:prstGeom prst="ellipse">
            <a:avLst/>
          </a:prstGeom>
          <a:solidFill>
            <a:schemeClr val="bg2">
              <a:lumMod val="20000"/>
              <a:lumOff val="80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355">
              <a:defRPr/>
            </a:pPr>
            <a:endParaRPr lang="en-US" sz="2400" kern="0">
              <a:solidFill>
                <a:prstClr val="white"/>
              </a:solidFill>
              <a:latin typeface="Calibri"/>
            </a:endParaRPr>
          </a:p>
        </p:txBody>
      </p:sp>
      <p:sp>
        <p:nvSpPr>
          <p:cNvPr id="4" name="Rectangle 3">
            <a:extLst>
              <a:ext uri="{FF2B5EF4-FFF2-40B4-BE49-F238E27FC236}">
                <a16:creationId xmlns:a16="http://schemas.microsoft.com/office/drawing/2014/main" id="{8F3AE4F1-882E-4D1D-8E7C-0FC364473DB9}"/>
              </a:ext>
            </a:extLst>
          </p:cNvPr>
          <p:cNvSpPr/>
          <p:nvPr/>
        </p:nvSpPr>
        <p:spPr>
          <a:xfrm>
            <a:off x="6244325" y="1066077"/>
            <a:ext cx="2162569" cy="794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2000">
              <a:solidFill>
                <a:srgbClr val="FFFFFF"/>
              </a:solidFill>
              <a:latin typeface="Calibri"/>
            </a:endParaRPr>
          </a:p>
        </p:txBody>
      </p:sp>
      <p:grpSp>
        <p:nvGrpSpPr>
          <p:cNvPr id="12" name="Group 11">
            <a:extLst>
              <a:ext uri="{FF2B5EF4-FFF2-40B4-BE49-F238E27FC236}">
                <a16:creationId xmlns:a16="http://schemas.microsoft.com/office/drawing/2014/main" id="{F7B6059B-3A2D-4939-84CB-B6B136B23923}"/>
              </a:ext>
            </a:extLst>
          </p:cNvPr>
          <p:cNvGrpSpPr/>
          <p:nvPr/>
        </p:nvGrpSpPr>
        <p:grpSpPr>
          <a:xfrm>
            <a:off x="7222357" y="3294595"/>
            <a:ext cx="584318" cy="275768"/>
            <a:chOff x="7226215" y="3294594"/>
            <a:chExt cx="584318" cy="275768"/>
          </a:xfrm>
        </p:grpSpPr>
        <p:pic>
          <p:nvPicPr>
            <p:cNvPr id="127" name="Picture 126">
              <a:extLst>
                <a:ext uri="{FF2B5EF4-FFF2-40B4-BE49-F238E27FC236}">
                  <a16:creationId xmlns:a16="http://schemas.microsoft.com/office/drawing/2014/main" id="{AF2CDAF0-9AB6-4364-AB86-7309085BCD5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26215" y="3294594"/>
              <a:ext cx="192980" cy="275768"/>
            </a:xfrm>
            <a:prstGeom prst="rect">
              <a:avLst/>
            </a:prstGeom>
          </p:spPr>
        </p:pic>
        <p:pic>
          <p:nvPicPr>
            <p:cNvPr id="128" name="Picture 127">
              <a:extLst>
                <a:ext uri="{FF2B5EF4-FFF2-40B4-BE49-F238E27FC236}">
                  <a16:creationId xmlns:a16="http://schemas.microsoft.com/office/drawing/2014/main" id="{417D35D0-743B-45D2-B0C2-E77D3335919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21884" y="3294594"/>
              <a:ext cx="192980" cy="275768"/>
            </a:xfrm>
            <a:prstGeom prst="rect">
              <a:avLst/>
            </a:prstGeom>
          </p:spPr>
        </p:pic>
        <p:pic>
          <p:nvPicPr>
            <p:cNvPr id="129" name="Picture 128">
              <a:extLst>
                <a:ext uri="{FF2B5EF4-FFF2-40B4-BE49-F238E27FC236}">
                  <a16:creationId xmlns:a16="http://schemas.microsoft.com/office/drawing/2014/main" id="{362B6D03-E0A6-470C-BDC6-A91D90F96D6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17553" y="3294594"/>
              <a:ext cx="192980" cy="275768"/>
            </a:xfrm>
            <a:prstGeom prst="rect">
              <a:avLst/>
            </a:prstGeom>
          </p:spPr>
        </p:pic>
      </p:grpSp>
      <p:cxnSp>
        <p:nvCxnSpPr>
          <p:cNvPr id="131" name="Straight Arrow Connector 130">
            <a:extLst>
              <a:ext uri="{FF2B5EF4-FFF2-40B4-BE49-F238E27FC236}">
                <a16:creationId xmlns:a16="http://schemas.microsoft.com/office/drawing/2014/main" id="{EB15F34C-4EE3-4254-93F1-883753B87BC1}"/>
              </a:ext>
            </a:extLst>
          </p:cNvPr>
          <p:cNvCxnSpPr>
            <a:cxnSpLocks/>
          </p:cNvCxnSpPr>
          <p:nvPr/>
        </p:nvCxnSpPr>
        <p:spPr>
          <a:xfrm>
            <a:off x="7032287" y="3631754"/>
            <a:ext cx="964461" cy="0"/>
          </a:xfrm>
          <a:prstGeom prst="straightConnector1">
            <a:avLst/>
          </a:prstGeom>
          <a:ln w="38100" cmpd="sng">
            <a:solidFill>
              <a:schemeClr val="accent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77E10615-8ED7-46C8-B239-30E635299E46}"/>
              </a:ext>
            </a:extLst>
          </p:cNvPr>
          <p:cNvGrpSpPr/>
          <p:nvPr/>
        </p:nvGrpSpPr>
        <p:grpSpPr>
          <a:xfrm>
            <a:off x="2753212" y="3324337"/>
            <a:ext cx="584318" cy="275768"/>
            <a:chOff x="2734793" y="3324336"/>
            <a:chExt cx="584318" cy="275768"/>
          </a:xfrm>
        </p:grpSpPr>
        <p:pic>
          <p:nvPicPr>
            <p:cNvPr id="132" name="Picture 131">
              <a:extLst>
                <a:ext uri="{FF2B5EF4-FFF2-40B4-BE49-F238E27FC236}">
                  <a16:creationId xmlns:a16="http://schemas.microsoft.com/office/drawing/2014/main" id="{0ABAB088-B08F-4FB5-8B21-F5582B4B4D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734793" y="3324336"/>
              <a:ext cx="192980" cy="275768"/>
            </a:xfrm>
            <a:prstGeom prst="rect">
              <a:avLst/>
            </a:prstGeom>
          </p:spPr>
        </p:pic>
        <p:pic>
          <p:nvPicPr>
            <p:cNvPr id="133" name="Picture 132">
              <a:extLst>
                <a:ext uri="{FF2B5EF4-FFF2-40B4-BE49-F238E27FC236}">
                  <a16:creationId xmlns:a16="http://schemas.microsoft.com/office/drawing/2014/main" id="{4B3F72A1-24D2-40E0-9263-A1AF1B6DD86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930462" y="3324336"/>
              <a:ext cx="192980" cy="275768"/>
            </a:xfrm>
            <a:prstGeom prst="rect">
              <a:avLst/>
            </a:prstGeom>
          </p:spPr>
        </p:pic>
        <p:pic>
          <p:nvPicPr>
            <p:cNvPr id="134" name="Picture 133">
              <a:extLst>
                <a:ext uri="{FF2B5EF4-FFF2-40B4-BE49-F238E27FC236}">
                  <a16:creationId xmlns:a16="http://schemas.microsoft.com/office/drawing/2014/main" id="{79765F08-6629-4445-91FF-623CEEE02F0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126131" y="3324336"/>
              <a:ext cx="192980" cy="275768"/>
            </a:xfrm>
            <a:prstGeom prst="rect">
              <a:avLst/>
            </a:prstGeom>
          </p:spPr>
        </p:pic>
      </p:grpSp>
      <p:cxnSp>
        <p:nvCxnSpPr>
          <p:cNvPr id="136" name="Straight Arrow Connector 135">
            <a:extLst>
              <a:ext uri="{FF2B5EF4-FFF2-40B4-BE49-F238E27FC236}">
                <a16:creationId xmlns:a16="http://schemas.microsoft.com/office/drawing/2014/main" id="{F5371747-08AE-49B9-A4F3-D2AAF5D47F13}"/>
              </a:ext>
            </a:extLst>
          </p:cNvPr>
          <p:cNvCxnSpPr>
            <a:cxnSpLocks/>
          </p:cNvCxnSpPr>
          <p:nvPr/>
        </p:nvCxnSpPr>
        <p:spPr>
          <a:xfrm>
            <a:off x="2563141" y="3650076"/>
            <a:ext cx="964461" cy="0"/>
          </a:xfrm>
          <a:prstGeom prst="straightConnector1">
            <a:avLst/>
          </a:prstGeom>
          <a:ln w="38100" cmpd="sng">
            <a:solidFill>
              <a:schemeClr val="accent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7" name="TextBox 136">
            <a:extLst>
              <a:ext uri="{FF2B5EF4-FFF2-40B4-BE49-F238E27FC236}">
                <a16:creationId xmlns:a16="http://schemas.microsoft.com/office/drawing/2014/main" id="{B235F066-ABCF-45C1-BA9B-780472525573}"/>
              </a:ext>
            </a:extLst>
          </p:cNvPr>
          <p:cNvSpPr txBox="1"/>
          <p:nvPr/>
        </p:nvSpPr>
        <p:spPr>
          <a:xfrm>
            <a:off x="1864454" y="4058852"/>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1</a:t>
            </a:r>
          </a:p>
        </p:txBody>
      </p:sp>
      <p:pic>
        <p:nvPicPr>
          <p:cNvPr id="88" name="Picture 87">
            <a:extLst>
              <a:ext uri="{FF2B5EF4-FFF2-40B4-BE49-F238E27FC236}">
                <a16:creationId xmlns:a16="http://schemas.microsoft.com/office/drawing/2014/main" id="{E0B03177-9454-4410-B3F7-DA670E31EEE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28123" y="1611296"/>
            <a:ext cx="685804" cy="270207"/>
          </a:xfrm>
          <a:prstGeom prst="rect">
            <a:avLst/>
          </a:prstGeom>
        </p:spPr>
      </p:pic>
      <p:pic>
        <p:nvPicPr>
          <p:cNvPr id="90" name="Picture 89">
            <a:extLst>
              <a:ext uri="{FF2B5EF4-FFF2-40B4-BE49-F238E27FC236}">
                <a16:creationId xmlns:a16="http://schemas.microsoft.com/office/drawing/2014/main" id="{BD1E4CF2-D6C3-4D87-82EE-13E76FBF9D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728123" y="1334510"/>
            <a:ext cx="685804" cy="270207"/>
          </a:xfrm>
          <a:prstGeom prst="rect">
            <a:avLst/>
          </a:prstGeom>
        </p:spPr>
      </p:pic>
      <p:pic>
        <p:nvPicPr>
          <p:cNvPr id="92" name="Picture 91">
            <a:extLst>
              <a:ext uri="{FF2B5EF4-FFF2-40B4-BE49-F238E27FC236}">
                <a16:creationId xmlns:a16="http://schemas.microsoft.com/office/drawing/2014/main" id="{DC54A386-5530-4A10-AFE6-5806320FB34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941462" y="1611296"/>
            <a:ext cx="685804" cy="270207"/>
          </a:xfrm>
          <a:prstGeom prst="rect">
            <a:avLst/>
          </a:prstGeom>
        </p:spPr>
      </p:pic>
      <p:pic>
        <p:nvPicPr>
          <p:cNvPr id="94" name="Picture 93">
            <a:extLst>
              <a:ext uri="{FF2B5EF4-FFF2-40B4-BE49-F238E27FC236}">
                <a16:creationId xmlns:a16="http://schemas.microsoft.com/office/drawing/2014/main" id="{FFD0DE99-CECB-43B9-85ED-57FC6230980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941462" y="1334510"/>
            <a:ext cx="685804" cy="270207"/>
          </a:xfrm>
          <a:prstGeom prst="rect">
            <a:avLst/>
          </a:prstGeom>
        </p:spPr>
      </p:pic>
      <p:pic>
        <p:nvPicPr>
          <p:cNvPr id="96" name="Picture 95">
            <a:extLst>
              <a:ext uri="{FF2B5EF4-FFF2-40B4-BE49-F238E27FC236}">
                <a16:creationId xmlns:a16="http://schemas.microsoft.com/office/drawing/2014/main" id="{E4471533-0299-4C35-AFE4-BDCCC42721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00113" y="1611296"/>
            <a:ext cx="685804" cy="270207"/>
          </a:xfrm>
          <a:prstGeom prst="rect">
            <a:avLst/>
          </a:prstGeom>
        </p:spPr>
      </p:pic>
      <p:pic>
        <p:nvPicPr>
          <p:cNvPr id="98" name="Picture 97">
            <a:extLst>
              <a:ext uri="{FF2B5EF4-FFF2-40B4-BE49-F238E27FC236}">
                <a16:creationId xmlns:a16="http://schemas.microsoft.com/office/drawing/2014/main" id="{1D1A66ED-5E3F-4B7F-98D0-0E40AEE4286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00113" y="1334510"/>
            <a:ext cx="685804" cy="270207"/>
          </a:xfrm>
          <a:prstGeom prst="rect">
            <a:avLst/>
          </a:prstGeom>
        </p:spPr>
      </p:pic>
      <p:sp>
        <p:nvSpPr>
          <p:cNvPr id="119" name="TextBox 118">
            <a:extLst>
              <a:ext uri="{FF2B5EF4-FFF2-40B4-BE49-F238E27FC236}">
                <a16:creationId xmlns:a16="http://schemas.microsoft.com/office/drawing/2014/main" id="{83F02A5A-C990-4D09-9EEF-A22363A82781}"/>
              </a:ext>
            </a:extLst>
          </p:cNvPr>
          <p:cNvSpPr txBox="1"/>
          <p:nvPr/>
        </p:nvSpPr>
        <p:spPr>
          <a:xfrm>
            <a:off x="6244324" y="1873367"/>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1</a:t>
            </a:r>
          </a:p>
        </p:txBody>
      </p:sp>
      <p:sp>
        <p:nvSpPr>
          <p:cNvPr id="124" name="TextBox 123">
            <a:extLst>
              <a:ext uri="{FF2B5EF4-FFF2-40B4-BE49-F238E27FC236}">
                <a16:creationId xmlns:a16="http://schemas.microsoft.com/office/drawing/2014/main" id="{C6B3D27B-7161-4732-B9DF-ED0DDFBCCB01}"/>
              </a:ext>
            </a:extLst>
          </p:cNvPr>
          <p:cNvSpPr txBox="1"/>
          <p:nvPr/>
        </p:nvSpPr>
        <p:spPr>
          <a:xfrm>
            <a:off x="6984890" y="1873367"/>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2</a:t>
            </a:r>
          </a:p>
        </p:txBody>
      </p:sp>
      <p:sp>
        <p:nvSpPr>
          <p:cNvPr id="125" name="TextBox 124">
            <a:extLst>
              <a:ext uri="{FF2B5EF4-FFF2-40B4-BE49-F238E27FC236}">
                <a16:creationId xmlns:a16="http://schemas.microsoft.com/office/drawing/2014/main" id="{DB6671DB-31F6-43C9-A046-EE5D9B7B32F9}"/>
              </a:ext>
            </a:extLst>
          </p:cNvPr>
          <p:cNvSpPr txBox="1"/>
          <p:nvPr/>
        </p:nvSpPr>
        <p:spPr>
          <a:xfrm>
            <a:off x="7757653" y="1873367"/>
            <a:ext cx="597382" cy="253916"/>
          </a:xfrm>
          <a:prstGeom prst="rect">
            <a:avLst/>
          </a:prstGeom>
          <a:noFill/>
        </p:spPr>
        <p:txBody>
          <a:bodyPr wrap="square" rtlCol="0">
            <a:spAutoFit/>
          </a:bodyPr>
          <a:lstStyle/>
          <a:p>
            <a:pPr algn="ctr" defTabSz="914355">
              <a:defRPr/>
            </a:pPr>
            <a:r>
              <a:rPr lang="en-US" sz="1050">
                <a:solidFill>
                  <a:srgbClr val="005EB8"/>
                </a:solidFill>
                <a:latin typeface="Calibri"/>
              </a:rPr>
              <a:t>Site 3</a:t>
            </a:r>
          </a:p>
        </p:txBody>
      </p:sp>
      <p:sp>
        <p:nvSpPr>
          <p:cNvPr id="3" name="Oval 2">
            <a:hlinkClick r:id="rId7" action="ppaction://hlinksldjump"/>
            <a:extLst>
              <a:ext uri="{FF2B5EF4-FFF2-40B4-BE49-F238E27FC236}">
                <a16:creationId xmlns:a16="http://schemas.microsoft.com/office/drawing/2014/main" id="{881779CC-FF7A-F518-4A7D-D21543B44604}"/>
              </a:ext>
            </a:extLst>
          </p:cNvPr>
          <p:cNvSpPr/>
          <p:nvPr/>
        </p:nvSpPr>
        <p:spPr>
          <a:xfrm>
            <a:off x="8632894" y="4929728"/>
            <a:ext cx="488790" cy="189494"/>
          </a:xfrm>
          <a:prstGeom prst="ellipse">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fontAlgn="auto">
              <a:spcBef>
                <a:spcPts val="0"/>
              </a:spcBef>
              <a:spcAft>
                <a:spcPts val="0"/>
              </a:spcAft>
            </a:pPr>
            <a:endParaRPr lang="en-NL" sz="1600" dirty="0">
              <a:solidFill>
                <a:srgbClr val="FFFFFF"/>
              </a:solidFill>
            </a:endParaRPr>
          </a:p>
        </p:txBody>
      </p:sp>
    </p:spTree>
    <p:extLst>
      <p:ext uri="{BB962C8B-B14F-4D97-AF65-F5344CB8AC3E}">
        <p14:creationId xmlns:p14="http://schemas.microsoft.com/office/powerpoint/2010/main" val="2001779274"/>
      </p:ext>
    </p:extLst>
  </p:cSld>
  <p:clrMapOvr>
    <a:masterClrMapping/>
  </p:clrMapOvr>
  <p:transition spd="slow" advTm="84671">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93EBF-6087-61D0-A6E8-A920D260B96C}"/>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36C9FF3-EA45-ADAE-41CF-9FC8CD2E5B26}"/>
              </a:ext>
            </a:extLst>
          </p:cNvPr>
          <p:cNvGrpSpPr/>
          <p:nvPr/>
        </p:nvGrpSpPr>
        <p:grpSpPr>
          <a:xfrm>
            <a:off x="2114890" y="1073709"/>
            <a:ext cx="4553610" cy="1061633"/>
            <a:chOff x="2114890" y="1073709"/>
            <a:chExt cx="4553610" cy="1061633"/>
          </a:xfrm>
          <a:effectLst>
            <a:outerShdw blurRad="50800" dist="50800" dir="5400000" algn="ctr" rotWithShape="0">
              <a:srgbClr val="000000">
                <a:alpha val="70544"/>
              </a:srgbClr>
            </a:outerShdw>
          </a:effectLst>
        </p:grpSpPr>
        <p:sp>
          <p:nvSpPr>
            <p:cNvPr id="666" name="Graphic 169">
              <a:extLst>
                <a:ext uri="{FF2B5EF4-FFF2-40B4-BE49-F238E27FC236}">
                  <a16:creationId xmlns:a16="http://schemas.microsoft.com/office/drawing/2014/main" id="{909C9C38-1E41-CBC9-718C-D660CCB5EDAD}"/>
                </a:ext>
              </a:extLst>
            </p:cNvPr>
            <p:cNvSpPr/>
            <p:nvPr/>
          </p:nvSpPr>
          <p:spPr>
            <a:xfrm>
              <a:off x="2114890" y="1073709"/>
              <a:ext cx="4553610" cy="722934"/>
            </a:xfrm>
            <a:custGeom>
              <a:avLst/>
              <a:gdLst>
                <a:gd name="connsiteX0" fmla="*/ 0 w 4553610"/>
                <a:gd name="connsiteY0" fmla="*/ 0 h 722934"/>
                <a:gd name="connsiteX1" fmla="*/ 4553611 w 4553610"/>
                <a:gd name="connsiteY1" fmla="*/ 0 h 722934"/>
                <a:gd name="connsiteX2" fmla="*/ 4553611 w 4553610"/>
                <a:gd name="connsiteY2" fmla="*/ 722935 h 722934"/>
                <a:gd name="connsiteX3" fmla="*/ 0 w 4553610"/>
                <a:gd name="connsiteY3" fmla="*/ 722935 h 722934"/>
              </a:gdLst>
              <a:ahLst/>
              <a:cxnLst>
                <a:cxn ang="0">
                  <a:pos x="connsiteX0" y="connsiteY0"/>
                </a:cxn>
                <a:cxn ang="0">
                  <a:pos x="connsiteX1" y="connsiteY1"/>
                </a:cxn>
                <a:cxn ang="0">
                  <a:pos x="connsiteX2" y="connsiteY2"/>
                </a:cxn>
                <a:cxn ang="0">
                  <a:pos x="connsiteX3" y="connsiteY3"/>
                </a:cxn>
              </a:cxnLst>
              <a:rect l="l" t="t" r="r" b="b"/>
              <a:pathLst>
                <a:path w="4553610" h="722934">
                  <a:moveTo>
                    <a:pt x="0" y="0"/>
                  </a:moveTo>
                  <a:lnTo>
                    <a:pt x="4553611" y="0"/>
                  </a:lnTo>
                  <a:lnTo>
                    <a:pt x="4553611" y="722935"/>
                  </a:lnTo>
                  <a:lnTo>
                    <a:pt x="0" y="722935"/>
                  </a:lnTo>
                  <a:close/>
                </a:path>
              </a:pathLst>
            </a:custGeom>
            <a:solidFill>
              <a:srgbClr val="92D050"/>
            </a:solidFill>
            <a:ln w="5080" cap="flat">
              <a:noFill/>
              <a:prstDash val="solid"/>
              <a:miter/>
            </a:ln>
          </p:spPr>
          <p:txBody>
            <a:bodyPr rtlCol="0" anchor="ctr"/>
            <a:lstStyle/>
            <a:p>
              <a:endParaRPr lang="en-US" sz="2800"/>
            </a:p>
          </p:txBody>
        </p:sp>
        <p:sp>
          <p:nvSpPr>
            <p:cNvPr id="15" name="Freccia giù 14">
              <a:extLst>
                <a:ext uri="{FF2B5EF4-FFF2-40B4-BE49-F238E27FC236}">
                  <a16:creationId xmlns:a16="http://schemas.microsoft.com/office/drawing/2014/main" id="{B44D063E-8CE2-8D17-1D17-7BF2F36CA574}"/>
                </a:ext>
              </a:extLst>
            </p:cNvPr>
            <p:cNvSpPr/>
            <p:nvPr/>
          </p:nvSpPr>
          <p:spPr>
            <a:xfrm>
              <a:off x="3451957" y="1756304"/>
              <a:ext cx="1950917" cy="379038"/>
            </a:xfrm>
            <a:prstGeom prst="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200" dirty="0">
                <a:solidFill>
                  <a:srgbClr val="FFFFFF"/>
                </a:solidFill>
              </a:endParaRPr>
            </a:p>
          </p:txBody>
        </p:sp>
      </p:grpSp>
      <p:sp>
        <p:nvSpPr>
          <p:cNvPr id="166" name="Title 1">
            <a:extLst>
              <a:ext uri="{FF2B5EF4-FFF2-40B4-BE49-F238E27FC236}">
                <a16:creationId xmlns:a16="http://schemas.microsoft.com/office/drawing/2014/main" id="{038CBB4C-0B38-B361-A436-F62CBCCD17DE}"/>
              </a:ext>
            </a:extLst>
          </p:cNvPr>
          <p:cNvSpPr>
            <a:spLocks noGrp="1"/>
          </p:cNvSpPr>
          <p:nvPr>
            <p:ph type="title"/>
          </p:nvPr>
        </p:nvSpPr>
        <p:spPr>
          <a:xfrm>
            <a:off x="243113" y="29332"/>
            <a:ext cx="8870389" cy="688086"/>
          </a:xfrm>
        </p:spPr>
        <p:txBody>
          <a:bodyPr>
            <a:normAutofit fontScale="90000"/>
          </a:bodyPr>
          <a:lstStyle/>
          <a:p>
            <a:pPr>
              <a:lnSpc>
                <a:spcPct val="100000"/>
              </a:lnSpc>
            </a:pP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r>
              <a:rPr lang="en-US" sz="2200" dirty="0" err="1">
                <a:ea typeface="ＭＳ Ｐゴシック"/>
                <a:cs typeface="Arial"/>
              </a:rPr>
              <a:t>ActiveScale</a:t>
            </a:r>
            <a:r>
              <a:rPr lang="en-US" sz="2200" dirty="0">
                <a:ea typeface="ＭＳ Ｐゴシック"/>
                <a:cs typeface="Arial"/>
              </a:rPr>
              <a:t> </a:t>
            </a:r>
            <a:r>
              <a:rPr lang="en-US" sz="2200" dirty="0" err="1">
                <a:ea typeface="ＭＳ Ｐゴシック"/>
                <a:cs typeface="Arial"/>
              </a:rPr>
              <a:t>ColdStorage</a:t>
            </a:r>
            <a:br>
              <a:rPr lang="en-US" sz="3200" dirty="0">
                <a:ea typeface="+mn-lt"/>
                <a:cs typeface="Calibri"/>
              </a:rPr>
            </a:br>
            <a:r>
              <a:rPr lang="en-US" sz="1600" b="0" dirty="0">
                <a:ea typeface="ＭＳ Ｐゴシック"/>
                <a:cs typeface="Arial"/>
              </a:rPr>
              <a:t>A New Class of Storage (Glacier on premises)</a:t>
            </a:r>
            <a:endParaRPr lang="en-US" dirty="0"/>
          </a:p>
        </p:txBody>
      </p:sp>
      <p:grpSp>
        <p:nvGrpSpPr>
          <p:cNvPr id="667" name="Graphic 169">
            <a:extLst>
              <a:ext uri="{FF2B5EF4-FFF2-40B4-BE49-F238E27FC236}">
                <a16:creationId xmlns:a16="http://schemas.microsoft.com/office/drawing/2014/main" id="{EB4AA604-AAE7-4F88-C33D-A414FE3DE10C}"/>
              </a:ext>
            </a:extLst>
          </p:cNvPr>
          <p:cNvGrpSpPr/>
          <p:nvPr/>
        </p:nvGrpSpPr>
        <p:grpSpPr>
          <a:xfrm>
            <a:off x="4120066" y="1328441"/>
            <a:ext cx="263245" cy="203605"/>
            <a:chOff x="1364262" y="1061406"/>
            <a:chExt cx="263245" cy="203605"/>
          </a:xfrm>
          <a:noFill/>
        </p:grpSpPr>
        <p:sp>
          <p:nvSpPr>
            <p:cNvPr id="817" name="Freeform: Shape 816">
              <a:extLst>
                <a:ext uri="{FF2B5EF4-FFF2-40B4-BE49-F238E27FC236}">
                  <a16:creationId xmlns:a16="http://schemas.microsoft.com/office/drawing/2014/main" id="{77B5C0A9-5CE4-5BBD-17A9-0BC3DED0C427}"/>
                </a:ext>
              </a:extLst>
            </p:cNvPr>
            <p:cNvSpPr/>
            <p:nvPr/>
          </p:nvSpPr>
          <p:spPr>
            <a:xfrm>
              <a:off x="1364262" y="1138723"/>
              <a:ext cx="263245" cy="126288"/>
            </a:xfrm>
            <a:custGeom>
              <a:avLst/>
              <a:gdLst>
                <a:gd name="connsiteX0" fmla="*/ 263246 w 263245"/>
                <a:gd name="connsiteY0" fmla="*/ 23927 h 126288"/>
                <a:gd name="connsiteX1" fmla="*/ 208382 w 263245"/>
                <a:gd name="connsiteY1" fmla="*/ 43536 h 126288"/>
                <a:gd name="connsiteX2" fmla="*/ 208382 w 263245"/>
                <a:gd name="connsiteY2" fmla="*/ 14376 h 126288"/>
                <a:gd name="connsiteX3" fmla="*/ 194005 w 263245"/>
                <a:gd name="connsiteY3" fmla="*/ 0 h 126288"/>
                <a:gd name="connsiteX4" fmla="*/ 14376 w 263245"/>
                <a:gd name="connsiteY4" fmla="*/ 0 h 126288"/>
                <a:gd name="connsiteX5" fmla="*/ 0 w 263245"/>
                <a:gd name="connsiteY5" fmla="*/ 14376 h 126288"/>
                <a:gd name="connsiteX6" fmla="*/ 0 w 263245"/>
                <a:gd name="connsiteY6" fmla="*/ 111912 h 126288"/>
                <a:gd name="connsiteX7" fmla="*/ 14376 w 263245"/>
                <a:gd name="connsiteY7" fmla="*/ 126289 h 126288"/>
                <a:gd name="connsiteX8" fmla="*/ 194005 w 263245"/>
                <a:gd name="connsiteY8" fmla="*/ 126289 h 126288"/>
                <a:gd name="connsiteX9" fmla="*/ 208382 w 263245"/>
                <a:gd name="connsiteY9" fmla="*/ 111912 h 126288"/>
                <a:gd name="connsiteX10" fmla="*/ 208382 w 263245"/>
                <a:gd name="connsiteY10" fmla="*/ 82753 h 126288"/>
                <a:gd name="connsiteX11" fmla="*/ 263246 w 263245"/>
                <a:gd name="connsiteY11" fmla="*/ 102362 h 126288"/>
                <a:gd name="connsiteX12" fmla="*/ 263246 w 263245"/>
                <a:gd name="connsiteY12" fmla="*/ 23927 h 1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245" h="126288">
                  <a:moveTo>
                    <a:pt x="263246" y="23927"/>
                  </a:moveTo>
                  <a:lnTo>
                    <a:pt x="208382" y="43536"/>
                  </a:lnTo>
                  <a:lnTo>
                    <a:pt x="208382" y="14376"/>
                  </a:lnTo>
                  <a:cubicBezTo>
                    <a:pt x="208382" y="6452"/>
                    <a:pt x="201930" y="0"/>
                    <a:pt x="194005" y="0"/>
                  </a:cubicBezTo>
                  <a:lnTo>
                    <a:pt x="14376" y="0"/>
                  </a:lnTo>
                  <a:cubicBezTo>
                    <a:pt x="6452" y="0"/>
                    <a:pt x="0" y="6452"/>
                    <a:pt x="0" y="14376"/>
                  </a:cubicBezTo>
                  <a:lnTo>
                    <a:pt x="0" y="111912"/>
                  </a:lnTo>
                  <a:cubicBezTo>
                    <a:pt x="0" y="119837"/>
                    <a:pt x="6452" y="126289"/>
                    <a:pt x="14376" y="126289"/>
                  </a:cubicBezTo>
                  <a:lnTo>
                    <a:pt x="194005" y="126289"/>
                  </a:lnTo>
                  <a:cubicBezTo>
                    <a:pt x="201930" y="126289"/>
                    <a:pt x="208382" y="119837"/>
                    <a:pt x="208382" y="111912"/>
                  </a:cubicBezTo>
                  <a:lnTo>
                    <a:pt x="208382" y="82753"/>
                  </a:lnTo>
                  <a:lnTo>
                    <a:pt x="263246" y="102362"/>
                  </a:lnTo>
                  <a:lnTo>
                    <a:pt x="263246" y="23927"/>
                  </a:lnTo>
                  <a:close/>
                </a:path>
              </a:pathLst>
            </a:custGeom>
            <a:noFill/>
            <a:ln w="5080" cap="flat">
              <a:solidFill>
                <a:srgbClr val="002878"/>
              </a:solidFill>
              <a:prstDash val="solid"/>
              <a:miter/>
            </a:ln>
          </p:spPr>
          <p:txBody>
            <a:bodyPr rtlCol="0" anchor="ctr"/>
            <a:lstStyle/>
            <a:p>
              <a:endParaRPr lang="en-US" sz="2800"/>
            </a:p>
          </p:txBody>
        </p:sp>
        <p:sp>
          <p:nvSpPr>
            <p:cNvPr id="818" name="Freeform: Shape 817">
              <a:extLst>
                <a:ext uri="{FF2B5EF4-FFF2-40B4-BE49-F238E27FC236}">
                  <a16:creationId xmlns:a16="http://schemas.microsoft.com/office/drawing/2014/main" id="{C50A54CD-FDB4-D3F1-836B-FFF476C7733E}"/>
                </a:ext>
              </a:extLst>
            </p:cNvPr>
            <p:cNvSpPr/>
            <p:nvPr/>
          </p:nvSpPr>
          <p:spPr>
            <a:xfrm>
              <a:off x="1471196" y="1061406"/>
              <a:ext cx="77317" cy="77317"/>
            </a:xfrm>
            <a:custGeom>
              <a:avLst/>
              <a:gdLst>
                <a:gd name="connsiteX0" fmla="*/ 77318 w 77317"/>
                <a:gd name="connsiteY0" fmla="*/ 38659 h 77317"/>
                <a:gd name="connsiteX1" fmla="*/ 38659 w 77317"/>
                <a:gd name="connsiteY1" fmla="*/ 77318 h 77317"/>
                <a:gd name="connsiteX2" fmla="*/ 0 w 77317"/>
                <a:gd name="connsiteY2" fmla="*/ 38659 h 77317"/>
                <a:gd name="connsiteX3" fmla="*/ 38659 w 77317"/>
                <a:gd name="connsiteY3" fmla="*/ 0 h 77317"/>
                <a:gd name="connsiteX4" fmla="*/ 77318 w 77317"/>
                <a:gd name="connsiteY4" fmla="*/ 38659 h 7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17" h="77317">
                  <a:moveTo>
                    <a:pt x="77318" y="38659"/>
                  </a:moveTo>
                  <a:cubicBezTo>
                    <a:pt x="77318" y="60009"/>
                    <a:pt x="60010" y="77318"/>
                    <a:pt x="38659" y="77318"/>
                  </a:cubicBezTo>
                  <a:cubicBezTo>
                    <a:pt x="17308" y="77318"/>
                    <a:pt x="0" y="60009"/>
                    <a:pt x="0" y="38659"/>
                  </a:cubicBezTo>
                  <a:cubicBezTo>
                    <a:pt x="0" y="17308"/>
                    <a:pt x="17308" y="0"/>
                    <a:pt x="38659" y="0"/>
                  </a:cubicBezTo>
                  <a:cubicBezTo>
                    <a:pt x="60010" y="0"/>
                    <a:pt x="77318" y="17308"/>
                    <a:pt x="77318" y="38659"/>
                  </a:cubicBezTo>
                  <a:close/>
                </a:path>
              </a:pathLst>
            </a:custGeom>
            <a:noFill/>
            <a:ln w="5080" cap="flat">
              <a:solidFill>
                <a:srgbClr val="002878"/>
              </a:solidFill>
              <a:prstDash val="solid"/>
              <a:miter/>
            </a:ln>
          </p:spPr>
          <p:txBody>
            <a:bodyPr rtlCol="0" anchor="ctr"/>
            <a:lstStyle/>
            <a:p>
              <a:endParaRPr lang="en-US" sz="2800"/>
            </a:p>
          </p:txBody>
        </p:sp>
        <p:sp>
          <p:nvSpPr>
            <p:cNvPr id="819" name="Freeform: Shape 818">
              <a:extLst>
                <a:ext uri="{FF2B5EF4-FFF2-40B4-BE49-F238E27FC236}">
                  <a16:creationId xmlns:a16="http://schemas.microsoft.com/office/drawing/2014/main" id="{B77E7B87-9F5E-BE42-42AF-720C82D78BA1}"/>
                </a:ext>
              </a:extLst>
            </p:cNvPr>
            <p:cNvSpPr/>
            <p:nvPr/>
          </p:nvSpPr>
          <p:spPr>
            <a:xfrm>
              <a:off x="1396927" y="1081776"/>
              <a:ext cx="56997" cy="56997"/>
            </a:xfrm>
            <a:custGeom>
              <a:avLst/>
              <a:gdLst>
                <a:gd name="connsiteX0" fmla="*/ 56998 w 56997"/>
                <a:gd name="connsiteY0" fmla="*/ 28499 h 56997"/>
                <a:gd name="connsiteX1" fmla="*/ 28499 w 56997"/>
                <a:gd name="connsiteY1" fmla="*/ 56998 h 56997"/>
                <a:gd name="connsiteX2" fmla="*/ 0 w 56997"/>
                <a:gd name="connsiteY2" fmla="*/ 28499 h 56997"/>
                <a:gd name="connsiteX3" fmla="*/ 28499 w 56997"/>
                <a:gd name="connsiteY3" fmla="*/ 0 h 56997"/>
                <a:gd name="connsiteX4" fmla="*/ 56998 w 56997"/>
                <a:gd name="connsiteY4" fmla="*/ 28499 h 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 h="56997">
                  <a:moveTo>
                    <a:pt x="56998" y="28499"/>
                  </a:moveTo>
                  <a:cubicBezTo>
                    <a:pt x="56998" y="44238"/>
                    <a:pt x="44238" y="56998"/>
                    <a:pt x="28499" y="56998"/>
                  </a:cubicBezTo>
                  <a:cubicBezTo>
                    <a:pt x="12759" y="56998"/>
                    <a:pt x="0" y="44238"/>
                    <a:pt x="0" y="28499"/>
                  </a:cubicBezTo>
                  <a:cubicBezTo>
                    <a:pt x="0" y="12759"/>
                    <a:pt x="12759" y="0"/>
                    <a:pt x="28499" y="0"/>
                  </a:cubicBezTo>
                  <a:cubicBezTo>
                    <a:pt x="44238" y="0"/>
                    <a:pt x="56998" y="12759"/>
                    <a:pt x="56998" y="28499"/>
                  </a:cubicBezTo>
                  <a:close/>
                </a:path>
              </a:pathLst>
            </a:custGeom>
            <a:noFill/>
            <a:ln w="5080" cap="flat">
              <a:solidFill>
                <a:srgbClr val="002878"/>
              </a:solidFill>
              <a:prstDash val="solid"/>
              <a:miter/>
            </a:ln>
          </p:spPr>
          <p:txBody>
            <a:bodyPr rtlCol="0" anchor="ctr"/>
            <a:lstStyle/>
            <a:p>
              <a:endParaRPr lang="en-US" sz="2800"/>
            </a:p>
          </p:txBody>
        </p:sp>
      </p:grpSp>
      <p:grpSp>
        <p:nvGrpSpPr>
          <p:cNvPr id="668" name="Graphic 169">
            <a:extLst>
              <a:ext uri="{FF2B5EF4-FFF2-40B4-BE49-F238E27FC236}">
                <a16:creationId xmlns:a16="http://schemas.microsoft.com/office/drawing/2014/main" id="{AD9D5419-D573-5F49-A687-4AD813B68C31}"/>
              </a:ext>
            </a:extLst>
          </p:cNvPr>
          <p:cNvGrpSpPr/>
          <p:nvPr/>
        </p:nvGrpSpPr>
        <p:grpSpPr>
          <a:xfrm>
            <a:off x="5143128" y="1338397"/>
            <a:ext cx="276097" cy="204927"/>
            <a:chOff x="2387324" y="1071362"/>
            <a:chExt cx="276097" cy="204927"/>
          </a:xfrm>
          <a:noFill/>
        </p:grpSpPr>
        <p:sp>
          <p:nvSpPr>
            <p:cNvPr id="813" name="Freeform: Shape 812">
              <a:extLst>
                <a:ext uri="{FF2B5EF4-FFF2-40B4-BE49-F238E27FC236}">
                  <a16:creationId xmlns:a16="http://schemas.microsoft.com/office/drawing/2014/main" id="{E07E1F47-598B-79E8-D577-E61C9303ED77}"/>
                </a:ext>
              </a:extLst>
            </p:cNvPr>
            <p:cNvSpPr/>
            <p:nvPr/>
          </p:nvSpPr>
          <p:spPr>
            <a:xfrm>
              <a:off x="2387324" y="1071362"/>
              <a:ext cx="276097" cy="48209"/>
            </a:xfrm>
            <a:custGeom>
              <a:avLst/>
              <a:gdLst>
                <a:gd name="connsiteX0" fmla="*/ 17069 w 276097"/>
                <a:gd name="connsiteY0" fmla="*/ 48209 h 48209"/>
                <a:gd name="connsiteX1" fmla="*/ 259080 w 276097"/>
                <a:gd name="connsiteY1" fmla="*/ 48209 h 48209"/>
                <a:gd name="connsiteX2" fmla="*/ 276098 w 276097"/>
                <a:gd name="connsiteY2" fmla="*/ 16205 h 48209"/>
                <a:gd name="connsiteX3" fmla="*/ 276098 w 276097"/>
                <a:gd name="connsiteY3" fmla="*/ 0 h 48209"/>
                <a:gd name="connsiteX4" fmla="*/ 0 w 276097"/>
                <a:gd name="connsiteY4" fmla="*/ 0 h 48209"/>
                <a:gd name="connsiteX5" fmla="*/ 0 w 276097"/>
                <a:gd name="connsiteY5" fmla="*/ 16205 h 48209"/>
                <a:gd name="connsiteX6" fmla="*/ 17069 w 276097"/>
                <a:gd name="connsiteY6" fmla="*/ 48209 h 4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97" h="48209">
                  <a:moveTo>
                    <a:pt x="17069" y="48209"/>
                  </a:moveTo>
                  <a:lnTo>
                    <a:pt x="259080" y="48209"/>
                  </a:lnTo>
                  <a:lnTo>
                    <a:pt x="276098" y="16205"/>
                  </a:lnTo>
                  <a:lnTo>
                    <a:pt x="276098" y="0"/>
                  </a:lnTo>
                  <a:cubicBezTo>
                    <a:pt x="184048" y="0"/>
                    <a:pt x="92050" y="0"/>
                    <a:pt x="0" y="0"/>
                  </a:cubicBezTo>
                  <a:lnTo>
                    <a:pt x="0" y="16205"/>
                  </a:lnTo>
                  <a:lnTo>
                    <a:pt x="17069" y="48209"/>
                  </a:lnTo>
                  <a:close/>
                </a:path>
              </a:pathLst>
            </a:custGeom>
            <a:noFill/>
            <a:ln w="5080" cap="rnd">
              <a:solidFill>
                <a:srgbClr val="002878"/>
              </a:solidFill>
              <a:prstDash val="solid"/>
              <a:round/>
            </a:ln>
          </p:spPr>
          <p:txBody>
            <a:bodyPr rtlCol="0" anchor="ctr"/>
            <a:lstStyle/>
            <a:p>
              <a:endParaRPr lang="en-US" sz="2800"/>
            </a:p>
          </p:txBody>
        </p:sp>
        <p:sp>
          <p:nvSpPr>
            <p:cNvPr id="814" name="Freeform: Shape 813">
              <a:extLst>
                <a:ext uri="{FF2B5EF4-FFF2-40B4-BE49-F238E27FC236}">
                  <a16:creationId xmlns:a16="http://schemas.microsoft.com/office/drawing/2014/main" id="{41599AA1-1A25-2B15-F2FF-36B384476567}"/>
                </a:ext>
              </a:extLst>
            </p:cNvPr>
            <p:cNvSpPr/>
            <p:nvPr/>
          </p:nvSpPr>
          <p:spPr>
            <a:xfrm>
              <a:off x="2421410" y="1120029"/>
              <a:ext cx="207873" cy="156260"/>
            </a:xfrm>
            <a:custGeom>
              <a:avLst/>
              <a:gdLst>
                <a:gd name="connsiteX0" fmla="*/ 0 w 207873"/>
                <a:gd name="connsiteY0" fmla="*/ 0 h 156260"/>
                <a:gd name="connsiteX1" fmla="*/ 0 w 207873"/>
                <a:gd name="connsiteY1" fmla="*/ 52375 h 156260"/>
                <a:gd name="connsiteX2" fmla="*/ 30429 w 207873"/>
                <a:gd name="connsiteY2" fmla="*/ 125730 h 156260"/>
                <a:gd name="connsiteX3" fmla="*/ 103937 w 207873"/>
                <a:gd name="connsiteY3" fmla="*/ 156261 h 156260"/>
                <a:gd name="connsiteX4" fmla="*/ 177343 w 207873"/>
                <a:gd name="connsiteY4" fmla="*/ 125730 h 156260"/>
                <a:gd name="connsiteX5" fmla="*/ 207874 w 207873"/>
                <a:gd name="connsiteY5" fmla="*/ 52375 h 156260"/>
                <a:gd name="connsiteX6" fmla="*/ 207874 w 207873"/>
                <a:gd name="connsiteY6" fmla="*/ 0 h 1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73" h="156260">
                  <a:moveTo>
                    <a:pt x="0" y="0"/>
                  </a:moveTo>
                  <a:lnTo>
                    <a:pt x="0" y="52375"/>
                  </a:lnTo>
                  <a:cubicBezTo>
                    <a:pt x="0" y="81026"/>
                    <a:pt x="10160" y="105512"/>
                    <a:pt x="30429" y="125730"/>
                  </a:cubicBezTo>
                  <a:cubicBezTo>
                    <a:pt x="50800" y="146101"/>
                    <a:pt x="75286" y="156261"/>
                    <a:pt x="103937" y="156261"/>
                  </a:cubicBezTo>
                  <a:cubicBezTo>
                    <a:pt x="132589" y="156261"/>
                    <a:pt x="157074" y="146101"/>
                    <a:pt x="177343" y="125730"/>
                  </a:cubicBezTo>
                  <a:cubicBezTo>
                    <a:pt x="197714" y="105461"/>
                    <a:pt x="207874" y="81026"/>
                    <a:pt x="207874" y="52375"/>
                  </a:cubicBezTo>
                  <a:lnTo>
                    <a:pt x="207874" y="0"/>
                  </a:lnTo>
                </a:path>
              </a:pathLst>
            </a:custGeom>
            <a:noFill/>
            <a:ln w="5080" cap="rnd">
              <a:solidFill>
                <a:srgbClr val="002878"/>
              </a:solidFill>
              <a:prstDash val="solid"/>
              <a:round/>
            </a:ln>
          </p:spPr>
          <p:txBody>
            <a:bodyPr rtlCol="0" anchor="ctr"/>
            <a:lstStyle/>
            <a:p>
              <a:endParaRPr lang="en-US" sz="2800"/>
            </a:p>
          </p:txBody>
        </p:sp>
        <p:sp>
          <p:nvSpPr>
            <p:cNvPr id="815" name="Freeform: Shape 814">
              <a:extLst>
                <a:ext uri="{FF2B5EF4-FFF2-40B4-BE49-F238E27FC236}">
                  <a16:creationId xmlns:a16="http://schemas.microsoft.com/office/drawing/2014/main" id="{542E287E-4943-4121-9005-0E9B814A7CB1}"/>
                </a:ext>
              </a:extLst>
            </p:cNvPr>
            <p:cNvSpPr/>
            <p:nvPr/>
          </p:nvSpPr>
          <p:spPr>
            <a:xfrm>
              <a:off x="2502182" y="1164275"/>
              <a:ext cx="46736" cy="46939"/>
            </a:xfrm>
            <a:custGeom>
              <a:avLst/>
              <a:gdLst>
                <a:gd name="connsiteX0" fmla="*/ 23368 w 46736"/>
                <a:gd name="connsiteY0" fmla="*/ 46939 h 46939"/>
                <a:gd name="connsiteX1" fmla="*/ 6807 w 46736"/>
                <a:gd name="connsiteY1" fmla="*/ 40081 h 46939"/>
                <a:gd name="connsiteX2" fmla="*/ 0 w 46736"/>
                <a:gd name="connsiteY2" fmla="*/ 23470 h 46939"/>
                <a:gd name="connsiteX3" fmla="*/ 6807 w 46736"/>
                <a:gd name="connsiteY3" fmla="*/ 6858 h 46939"/>
                <a:gd name="connsiteX4" fmla="*/ 23368 w 46736"/>
                <a:gd name="connsiteY4" fmla="*/ 0 h 46939"/>
                <a:gd name="connsiteX5" fmla="*/ 39929 w 46736"/>
                <a:gd name="connsiteY5" fmla="*/ 6858 h 46939"/>
                <a:gd name="connsiteX6" fmla="*/ 46736 w 46736"/>
                <a:gd name="connsiteY6" fmla="*/ 23470 h 46939"/>
                <a:gd name="connsiteX7" fmla="*/ 39929 w 46736"/>
                <a:gd name="connsiteY7" fmla="*/ 40081 h 46939"/>
                <a:gd name="connsiteX8" fmla="*/ 23368 w 46736"/>
                <a:gd name="connsiteY8" fmla="*/ 46939 h 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 h="46939">
                  <a:moveTo>
                    <a:pt x="23368" y="46939"/>
                  </a:moveTo>
                  <a:cubicBezTo>
                    <a:pt x="16866" y="46939"/>
                    <a:pt x="11379" y="44653"/>
                    <a:pt x="6807" y="40081"/>
                  </a:cubicBezTo>
                  <a:cubicBezTo>
                    <a:pt x="2236" y="35509"/>
                    <a:pt x="0" y="29972"/>
                    <a:pt x="0" y="23470"/>
                  </a:cubicBezTo>
                  <a:cubicBezTo>
                    <a:pt x="0" y="16967"/>
                    <a:pt x="2286" y="11481"/>
                    <a:pt x="6807" y="6858"/>
                  </a:cubicBezTo>
                  <a:cubicBezTo>
                    <a:pt x="11379" y="2286"/>
                    <a:pt x="16866" y="0"/>
                    <a:pt x="23368" y="0"/>
                  </a:cubicBezTo>
                  <a:cubicBezTo>
                    <a:pt x="29820" y="0"/>
                    <a:pt x="35357" y="2286"/>
                    <a:pt x="39929" y="6858"/>
                  </a:cubicBezTo>
                  <a:cubicBezTo>
                    <a:pt x="44501" y="11430"/>
                    <a:pt x="46736" y="16967"/>
                    <a:pt x="46736" y="23470"/>
                  </a:cubicBezTo>
                  <a:cubicBezTo>
                    <a:pt x="46736" y="29972"/>
                    <a:pt x="44450" y="35458"/>
                    <a:pt x="39929" y="40081"/>
                  </a:cubicBezTo>
                  <a:cubicBezTo>
                    <a:pt x="35357" y="44653"/>
                    <a:pt x="29820" y="46939"/>
                    <a:pt x="23368" y="46939"/>
                  </a:cubicBezTo>
                  <a:close/>
                </a:path>
              </a:pathLst>
            </a:custGeom>
            <a:noFill/>
            <a:ln w="5080" cap="rnd">
              <a:solidFill>
                <a:srgbClr val="002878"/>
              </a:solidFill>
              <a:prstDash val="solid"/>
              <a:round/>
            </a:ln>
          </p:spPr>
          <p:txBody>
            <a:bodyPr rtlCol="0" anchor="ctr"/>
            <a:lstStyle/>
            <a:p>
              <a:endParaRPr lang="en-US" sz="2800"/>
            </a:p>
          </p:txBody>
        </p:sp>
        <p:sp>
          <p:nvSpPr>
            <p:cNvPr id="816" name="Freeform: Shape 815">
              <a:extLst>
                <a:ext uri="{FF2B5EF4-FFF2-40B4-BE49-F238E27FC236}">
                  <a16:creationId xmlns:a16="http://schemas.microsoft.com/office/drawing/2014/main" id="{2952C2B5-8981-94C1-66AB-825C6606D033}"/>
                </a:ext>
              </a:extLst>
            </p:cNvPr>
            <p:cNvSpPr/>
            <p:nvPr/>
          </p:nvSpPr>
          <p:spPr>
            <a:xfrm>
              <a:off x="2494562" y="1156910"/>
              <a:ext cx="61467" cy="61671"/>
            </a:xfrm>
            <a:custGeom>
              <a:avLst/>
              <a:gdLst>
                <a:gd name="connsiteX0" fmla="*/ 30734 w 61467"/>
                <a:gd name="connsiteY0" fmla="*/ 61671 h 61671"/>
                <a:gd name="connsiteX1" fmla="*/ 8992 w 61467"/>
                <a:gd name="connsiteY1" fmla="*/ 52629 h 61671"/>
                <a:gd name="connsiteX2" fmla="*/ 0 w 61467"/>
                <a:gd name="connsiteY2" fmla="*/ 30836 h 61671"/>
                <a:gd name="connsiteX3" fmla="*/ 8992 w 61467"/>
                <a:gd name="connsiteY3" fmla="*/ 9042 h 61671"/>
                <a:gd name="connsiteX4" fmla="*/ 30734 w 61467"/>
                <a:gd name="connsiteY4" fmla="*/ 0 h 61671"/>
                <a:gd name="connsiteX5" fmla="*/ 52476 w 61467"/>
                <a:gd name="connsiteY5" fmla="*/ 9042 h 61671"/>
                <a:gd name="connsiteX6" fmla="*/ 61468 w 61467"/>
                <a:gd name="connsiteY6" fmla="*/ 30836 h 61671"/>
                <a:gd name="connsiteX7" fmla="*/ 52476 w 61467"/>
                <a:gd name="connsiteY7" fmla="*/ 52629 h 61671"/>
                <a:gd name="connsiteX8" fmla="*/ 30734 w 61467"/>
                <a:gd name="connsiteY8" fmla="*/ 61671 h 6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7" h="61671">
                  <a:moveTo>
                    <a:pt x="30734" y="61671"/>
                  </a:moveTo>
                  <a:cubicBezTo>
                    <a:pt x="22200" y="61671"/>
                    <a:pt x="14986" y="58674"/>
                    <a:pt x="8992" y="52629"/>
                  </a:cubicBezTo>
                  <a:cubicBezTo>
                    <a:pt x="2997" y="46584"/>
                    <a:pt x="0" y="39319"/>
                    <a:pt x="0" y="30836"/>
                  </a:cubicBezTo>
                  <a:cubicBezTo>
                    <a:pt x="0" y="22352"/>
                    <a:pt x="2997" y="15037"/>
                    <a:pt x="8992" y="9042"/>
                  </a:cubicBezTo>
                  <a:cubicBezTo>
                    <a:pt x="14986" y="2997"/>
                    <a:pt x="22200" y="0"/>
                    <a:pt x="30734" y="0"/>
                  </a:cubicBezTo>
                  <a:cubicBezTo>
                    <a:pt x="39217" y="0"/>
                    <a:pt x="46482" y="2997"/>
                    <a:pt x="52476" y="9042"/>
                  </a:cubicBezTo>
                  <a:cubicBezTo>
                    <a:pt x="58471" y="15088"/>
                    <a:pt x="61468" y="22352"/>
                    <a:pt x="61468" y="30836"/>
                  </a:cubicBezTo>
                  <a:cubicBezTo>
                    <a:pt x="61468" y="39319"/>
                    <a:pt x="58471" y="46634"/>
                    <a:pt x="52476" y="52629"/>
                  </a:cubicBezTo>
                  <a:cubicBezTo>
                    <a:pt x="46533" y="58674"/>
                    <a:pt x="39268" y="61671"/>
                    <a:pt x="30734" y="61671"/>
                  </a:cubicBezTo>
                  <a:close/>
                </a:path>
              </a:pathLst>
            </a:custGeom>
            <a:noFill/>
            <a:ln w="5080" cap="rnd">
              <a:solidFill>
                <a:srgbClr val="002878"/>
              </a:solidFill>
              <a:prstDash val="solid"/>
              <a:round/>
            </a:ln>
          </p:spPr>
          <p:txBody>
            <a:bodyPr rtlCol="0" anchor="ctr"/>
            <a:lstStyle/>
            <a:p>
              <a:endParaRPr lang="en-US" sz="2800"/>
            </a:p>
          </p:txBody>
        </p:sp>
      </p:grpSp>
      <p:grpSp>
        <p:nvGrpSpPr>
          <p:cNvPr id="669" name="Graphic 169">
            <a:extLst>
              <a:ext uri="{FF2B5EF4-FFF2-40B4-BE49-F238E27FC236}">
                <a16:creationId xmlns:a16="http://schemas.microsoft.com/office/drawing/2014/main" id="{F267D93F-FD76-BED7-DD2C-95F82E41DC4D}"/>
              </a:ext>
            </a:extLst>
          </p:cNvPr>
          <p:cNvGrpSpPr/>
          <p:nvPr/>
        </p:nvGrpSpPr>
        <p:grpSpPr>
          <a:xfrm>
            <a:off x="6257245" y="1277285"/>
            <a:ext cx="240487" cy="260248"/>
            <a:chOff x="3501441" y="1010250"/>
            <a:chExt cx="240487" cy="260248"/>
          </a:xfrm>
          <a:noFill/>
        </p:grpSpPr>
        <p:sp>
          <p:nvSpPr>
            <p:cNvPr id="801" name="Freeform: Shape 800">
              <a:extLst>
                <a:ext uri="{FF2B5EF4-FFF2-40B4-BE49-F238E27FC236}">
                  <a16:creationId xmlns:a16="http://schemas.microsoft.com/office/drawing/2014/main" id="{E10EBCE3-117B-9A27-72EA-CBA9C121CD8C}"/>
                </a:ext>
              </a:extLst>
            </p:cNvPr>
            <p:cNvSpPr/>
            <p:nvPr/>
          </p:nvSpPr>
          <p:spPr>
            <a:xfrm>
              <a:off x="3594078" y="1036463"/>
              <a:ext cx="54761" cy="16205"/>
            </a:xfrm>
            <a:custGeom>
              <a:avLst/>
              <a:gdLst>
                <a:gd name="connsiteX0" fmla="*/ 0 w 54761"/>
                <a:gd name="connsiteY0" fmla="*/ 16205 h 16205"/>
                <a:gd name="connsiteX1" fmla="*/ 5435 w 54761"/>
                <a:gd name="connsiteY1" fmla="*/ 9093 h 16205"/>
                <a:gd name="connsiteX2" fmla="*/ 27381 w 54761"/>
                <a:gd name="connsiteY2" fmla="*/ 0 h 16205"/>
                <a:gd name="connsiteX3" fmla="*/ 49327 w 54761"/>
                <a:gd name="connsiteY3" fmla="*/ 9093 h 16205"/>
                <a:gd name="connsiteX4" fmla="*/ 54762 w 54761"/>
                <a:gd name="connsiteY4" fmla="*/ 16205 h 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1" h="16205">
                  <a:moveTo>
                    <a:pt x="0" y="16205"/>
                  </a:moveTo>
                  <a:cubicBezTo>
                    <a:pt x="1422" y="13665"/>
                    <a:pt x="3200" y="11328"/>
                    <a:pt x="5435" y="9093"/>
                  </a:cubicBezTo>
                  <a:cubicBezTo>
                    <a:pt x="11481" y="3048"/>
                    <a:pt x="18796" y="0"/>
                    <a:pt x="27381" y="0"/>
                  </a:cubicBezTo>
                  <a:cubicBezTo>
                    <a:pt x="35966" y="0"/>
                    <a:pt x="43281" y="3048"/>
                    <a:pt x="49327" y="9093"/>
                  </a:cubicBezTo>
                  <a:cubicBezTo>
                    <a:pt x="51511" y="11278"/>
                    <a:pt x="53340" y="13665"/>
                    <a:pt x="54762" y="16205"/>
                  </a:cubicBezTo>
                </a:path>
              </a:pathLst>
            </a:custGeom>
            <a:noFill/>
            <a:ln w="5080" cap="rnd">
              <a:solidFill>
                <a:srgbClr val="002878"/>
              </a:solidFill>
              <a:prstDash val="solid"/>
              <a:round/>
            </a:ln>
          </p:spPr>
          <p:txBody>
            <a:bodyPr rtlCol="0" anchor="ctr"/>
            <a:lstStyle/>
            <a:p>
              <a:endParaRPr lang="en-US" sz="2800"/>
            </a:p>
          </p:txBody>
        </p:sp>
        <p:sp>
          <p:nvSpPr>
            <p:cNvPr id="802" name="Freeform: Shape 801">
              <a:extLst>
                <a:ext uri="{FF2B5EF4-FFF2-40B4-BE49-F238E27FC236}">
                  <a16:creationId xmlns:a16="http://schemas.microsoft.com/office/drawing/2014/main" id="{149EB6A5-1561-C791-B5FE-9B5D91B217C9}"/>
                </a:ext>
              </a:extLst>
            </p:cNvPr>
            <p:cNvSpPr/>
            <p:nvPr/>
          </p:nvSpPr>
          <p:spPr>
            <a:xfrm>
              <a:off x="3570964" y="1010250"/>
              <a:ext cx="100685" cy="29768"/>
            </a:xfrm>
            <a:custGeom>
              <a:avLst/>
              <a:gdLst>
                <a:gd name="connsiteX0" fmla="*/ 0 w 100685"/>
                <a:gd name="connsiteY0" fmla="*/ 29718 h 29768"/>
                <a:gd name="connsiteX1" fmla="*/ 9906 w 100685"/>
                <a:gd name="connsiteY1" fmla="*/ 16764 h 29768"/>
                <a:gd name="connsiteX2" fmla="*/ 50343 w 100685"/>
                <a:gd name="connsiteY2" fmla="*/ 0 h 29768"/>
                <a:gd name="connsiteX3" fmla="*/ 90780 w 100685"/>
                <a:gd name="connsiteY3" fmla="*/ 16764 h 29768"/>
                <a:gd name="connsiteX4" fmla="*/ 100685 w 100685"/>
                <a:gd name="connsiteY4" fmla="*/ 29769 h 2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5" h="29768">
                  <a:moveTo>
                    <a:pt x="0" y="29718"/>
                  </a:moveTo>
                  <a:cubicBezTo>
                    <a:pt x="2591" y="25095"/>
                    <a:pt x="5893" y="20828"/>
                    <a:pt x="9906" y="16764"/>
                  </a:cubicBezTo>
                  <a:cubicBezTo>
                    <a:pt x="21082" y="5588"/>
                    <a:pt x="34595" y="0"/>
                    <a:pt x="50343" y="0"/>
                  </a:cubicBezTo>
                  <a:cubicBezTo>
                    <a:pt x="66142" y="0"/>
                    <a:pt x="79604" y="5588"/>
                    <a:pt x="90780" y="16764"/>
                  </a:cubicBezTo>
                  <a:cubicBezTo>
                    <a:pt x="94844" y="20777"/>
                    <a:pt x="98145" y="25146"/>
                    <a:pt x="100685" y="29769"/>
                  </a:cubicBezTo>
                </a:path>
              </a:pathLst>
            </a:custGeom>
            <a:noFill/>
            <a:ln w="5080" cap="rnd">
              <a:solidFill>
                <a:srgbClr val="002878"/>
              </a:solidFill>
              <a:prstDash val="solid"/>
              <a:round/>
            </a:ln>
          </p:spPr>
          <p:txBody>
            <a:bodyPr rtlCol="0" anchor="ctr"/>
            <a:lstStyle/>
            <a:p>
              <a:endParaRPr lang="en-US" sz="2800"/>
            </a:p>
          </p:txBody>
        </p:sp>
        <p:sp>
          <p:nvSpPr>
            <p:cNvPr id="803" name="Freeform: Shape 802">
              <a:extLst>
                <a:ext uri="{FF2B5EF4-FFF2-40B4-BE49-F238E27FC236}">
                  <a16:creationId xmlns:a16="http://schemas.microsoft.com/office/drawing/2014/main" id="{8E8173EA-FC0C-F0B6-6BF0-C824BC9D4E07}"/>
                </a:ext>
              </a:extLst>
            </p:cNvPr>
            <p:cNvSpPr/>
            <p:nvPr/>
          </p:nvSpPr>
          <p:spPr>
            <a:xfrm>
              <a:off x="3501441" y="1063488"/>
              <a:ext cx="240487" cy="207010"/>
            </a:xfrm>
            <a:custGeom>
              <a:avLst/>
              <a:gdLst>
                <a:gd name="connsiteX0" fmla="*/ 182400 w 240487"/>
                <a:gd name="connsiteY0" fmla="*/ 29515 h 207010"/>
                <a:gd name="connsiteX1" fmla="*/ 183924 w 240487"/>
                <a:gd name="connsiteY1" fmla="*/ 29718 h 207010"/>
                <a:gd name="connsiteX2" fmla="*/ 192458 w 240487"/>
                <a:gd name="connsiteY2" fmla="*/ 34087 h 207010"/>
                <a:gd name="connsiteX3" fmla="*/ 195151 w 240487"/>
                <a:gd name="connsiteY3" fmla="*/ 38049 h 207010"/>
                <a:gd name="connsiteX4" fmla="*/ 216436 w 240487"/>
                <a:gd name="connsiteY4" fmla="*/ 81229 h 207010"/>
                <a:gd name="connsiteX5" fmla="*/ 221466 w 240487"/>
                <a:gd name="connsiteY5" fmla="*/ 89002 h 207010"/>
                <a:gd name="connsiteX6" fmla="*/ 234064 w 240487"/>
                <a:gd name="connsiteY6" fmla="*/ 103327 h 207010"/>
                <a:gd name="connsiteX7" fmla="*/ 236045 w 240487"/>
                <a:gd name="connsiteY7" fmla="*/ 105918 h 207010"/>
                <a:gd name="connsiteX8" fmla="*/ 240261 w 240487"/>
                <a:gd name="connsiteY8" fmla="*/ 124562 h 207010"/>
                <a:gd name="connsiteX9" fmla="*/ 239296 w 240487"/>
                <a:gd name="connsiteY9" fmla="*/ 133706 h 207010"/>
                <a:gd name="connsiteX10" fmla="*/ 239246 w 240487"/>
                <a:gd name="connsiteY10" fmla="*/ 134315 h 207010"/>
                <a:gd name="connsiteX11" fmla="*/ 237010 w 240487"/>
                <a:gd name="connsiteY11" fmla="*/ 150927 h 207010"/>
                <a:gd name="connsiteX12" fmla="*/ 237010 w 240487"/>
                <a:gd name="connsiteY12" fmla="*/ 160376 h 207010"/>
                <a:gd name="connsiteX13" fmla="*/ 237010 w 240487"/>
                <a:gd name="connsiteY13" fmla="*/ 198984 h 207010"/>
                <a:gd name="connsiteX14" fmla="*/ 234623 w 240487"/>
                <a:gd name="connsiteY14" fmla="*/ 204673 h 207010"/>
                <a:gd name="connsiteX15" fmla="*/ 229543 w 240487"/>
                <a:gd name="connsiteY15" fmla="*/ 207010 h 207010"/>
                <a:gd name="connsiteX16" fmla="*/ 210289 w 240487"/>
                <a:gd name="connsiteY16" fmla="*/ 207010 h 207010"/>
                <a:gd name="connsiteX17" fmla="*/ 205260 w 240487"/>
                <a:gd name="connsiteY17" fmla="*/ 204673 h 207010"/>
                <a:gd name="connsiteX18" fmla="*/ 202822 w 240487"/>
                <a:gd name="connsiteY18" fmla="*/ 199187 h 207010"/>
                <a:gd name="connsiteX19" fmla="*/ 202822 w 240487"/>
                <a:gd name="connsiteY19" fmla="*/ 183439 h 207010"/>
                <a:gd name="connsiteX20" fmla="*/ 120272 w 240487"/>
                <a:gd name="connsiteY20" fmla="*/ 186284 h 207010"/>
                <a:gd name="connsiteX21" fmla="*/ 37671 w 240487"/>
                <a:gd name="connsiteY21" fmla="*/ 183439 h 207010"/>
                <a:gd name="connsiteX22" fmla="*/ 37671 w 240487"/>
                <a:gd name="connsiteY22" fmla="*/ 199187 h 207010"/>
                <a:gd name="connsiteX23" fmla="*/ 35283 w 240487"/>
                <a:gd name="connsiteY23" fmla="*/ 204673 h 207010"/>
                <a:gd name="connsiteX24" fmla="*/ 30203 w 240487"/>
                <a:gd name="connsiteY24" fmla="*/ 207010 h 207010"/>
                <a:gd name="connsiteX25" fmla="*/ 10950 w 240487"/>
                <a:gd name="connsiteY25" fmla="*/ 207010 h 207010"/>
                <a:gd name="connsiteX26" fmla="*/ 5819 w 240487"/>
                <a:gd name="connsiteY26" fmla="*/ 204673 h 207010"/>
                <a:gd name="connsiteX27" fmla="*/ 3483 w 240487"/>
                <a:gd name="connsiteY27" fmla="*/ 198984 h 207010"/>
                <a:gd name="connsiteX28" fmla="*/ 3483 w 240487"/>
                <a:gd name="connsiteY28" fmla="*/ 160376 h 207010"/>
                <a:gd name="connsiteX29" fmla="*/ 3483 w 240487"/>
                <a:gd name="connsiteY29" fmla="*/ 150927 h 207010"/>
                <a:gd name="connsiteX30" fmla="*/ 3330 w 240487"/>
                <a:gd name="connsiteY30" fmla="*/ 150012 h 207010"/>
                <a:gd name="connsiteX31" fmla="*/ 1248 w 240487"/>
                <a:gd name="connsiteY31" fmla="*/ 134315 h 207010"/>
                <a:gd name="connsiteX32" fmla="*/ 1146 w 240487"/>
                <a:gd name="connsiteY32" fmla="*/ 133706 h 207010"/>
                <a:gd name="connsiteX33" fmla="*/ 180 w 240487"/>
                <a:gd name="connsiteY33" fmla="*/ 124562 h 207010"/>
                <a:gd name="connsiteX34" fmla="*/ 28 w 240487"/>
                <a:gd name="connsiteY34" fmla="*/ 122123 h 207010"/>
                <a:gd name="connsiteX35" fmla="*/ 4498 w 240487"/>
                <a:gd name="connsiteY35" fmla="*/ 105918 h 207010"/>
                <a:gd name="connsiteX36" fmla="*/ 6480 w 240487"/>
                <a:gd name="connsiteY36" fmla="*/ 103327 h 207010"/>
                <a:gd name="connsiteX37" fmla="*/ 19078 w 240487"/>
                <a:gd name="connsiteY37" fmla="*/ 89002 h 207010"/>
                <a:gd name="connsiteX38" fmla="*/ 24108 w 240487"/>
                <a:gd name="connsiteY38" fmla="*/ 81229 h 207010"/>
                <a:gd name="connsiteX39" fmla="*/ 45393 w 240487"/>
                <a:gd name="connsiteY39" fmla="*/ 38049 h 207010"/>
                <a:gd name="connsiteX40" fmla="*/ 48085 w 240487"/>
                <a:gd name="connsiteY40" fmla="*/ 34087 h 207010"/>
                <a:gd name="connsiteX41" fmla="*/ 56619 w 240487"/>
                <a:gd name="connsiteY41" fmla="*/ 29718 h 207010"/>
                <a:gd name="connsiteX42" fmla="*/ 58143 w 240487"/>
                <a:gd name="connsiteY42" fmla="*/ 29515 h 207010"/>
                <a:gd name="connsiteX43" fmla="*/ 62410 w 240487"/>
                <a:gd name="connsiteY43" fmla="*/ 28854 h 207010"/>
                <a:gd name="connsiteX44" fmla="*/ 66170 w 240487"/>
                <a:gd name="connsiteY44" fmla="*/ 28296 h 207010"/>
                <a:gd name="connsiteX45" fmla="*/ 93754 w 240487"/>
                <a:gd name="connsiteY45" fmla="*/ 25400 h 207010"/>
                <a:gd name="connsiteX46" fmla="*/ 98987 w 240487"/>
                <a:gd name="connsiteY46" fmla="*/ 25044 h 207010"/>
                <a:gd name="connsiteX47" fmla="*/ 98987 w 240487"/>
                <a:gd name="connsiteY47" fmla="*/ 13056 h 207010"/>
                <a:gd name="connsiteX48" fmla="*/ 99240 w 240487"/>
                <a:gd name="connsiteY48" fmla="*/ 10516 h 207010"/>
                <a:gd name="connsiteX49" fmla="*/ 102797 w 240487"/>
                <a:gd name="connsiteY49" fmla="*/ 3861 h 207010"/>
                <a:gd name="connsiteX50" fmla="*/ 112042 w 240487"/>
                <a:gd name="connsiteY50" fmla="*/ 0 h 207010"/>
                <a:gd name="connsiteX51" fmla="*/ 112499 w 240487"/>
                <a:gd name="connsiteY51" fmla="*/ 0 h 207010"/>
                <a:gd name="connsiteX52" fmla="*/ 113109 w 240487"/>
                <a:gd name="connsiteY52" fmla="*/ 51 h 207010"/>
                <a:gd name="connsiteX53" fmla="*/ 127435 w 240487"/>
                <a:gd name="connsiteY53" fmla="*/ 51 h 207010"/>
                <a:gd name="connsiteX54" fmla="*/ 128095 w 240487"/>
                <a:gd name="connsiteY54" fmla="*/ 0 h 207010"/>
                <a:gd name="connsiteX55" fmla="*/ 128501 w 240487"/>
                <a:gd name="connsiteY55" fmla="*/ 0 h 207010"/>
                <a:gd name="connsiteX56" fmla="*/ 137696 w 240487"/>
                <a:gd name="connsiteY56" fmla="*/ 3861 h 207010"/>
                <a:gd name="connsiteX57" fmla="*/ 141303 w 240487"/>
                <a:gd name="connsiteY57" fmla="*/ 10516 h 207010"/>
                <a:gd name="connsiteX58" fmla="*/ 141557 w 240487"/>
                <a:gd name="connsiteY58" fmla="*/ 13056 h 207010"/>
                <a:gd name="connsiteX59" fmla="*/ 141557 w 240487"/>
                <a:gd name="connsiteY59" fmla="*/ 25044 h 207010"/>
                <a:gd name="connsiteX60" fmla="*/ 146789 w 240487"/>
                <a:gd name="connsiteY60" fmla="*/ 25400 h 207010"/>
                <a:gd name="connsiteX61" fmla="*/ 151869 w 240487"/>
                <a:gd name="connsiteY61" fmla="*/ 25756 h 207010"/>
                <a:gd name="connsiteX62" fmla="*/ 178133 w 240487"/>
                <a:gd name="connsiteY62" fmla="*/ 28854 h 207010"/>
                <a:gd name="connsiteX63" fmla="*/ 182400 w 240487"/>
                <a:gd name="connsiteY63" fmla="*/ 2951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0487" h="207010">
                  <a:moveTo>
                    <a:pt x="182400" y="29515"/>
                  </a:moveTo>
                  <a:cubicBezTo>
                    <a:pt x="182908" y="29566"/>
                    <a:pt x="183416" y="29667"/>
                    <a:pt x="183924" y="29718"/>
                  </a:cubicBezTo>
                  <a:cubicBezTo>
                    <a:pt x="187480" y="30328"/>
                    <a:pt x="190325" y="31801"/>
                    <a:pt x="192458" y="34087"/>
                  </a:cubicBezTo>
                  <a:cubicBezTo>
                    <a:pt x="193526" y="35204"/>
                    <a:pt x="194389" y="36525"/>
                    <a:pt x="195151" y="38049"/>
                  </a:cubicBezTo>
                  <a:lnTo>
                    <a:pt x="216436" y="81229"/>
                  </a:lnTo>
                  <a:cubicBezTo>
                    <a:pt x="218824" y="85293"/>
                    <a:pt x="220500" y="87884"/>
                    <a:pt x="221466" y="89002"/>
                  </a:cubicBezTo>
                  <a:lnTo>
                    <a:pt x="234064" y="103327"/>
                  </a:lnTo>
                  <a:cubicBezTo>
                    <a:pt x="234775" y="104140"/>
                    <a:pt x="235486" y="105004"/>
                    <a:pt x="236045" y="105918"/>
                  </a:cubicBezTo>
                  <a:cubicBezTo>
                    <a:pt x="239703" y="111201"/>
                    <a:pt x="241074" y="117399"/>
                    <a:pt x="240261" y="124562"/>
                  </a:cubicBezTo>
                  <a:cubicBezTo>
                    <a:pt x="239957" y="127711"/>
                    <a:pt x="239652" y="130759"/>
                    <a:pt x="239296" y="133706"/>
                  </a:cubicBezTo>
                  <a:cubicBezTo>
                    <a:pt x="239296" y="133909"/>
                    <a:pt x="239246" y="134112"/>
                    <a:pt x="239246" y="134315"/>
                  </a:cubicBezTo>
                  <a:cubicBezTo>
                    <a:pt x="238534" y="140259"/>
                    <a:pt x="237823" y="145796"/>
                    <a:pt x="237010" y="150927"/>
                  </a:cubicBezTo>
                  <a:cubicBezTo>
                    <a:pt x="237010" y="154076"/>
                    <a:pt x="237010" y="157226"/>
                    <a:pt x="237010" y="160376"/>
                  </a:cubicBezTo>
                  <a:cubicBezTo>
                    <a:pt x="237010" y="173228"/>
                    <a:pt x="237010" y="186080"/>
                    <a:pt x="237010" y="198984"/>
                  </a:cubicBezTo>
                  <a:cubicBezTo>
                    <a:pt x="237010" y="201219"/>
                    <a:pt x="236198" y="203098"/>
                    <a:pt x="234623" y="204673"/>
                  </a:cubicBezTo>
                  <a:cubicBezTo>
                    <a:pt x="233200" y="206096"/>
                    <a:pt x="231473" y="206908"/>
                    <a:pt x="229543" y="207010"/>
                  </a:cubicBezTo>
                  <a:lnTo>
                    <a:pt x="210289" y="207010"/>
                  </a:lnTo>
                  <a:cubicBezTo>
                    <a:pt x="208308" y="206908"/>
                    <a:pt x="206632" y="206096"/>
                    <a:pt x="205260" y="204673"/>
                  </a:cubicBezTo>
                  <a:cubicBezTo>
                    <a:pt x="203686" y="203149"/>
                    <a:pt x="202923" y="201371"/>
                    <a:pt x="202822" y="199187"/>
                  </a:cubicBezTo>
                  <a:lnTo>
                    <a:pt x="202822" y="183439"/>
                  </a:lnTo>
                  <a:cubicBezTo>
                    <a:pt x="175339" y="185318"/>
                    <a:pt x="147806" y="186284"/>
                    <a:pt x="120272" y="186284"/>
                  </a:cubicBezTo>
                  <a:cubicBezTo>
                    <a:pt x="92688" y="186284"/>
                    <a:pt x="65154" y="185318"/>
                    <a:pt x="37671" y="183439"/>
                  </a:cubicBezTo>
                  <a:lnTo>
                    <a:pt x="37671" y="199187"/>
                  </a:lnTo>
                  <a:cubicBezTo>
                    <a:pt x="37620" y="201320"/>
                    <a:pt x="36808" y="203149"/>
                    <a:pt x="35283" y="204673"/>
                  </a:cubicBezTo>
                  <a:cubicBezTo>
                    <a:pt x="33861" y="206096"/>
                    <a:pt x="32185" y="206908"/>
                    <a:pt x="30203" y="207010"/>
                  </a:cubicBezTo>
                  <a:lnTo>
                    <a:pt x="10950" y="207010"/>
                  </a:lnTo>
                  <a:cubicBezTo>
                    <a:pt x="8969" y="206908"/>
                    <a:pt x="7242" y="206096"/>
                    <a:pt x="5819" y="204673"/>
                  </a:cubicBezTo>
                  <a:cubicBezTo>
                    <a:pt x="4245" y="203098"/>
                    <a:pt x="3483" y="201219"/>
                    <a:pt x="3483" y="198984"/>
                  </a:cubicBezTo>
                  <a:cubicBezTo>
                    <a:pt x="3483" y="186131"/>
                    <a:pt x="3483" y="173279"/>
                    <a:pt x="3483" y="160376"/>
                  </a:cubicBezTo>
                  <a:cubicBezTo>
                    <a:pt x="3483" y="157226"/>
                    <a:pt x="3483" y="154076"/>
                    <a:pt x="3483" y="150927"/>
                  </a:cubicBezTo>
                  <a:cubicBezTo>
                    <a:pt x="3432" y="150622"/>
                    <a:pt x="3381" y="150317"/>
                    <a:pt x="3330" y="150012"/>
                  </a:cubicBezTo>
                  <a:cubicBezTo>
                    <a:pt x="2568" y="145136"/>
                    <a:pt x="1907" y="139903"/>
                    <a:pt x="1248" y="134315"/>
                  </a:cubicBezTo>
                  <a:cubicBezTo>
                    <a:pt x="1197" y="134112"/>
                    <a:pt x="1197" y="133909"/>
                    <a:pt x="1146" y="133706"/>
                  </a:cubicBezTo>
                  <a:cubicBezTo>
                    <a:pt x="790" y="130759"/>
                    <a:pt x="486" y="127711"/>
                    <a:pt x="180" y="124562"/>
                  </a:cubicBezTo>
                  <a:cubicBezTo>
                    <a:pt x="79" y="123749"/>
                    <a:pt x="28" y="122936"/>
                    <a:pt x="28" y="122123"/>
                  </a:cubicBezTo>
                  <a:cubicBezTo>
                    <a:pt x="-226" y="115976"/>
                    <a:pt x="1248" y="110592"/>
                    <a:pt x="4498" y="105918"/>
                  </a:cubicBezTo>
                  <a:cubicBezTo>
                    <a:pt x="5108" y="105004"/>
                    <a:pt x="5768" y="104191"/>
                    <a:pt x="6480" y="103327"/>
                  </a:cubicBezTo>
                  <a:lnTo>
                    <a:pt x="19078" y="89002"/>
                  </a:lnTo>
                  <a:cubicBezTo>
                    <a:pt x="20043" y="87884"/>
                    <a:pt x="21720" y="85293"/>
                    <a:pt x="24108" y="81229"/>
                  </a:cubicBezTo>
                  <a:lnTo>
                    <a:pt x="45393" y="38049"/>
                  </a:lnTo>
                  <a:cubicBezTo>
                    <a:pt x="46104" y="36525"/>
                    <a:pt x="47018" y="35204"/>
                    <a:pt x="48085" y="34087"/>
                  </a:cubicBezTo>
                  <a:cubicBezTo>
                    <a:pt x="50218" y="31801"/>
                    <a:pt x="53063" y="30328"/>
                    <a:pt x="56619" y="29718"/>
                  </a:cubicBezTo>
                  <a:cubicBezTo>
                    <a:pt x="57128" y="29667"/>
                    <a:pt x="57636" y="29566"/>
                    <a:pt x="58143" y="29515"/>
                  </a:cubicBezTo>
                  <a:cubicBezTo>
                    <a:pt x="59566" y="29261"/>
                    <a:pt x="60988" y="29058"/>
                    <a:pt x="62410" y="28854"/>
                  </a:cubicBezTo>
                  <a:cubicBezTo>
                    <a:pt x="63680" y="28651"/>
                    <a:pt x="64900" y="28499"/>
                    <a:pt x="66170" y="28296"/>
                  </a:cubicBezTo>
                  <a:cubicBezTo>
                    <a:pt x="75110" y="27026"/>
                    <a:pt x="84255" y="26060"/>
                    <a:pt x="93754" y="25400"/>
                  </a:cubicBezTo>
                  <a:cubicBezTo>
                    <a:pt x="95481" y="25248"/>
                    <a:pt x="97208" y="25146"/>
                    <a:pt x="98987" y="25044"/>
                  </a:cubicBezTo>
                  <a:lnTo>
                    <a:pt x="98987" y="13056"/>
                  </a:lnTo>
                  <a:cubicBezTo>
                    <a:pt x="98987" y="12192"/>
                    <a:pt x="99088" y="11328"/>
                    <a:pt x="99240" y="10516"/>
                  </a:cubicBezTo>
                  <a:cubicBezTo>
                    <a:pt x="99697" y="8026"/>
                    <a:pt x="100866" y="5791"/>
                    <a:pt x="102797" y="3861"/>
                  </a:cubicBezTo>
                  <a:cubicBezTo>
                    <a:pt x="105337" y="1321"/>
                    <a:pt x="108436" y="51"/>
                    <a:pt x="112042" y="0"/>
                  </a:cubicBezTo>
                  <a:cubicBezTo>
                    <a:pt x="112195" y="0"/>
                    <a:pt x="112347" y="0"/>
                    <a:pt x="112499" y="0"/>
                  </a:cubicBezTo>
                  <a:cubicBezTo>
                    <a:pt x="112703" y="0"/>
                    <a:pt x="112906" y="0"/>
                    <a:pt x="113109" y="51"/>
                  </a:cubicBezTo>
                  <a:lnTo>
                    <a:pt x="127435" y="51"/>
                  </a:lnTo>
                  <a:cubicBezTo>
                    <a:pt x="127637" y="51"/>
                    <a:pt x="127892" y="0"/>
                    <a:pt x="128095" y="0"/>
                  </a:cubicBezTo>
                  <a:cubicBezTo>
                    <a:pt x="128248" y="0"/>
                    <a:pt x="128349" y="0"/>
                    <a:pt x="128501" y="0"/>
                  </a:cubicBezTo>
                  <a:cubicBezTo>
                    <a:pt x="132108" y="0"/>
                    <a:pt x="135156" y="1270"/>
                    <a:pt x="137696" y="3861"/>
                  </a:cubicBezTo>
                  <a:cubicBezTo>
                    <a:pt x="139627" y="5791"/>
                    <a:pt x="140795" y="7976"/>
                    <a:pt x="141303" y="10516"/>
                  </a:cubicBezTo>
                  <a:cubicBezTo>
                    <a:pt x="141456" y="11328"/>
                    <a:pt x="141557" y="12192"/>
                    <a:pt x="141557" y="13056"/>
                  </a:cubicBezTo>
                  <a:lnTo>
                    <a:pt x="141557" y="25044"/>
                  </a:lnTo>
                  <a:cubicBezTo>
                    <a:pt x="143335" y="25146"/>
                    <a:pt x="145062" y="25298"/>
                    <a:pt x="146789" y="25400"/>
                  </a:cubicBezTo>
                  <a:cubicBezTo>
                    <a:pt x="148517" y="25502"/>
                    <a:pt x="150193" y="25654"/>
                    <a:pt x="151869" y="25756"/>
                  </a:cubicBezTo>
                  <a:cubicBezTo>
                    <a:pt x="160861" y="26518"/>
                    <a:pt x="169598" y="27534"/>
                    <a:pt x="178133" y="28854"/>
                  </a:cubicBezTo>
                  <a:cubicBezTo>
                    <a:pt x="179556" y="29108"/>
                    <a:pt x="180977" y="29312"/>
                    <a:pt x="182400" y="29515"/>
                  </a:cubicBezTo>
                  <a:close/>
                </a:path>
              </a:pathLst>
            </a:custGeom>
            <a:noFill/>
            <a:ln w="5080" cap="rnd">
              <a:solidFill>
                <a:srgbClr val="002878"/>
              </a:solidFill>
              <a:prstDash val="solid"/>
              <a:round/>
            </a:ln>
          </p:spPr>
          <p:txBody>
            <a:bodyPr rtlCol="0" anchor="ctr"/>
            <a:lstStyle/>
            <a:p>
              <a:endParaRPr lang="en-US" sz="2800"/>
            </a:p>
          </p:txBody>
        </p:sp>
        <p:sp>
          <p:nvSpPr>
            <p:cNvPr id="804" name="Freeform: Shape 803">
              <a:extLst>
                <a:ext uri="{FF2B5EF4-FFF2-40B4-BE49-F238E27FC236}">
                  <a16:creationId xmlns:a16="http://schemas.microsoft.com/office/drawing/2014/main" id="{432C5344-79D6-7DD0-8345-E04741293A13}"/>
                </a:ext>
              </a:extLst>
            </p:cNvPr>
            <p:cNvSpPr/>
            <p:nvPr/>
          </p:nvSpPr>
          <p:spPr>
            <a:xfrm>
              <a:off x="3621713" y="1077001"/>
              <a:ext cx="5080" cy="9296"/>
            </a:xfrm>
            <a:custGeom>
              <a:avLst/>
              <a:gdLst>
                <a:gd name="connsiteX0" fmla="*/ 0 w 5080"/>
                <a:gd name="connsiteY0" fmla="*/ 0 h 9296"/>
                <a:gd name="connsiteX1" fmla="*/ 0 w 5080"/>
                <a:gd name="connsiteY1" fmla="*/ 9296 h 9296"/>
              </a:gdLst>
              <a:ahLst/>
              <a:cxnLst>
                <a:cxn ang="0">
                  <a:pos x="connsiteX0" y="connsiteY0"/>
                </a:cxn>
                <a:cxn ang="0">
                  <a:pos x="connsiteX1" y="connsiteY1"/>
                </a:cxn>
              </a:cxnLst>
              <a:rect l="l" t="t" r="r" b="b"/>
              <a:pathLst>
                <a:path w="5080" h="9296">
                  <a:moveTo>
                    <a:pt x="0" y="0"/>
                  </a:moveTo>
                  <a:lnTo>
                    <a:pt x="0" y="9296"/>
                  </a:lnTo>
                </a:path>
              </a:pathLst>
            </a:custGeom>
            <a:ln w="5080" cap="rnd">
              <a:solidFill>
                <a:srgbClr val="002878"/>
              </a:solidFill>
              <a:prstDash val="solid"/>
              <a:round/>
            </a:ln>
          </p:spPr>
          <p:txBody>
            <a:bodyPr rtlCol="0" anchor="ctr"/>
            <a:lstStyle/>
            <a:p>
              <a:endParaRPr lang="en-US" sz="2800"/>
            </a:p>
          </p:txBody>
        </p:sp>
        <p:sp>
          <p:nvSpPr>
            <p:cNvPr id="805" name="Freeform: Shape 804">
              <a:extLst>
                <a:ext uri="{FF2B5EF4-FFF2-40B4-BE49-F238E27FC236}">
                  <a16:creationId xmlns:a16="http://schemas.microsoft.com/office/drawing/2014/main" id="{FA6EC0D0-48CA-0A7A-D3DD-10A3773CEC69}"/>
                </a:ext>
              </a:extLst>
            </p:cNvPr>
            <p:cNvSpPr/>
            <p:nvPr/>
          </p:nvSpPr>
          <p:spPr>
            <a:xfrm>
              <a:off x="3545462" y="1098619"/>
              <a:ext cx="152450" cy="39291"/>
            </a:xfrm>
            <a:custGeom>
              <a:avLst/>
              <a:gdLst>
                <a:gd name="connsiteX0" fmla="*/ 136449 w 152450"/>
                <a:gd name="connsiteY0" fmla="*/ 3071 h 39291"/>
                <a:gd name="connsiteX1" fmla="*/ 18085 w 152450"/>
                <a:gd name="connsiteY1" fmla="*/ 3071 h 39291"/>
                <a:gd name="connsiteX2" fmla="*/ 0 w 152450"/>
                <a:gd name="connsiteY2" fmla="*/ 39291 h 39291"/>
                <a:gd name="connsiteX3" fmla="*/ 11227 w 152450"/>
                <a:gd name="connsiteY3" fmla="*/ 38732 h 39291"/>
                <a:gd name="connsiteX4" fmla="*/ 76200 w 152450"/>
                <a:gd name="connsiteY4" fmla="*/ 37208 h 39291"/>
                <a:gd name="connsiteX5" fmla="*/ 141123 w 152450"/>
                <a:gd name="connsiteY5" fmla="*/ 38732 h 39291"/>
                <a:gd name="connsiteX6" fmla="*/ 152451 w 152450"/>
                <a:gd name="connsiteY6" fmla="*/ 39291 h 39291"/>
                <a:gd name="connsiteX7" fmla="*/ 136449 w 152450"/>
                <a:gd name="connsiteY7" fmla="*/ 3071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50" h="39291">
                  <a:moveTo>
                    <a:pt x="136449" y="3071"/>
                  </a:moveTo>
                  <a:cubicBezTo>
                    <a:pt x="77267" y="-3838"/>
                    <a:pt x="18085" y="3071"/>
                    <a:pt x="18085" y="3071"/>
                  </a:cubicBezTo>
                  <a:lnTo>
                    <a:pt x="0" y="39291"/>
                  </a:lnTo>
                  <a:cubicBezTo>
                    <a:pt x="3759" y="39088"/>
                    <a:pt x="7467" y="38935"/>
                    <a:pt x="11227" y="38732"/>
                  </a:cubicBezTo>
                  <a:cubicBezTo>
                    <a:pt x="32918" y="37767"/>
                    <a:pt x="54559" y="37259"/>
                    <a:pt x="76200" y="37208"/>
                  </a:cubicBezTo>
                  <a:cubicBezTo>
                    <a:pt x="97790" y="37259"/>
                    <a:pt x="119431" y="37767"/>
                    <a:pt x="141123" y="38732"/>
                  </a:cubicBezTo>
                  <a:cubicBezTo>
                    <a:pt x="144882" y="38885"/>
                    <a:pt x="148641" y="39088"/>
                    <a:pt x="152451" y="39291"/>
                  </a:cubicBezTo>
                  <a:cubicBezTo>
                    <a:pt x="151384" y="37411"/>
                    <a:pt x="136449" y="3071"/>
                    <a:pt x="136449" y="3071"/>
                  </a:cubicBezTo>
                  <a:close/>
                </a:path>
              </a:pathLst>
            </a:custGeom>
            <a:noFill/>
            <a:ln w="5080" cap="rnd">
              <a:solidFill>
                <a:srgbClr val="002878"/>
              </a:solidFill>
              <a:prstDash val="solid"/>
              <a:round/>
            </a:ln>
          </p:spPr>
          <p:txBody>
            <a:bodyPr rtlCol="0" anchor="ctr"/>
            <a:lstStyle/>
            <a:p>
              <a:endParaRPr lang="en-US" sz="2800"/>
            </a:p>
          </p:txBody>
        </p:sp>
        <p:sp>
          <p:nvSpPr>
            <p:cNvPr id="806" name="Freeform: Shape 805">
              <a:extLst>
                <a:ext uri="{FF2B5EF4-FFF2-40B4-BE49-F238E27FC236}">
                  <a16:creationId xmlns:a16="http://schemas.microsoft.com/office/drawing/2014/main" id="{29EB6F2F-036C-ED35-D404-94E54FAB0494}"/>
                </a:ext>
              </a:extLst>
            </p:cNvPr>
            <p:cNvSpPr/>
            <p:nvPr/>
          </p:nvSpPr>
          <p:spPr>
            <a:xfrm>
              <a:off x="3519452" y="1168746"/>
              <a:ext cx="27279" cy="27330"/>
            </a:xfrm>
            <a:custGeom>
              <a:avLst/>
              <a:gdLst>
                <a:gd name="connsiteX0" fmla="*/ 23317 w 27279"/>
                <a:gd name="connsiteY0" fmla="*/ 4013 h 27330"/>
                <a:gd name="connsiteX1" fmla="*/ 27280 w 27279"/>
                <a:gd name="connsiteY1" fmla="*/ 13665 h 27330"/>
                <a:gd name="connsiteX2" fmla="*/ 23317 w 27279"/>
                <a:gd name="connsiteY2" fmla="*/ 23317 h 27330"/>
                <a:gd name="connsiteX3" fmla="*/ 13666 w 27279"/>
                <a:gd name="connsiteY3" fmla="*/ 27330 h 27330"/>
                <a:gd name="connsiteX4" fmla="*/ 4013 w 27279"/>
                <a:gd name="connsiteY4" fmla="*/ 23317 h 27330"/>
                <a:gd name="connsiteX5" fmla="*/ 0 w 27279"/>
                <a:gd name="connsiteY5" fmla="*/ 13665 h 27330"/>
                <a:gd name="connsiteX6" fmla="*/ 4013 w 27279"/>
                <a:gd name="connsiteY6" fmla="*/ 4013 h 27330"/>
                <a:gd name="connsiteX7" fmla="*/ 13666 w 27279"/>
                <a:gd name="connsiteY7" fmla="*/ 0 h 27330"/>
                <a:gd name="connsiteX8" fmla="*/ 23317 w 27279"/>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9" h="27330">
                  <a:moveTo>
                    <a:pt x="23317" y="4013"/>
                  </a:moveTo>
                  <a:cubicBezTo>
                    <a:pt x="25959" y="6655"/>
                    <a:pt x="27280" y="9906"/>
                    <a:pt x="27280" y="13665"/>
                  </a:cubicBezTo>
                  <a:cubicBezTo>
                    <a:pt x="27280" y="17424"/>
                    <a:pt x="25959" y="20625"/>
                    <a:pt x="23317" y="23317"/>
                  </a:cubicBezTo>
                  <a:cubicBezTo>
                    <a:pt x="20676" y="26010"/>
                    <a:pt x="17476" y="27330"/>
                    <a:pt x="13666" y="27330"/>
                  </a:cubicBezTo>
                  <a:cubicBezTo>
                    <a:pt x="9906" y="27330"/>
                    <a:pt x="6706" y="26010"/>
                    <a:pt x="4013" y="23317"/>
                  </a:cubicBezTo>
                  <a:cubicBezTo>
                    <a:pt x="1372" y="20676"/>
                    <a:pt x="0" y="17424"/>
                    <a:pt x="0" y="13665"/>
                  </a:cubicBezTo>
                  <a:cubicBezTo>
                    <a:pt x="0" y="9906"/>
                    <a:pt x="1321" y="6706"/>
                    <a:pt x="4013" y="4013"/>
                  </a:cubicBezTo>
                  <a:cubicBezTo>
                    <a:pt x="6655" y="1321"/>
                    <a:pt x="9856" y="0"/>
                    <a:pt x="13666" y="0"/>
                  </a:cubicBezTo>
                  <a:cubicBezTo>
                    <a:pt x="17425" y="51"/>
                    <a:pt x="20625" y="1372"/>
                    <a:pt x="23317" y="4013"/>
                  </a:cubicBezTo>
                  <a:close/>
                </a:path>
              </a:pathLst>
            </a:custGeom>
            <a:noFill/>
            <a:ln w="5080" cap="rnd">
              <a:solidFill>
                <a:srgbClr val="002878"/>
              </a:solidFill>
              <a:prstDash val="solid"/>
              <a:round/>
            </a:ln>
          </p:spPr>
          <p:txBody>
            <a:bodyPr rtlCol="0" anchor="ctr"/>
            <a:lstStyle/>
            <a:p>
              <a:endParaRPr lang="en-US" sz="2800"/>
            </a:p>
          </p:txBody>
        </p:sp>
        <p:sp>
          <p:nvSpPr>
            <p:cNvPr id="807" name="Freeform: Shape 806">
              <a:extLst>
                <a:ext uri="{FF2B5EF4-FFF2-40B4-BE49-F238E27FC236}">
                  <a16:creationId xmlns:a16="http://schemas.microsoft.com/office/drawing/2014/main" id="{D71E0D5B-7564-4D9B-E173-B11200BB4540}"/>
                </a:ext>
              </a:extLst>
            </p:cNvPr>
            <p:cNvSpPr/>
            <p:nvPr/>
          </p:nvSpPr>
          <p:spPr>
            <a:xfrm>
              <a:off x="3696795" y="1168746"/>
              <a:ext cx="27381" cy="27330"/>
            </a:xfrm>
            <a:custGeom>
              <a:avLst/>
              <a:gdLst>
                <a:gd name="connsiteX0" fmla="*/ 4013 w 27381"/>
                <a:gd name="connsiteY0" fmla="*/ 4013 h 27330"/>
                <a:gd name="connsiteX1" fmla="*/ 0 w 27381"/>
                <a:gd name="connsiteY1" fmla="*/ 13665 h 27330"/>
                <a:gd name="connsiteX2" fmla="*/ 4013 w 27381"/>
                <a:gd name="connsiteY2" fmla="*/ 23317 h 27330"/>
                <a:gd name="connsiteX3" fmla="*/ 13716 w 27381"/>
                <a:gd name="connsiteY3" fmla="*/ 27330 h 27330"/>
                <a:gd name="connsiteX4" fmla="*/ 23368 w 27381"/>
                <a:gd name="connsiteY4" fmla="*/ 23317 h 27330"/>
                <a:gd name="connsiteX5" fmla="*/ 27381 w 27381"/>
                <a:gd name="connsiteY5" fmla="*/ 13665 h 27330"/>
                <a:gd name="connsiteX6" fmla="*/ 23368 w 27381"/>
                <a:gd name="connsiteY6" fmla="*/ 4013 h 27330"/>
                <a:gd name="connsiteX7" fmla="*/ 13716 w 27381"/>
                <a:gd name="connsiteY7" fmla="*/ 0 h 27330"/>
                <a:gd name="connsiteX8" fmla="*/ 4013 w 27381"/>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1" h="27330">
                  <a:moveTo>
                    <a:pt x="4013" y="4013"/>
                  </a:moveTo>
                  <a:cubicBezTo>
                    <a:pt x="1372" y="6655"/>
                    <a:pt x="0" y="9906"/>
                    <a:pt x="0" y="13665"/>
                  </a:cubicBezTo>
                  <a:cubicBezTo>
                    <a:pt x="0" y="17424"/>
                    <a:pt x="1321" y="20625"/>
                    <a:pt x="4013" y="23317"/>
                  </a:cubicBezTo>
                  <a:cubicBezTo>
                    <a:pt x="6705" y="26010"/>
                    <a:pt x="9906" y="27330"/>
                    <a:pt x="13716" y="27330"/>
                  </a:cubicBezTo>
                  <a:cubicBezTo>
                    <a:pt x="17475" y="27330"/>
                    <a:pt x="20675" y="26010"/>
                    <a:pt x="23368" y="23317"/>
                  </a:cubicBezTo>
                  <a:cubicBezTo>
                    <a:pt x="26060" y="20676"/>
                    <a:pt x="27381" y="17424"/>
                    <a:pt x="27381" y="13665"/>
                  </a:cubicBezTo>
                  <a:cubicBezTo>
                    <a:pt x="27381" y="9906"/>
                    <a:pt x="26060" y="6706"/>
                    <a:pt x="23368" y="4013"/>
                  </a:cubicBezTo>
                  <a:cubicBezTo>
                    <a:pt x="20726" y="1321"/>
                    <a:pt x="17475" y="0"/>
                    <a:pt x="13716" y="0"/>
                  </a:cubicBezTo>
                  <a:cubicBezTo>
                    <a:pt x="9906" y="51"/>
                    <a:pt x="6654" y="1372"/>
                    <a:pt x="4013" y="4013"/>
                  </a:cubicBezTo>
                  <a:close/>
                </a:path>
              </a:pathLst>
            </a:custGeom>
            <a:noFill/>
            <a:ln w="5080" cap="rnd">
              <a:solidFill>
                <a:srgbClr val="002878"/>
              </a:solidFill>
              <a:prstDash val="solid"/>
              <a:round/>
            </a:ln>
          </p:spPr>
          <p:txBody>
            <a:bodyPr rtlCol="0" anchor="ctr"/>
            <a:lstStyle/>
            <a:p>
              <a:endParaRPr lang="en-US" sz="2800"/>
            </a:p>
          </p:txBody>
        </p:sp>
        <p:sp>
          <p:nvSpPr>
            <p:cNvPr id="808" name="Freeform: Shape 807">
              <a:extLst>
                <a:ext uri="{FF2B5EF4-FFF2-40B4-BE49-F238E27FC236}">
                  <a16:creationId xmlns:a16="http://schemas.microsoft.com/office/drawing/2014/main" id="{D520005E-F4D8-3AB0-705F-8768D4358B64}"/>
                </a:ext>
              </a:extLst>
            </p:cNvPr>
            <p:cNvSpPr/>
            <p:nvPr/>
          </p:nvSpPr>
          <p:spPr>
            <a:xfrm>
              <a:off x="3563344" y="1196076"/>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09" name="Freeform: Shape 808">
              <a:extLst>
                <a:ext uri="{FF2B5EF4-FFF2-40B4-BE49-F238E27FC236}">
                  <a16:creationId xmlns:a16="http://schemas.microsoft.com/office/drawing/2014/main" id="{2C53D016-7F8B-BFD8-0425-AD8A61C923EF}"/>
                </a:ext>
              </a:extLst>
            </p:cNvPr>
            <p:cNvSpPr/>
            <p:nvPr/>
          </p:nvSpPr>
          <p:spPr>
            <a:xfrm>
              <a:off x="3563344" y="1210148"/>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10" name="Freeform: Shape 809">
              <a:extLst>
                <a:ext uri="{FF2B5EF4-FFF2-40B4-BE49-F238E27FC236}">
                  <a16:creationId xmlns:a16="http://schemas.microsoft.com/office/drawing/2014/main" id="{A84E0C8C-B3A8-2819-CC7E-0558D08C10BA}"/>
                </a:ext>
              </a:extLst>
            </p:cNvPr>
            <p:cNvSpPr/>
            <p:nvPr/>
          </p:nvSpPr>
          <p:spPr>
            <a:xfrm>
              <a:off x="3563344" y="1224270"/>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11" name="Freeform: Shape 810">
              <a:extLst>
                <a:ext uri="{FF2B5EF4-FFF2-40B4-BE49-F238E27FC236}">
                  <a16:creationId xmlns:a16="http://schemas.microsoft.com/office/drawing/2014/main" id="{E535F453-02E7-CA1B-7927-ED4446A5CD01}"/>
                </a:ext>
              </a:extLst>
            </p:cNvPr>
            <p:cNvSpPr/>
            <p:nvPr/>
          </p:nvSpPr>
          <p:spPr>
            <a:xfrm>
              <a:off x="3504974" y="1244184"/>
              <a:ext cx="34188" cy="2743"/>
            </a:xfrm>
            <a:custGeom>
              <a:avLst/>
              <a:gdLst>
                <a:gd name="connsiteX0" fmla="*/ 34188 w 34188"/>
                <a:gd name="connsiteY0" fmla="*/ 2743 h 2743"/>
                <a:gd name="connsiteX1" fmla="*/ 0 w 34188"/>
                <a:gd name="connsiteY1" fmla="*/ 0 h 2743"/>
              </a:gdLst>
              <a:ahLst/>
              <a:cxnLst>
                <a:cxn ang="0">
                  <a:pos x="connsiteX0" y="connsiteY0"/>
                </a:cxn>
                <a:cxn ang="0">
                  <a:pos x="connsiteX1" y="connsiteY1"/>
                </a:cxn>
              </a:cxnLst>
              <a:rect l="l" t="t" r="r" b="b"/>
              <a:pathLst>
                <a:path w="34188" h="2743">
                  <a:moveTo>
                    <a:pt x="34188" y="2743"/>
                  </a:moveTo>
                  <a:lnTo>
                    <a:pt x="0" y="0"/>
                  </a:lnTo>
                </a:path>
              </a:pathLst>
            </a:custGeom>
            <a:ln w="5080" cap="rnd">
              <a:solidFill>
                <a:srgbClr val="002878"/>
              </a:solidFill>
              <a:prstDash val="solid"/>
              <a:round/>
            </a:ln>
          </p:spPr>
          <p:txBody>
            <a:bodyPr rtlCol="0" anchor="ctr"/>
            <a:lstStyle/>
            <a:p>
              <a:endParaRPr lang="en-US" sz="2800"/>
            </a:p>
          </p:txBody>
        </p:sp>
        <p:sp>
          <p:nvSpPr>
            <p:cNvPr id="812" name="Freeform: Shape 811">
              <a:extLst>
                <a:ext uri="{FF2B5EF4-FFF2-40B4-BE49-F238E27FC236}">
                  <a16:creationId xmlns:a16="http://schemas.microsoft.com/office/drawing/2014/main" id="{C1B0DAA5-7DAE-FABC-AA76-A355C3E6E328}"/>
                </a:ext>
              </a:extLst>
            </p:cNvPr>
            <p:cNvSpPr/>
            <p:nvPr/>
          </p:nvSpPr>
          <p:spPr>
            <a:xfrm>
              <a:off x="3704314" y="1244184"/>
              <a:ext cx="34137" cy="2743"/>
            </a:xfrm>
            <a:custGeom>
              <a:avLst/>
              <a:gdLst>
                <a:gd name="connsiteX0" fmla="*/ 0 w 34137"/>
                <a:gd name="connsiteY0" fmla="*/ 2743 h 2743"/>
                <a:gd name="connsiteX1" fmla="*/ 34137 w 34137"/>
                <a:gd name="connsiteY1" fmla="*/ 0 h 2743"/>
              </a:gdLst>
              <a:ahLst/>
              <a:cxnLst>
                <a:cxn ang="0">
                  <a:pos x="connsiteX0" y="connsiteY0"/>
                </a:cxn>
                <a:cxn ang="0">
                  <a:pos x="connsiteX1" y="connsiteY1"/>
                </a:cxn>
              </a:cxnLst>
              <a:rect l="l" t="t" r="r" b="b"/>
              <a:pathLst>
                <a:path w="34137" h="2743">
                  <a:moveTo>
                    <a:pt x="0" y="2743"/>
                  </a:moveTo>
                  <a:lnTo>
                    <a:pt x="34137" y="0"/>
                  </a:lnTo>
                </a:path>
              </a:pathLst>
            </a:custGeom>
            <a:ln w="5080" cap="rnd">
              <a:solidFill>
                <a:srgbClr val="002878"/>
              </a:solidFill>
              <a:prstDash val="solid"/>
              <a:round/>
            </a:ln>
          </p:spPr>
          <p:txBody>
            <a:bodyPr rtlCol="0" anchor="ctr"/>
            <a:lstStyle/>
            <a:p>
              <a:endParaRPr lang="en-US" sz="2800"/>
            </a:p>
          </p:txBody>
        </p:sp>
      </p:grpSp>
      <p:grpSp>
        <p:nvGrpSpPr>
          <p:cNvPr id="670" name="Graphic 169">
            <a:extLst>
              <a:ext uri="{FF2B5EF4-FFF2-40B4-BE49-F238E27FC236}">
                <a16:creationId xmlns:a16="http://schemas.microsoft.com/office/drawing/2014/main" id="{90386F3B-4444-F81B-9716-0EC1092BAC48}"/>
              </a:ext>
            </a:extLst>
          </p:cNvPr>
          <p:cNvGrpSpPr/>
          <p:nvPr/>
        </p:nvGrpSpPr>
        <p:grpSpPr>
          <a:xfrm>
            <a:off x="2934361" y="1289274"/>
            <a:ext cx="283954" cy="246328"/>
            <a:chOff x="178557" y="1022239"/>
            <a:chExt cx="283954" cy="246328"/>
          </a:xfrm>
          <a:noFill/>
        </p:grpSpPr>
        <p:sp>
          <p:nvSpPr>
            <p:cNvPr id="788" name="Freeform: Shape 787">
              <a:extLst>
                <a:ext uri="{FF2B5EF4-FFF2-40B4-BE49-F238E27FC236}">
                  <a16:creationId xmlns:a16="http://schemas.microsoft.com/office/drawing/2014/main" id="{014AAE4B-CC82-8778-83BA-138BA75809E3}"/>
                </a:ext>
              </a:extLst>
            </p:cNvPr>
            <p:cNvSpPr/>
            <p:nvPr/>
          </p:nvSpPr>
          <p:spPr>
            <a:xfrm>
              <a:off x="178557" y="1085993"/>
              <a:ext cx="119209" cy="154482"/>
            </a:xfrm>
            <a:custGeom>
              <a:avLst/>
              <a:gdLst>
                <a:gd name="connsiteX0" fmla="*/ 119210 w 119209"/>
                <a:gd name="connsiteY0" fmla="*/ 154483 h 154482"/>
                <a:gd name="connsiteX1" fmla="*/ 17965 w 119209"/>
                <a:gd name="connsiteY1" fmla="*/ 154483 h 154482"/>
                <a:gd name="connsiteX2" fmla="*/ 2979 w 119209"/>
                <a:gd name="connsiteY2" fmla="*/ 133248 h 154482"/>
                <a:gd name="connsiteX3" fmla="*/ 47023 w 119209"/>
                <a:gd name="connsiteY3" fmla="*/ 65888 h 154482"/>
                <a:gd name="connsiteX4" fmla="*/ 51798 w 119209"/>
                <a:gd name="connsiteY4" fmla="*/ 49733 h 154482"/>
                <a:gd name="connsiteX5" fmla="*/ 51798 w 119209"/>
                <a:gd name="connsiteY5" fmla="*/ 0 h 1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09" h="154482">
                  <a:moveTo>
                    <a:pt x="119210" y="154483"/>
                  </a:moveTo>
                  <a:lnTo>
                    <a:pt x="17965" y="154483"/>
                  </a:lnTo>
                  <a:cubicBezTo>
                    <a:pt x="1862" y="154483"/>
                    <a:pt x="-4183" y="144628"/>
                    <a:pt x="2979" y="133248"/>
                  </a:cubicBezTo>
                  <a:cubicBezTo>
                    <a:pt x="10447" y="121310"/>
                    <a:pt x="47023" y="65888"/>
                    <a:pt x="47023" y="65888"/>
                  </a:cubicBezTo>
                  <a:cubicBezTo>
                    <a:pt x="49665" y="61824"/>
                    <a:pt x="51798" y="54559"/>
                    <a:pt x="51798" y="49733"/>
                  </a:cubicBezTo>
                  <a:lnTo>
                    <a:pt x="51798" y="0"/>
                  </a:lnTo>
                </a:path>
              </a:pathLst>
            </a:custGeom>
            <a:noFill/>
            <a:ln w="5080" cap="rnd">
              <a:solidFill>
                <a:srgbClr val="002878"/>
              </a:solidFill>
              <a:prstDash val="solid"/>
              <a:round/>
            </a:ln>
          </p:spPr>
          <p:txBody>
            <a:bodyPr rtlCol="0" anchor="ctr"/>
            <a:lstStyle/>
            <a:p>
              <a:endParaRPr lang="en-US" sz="2800"/>
            </a:p>
          </p:txBody>
        </p:sp>
        <p:sp>
          <p:nvSpPr>
            <p:cNvPr id="789" name="Freeform: Shape 788">
              <a:extLst>
                <a:ext uri="{FF2B5EF4-FFF2-40B4-BE49-F238E27FC236}">
                  <a16:creationId xmlns:a16="http://schemas.microsoft.com/office/drawing/2014/main" id="{6E0FDF3E-680D-4D56-50D2-A1FF99DA19F6}"/>
                </a:ext>
              </a:extLst>
            </p:cNvPr>
            <p:cNvSpPr/>
            <p:nvPr/>
          </p:nvSpPr>
          <p:spPr>
            <a:xfrm>
              <a:off x="220246" y="1069991"/>
              <a:ext cx="70307" cy="115417"/>
            </a:xfrm>
            <a:custGeom>
              <a:avLst/>
              <a:gdLst>
                <a:gd name="connsiteX0" fmla="*/ 0 w 70307"/>
                <a:gd name="connsiteY0" fmla="*/ 0 h 115417"/>
                <a:gd name="connsiteX1" fmla="*/ 53442 w 70307"/>
                <a:gd name="connsiteY1" fmla="*/ 0 h 115417"/>
                <a:gd name="connsiteX2" fmla="*/ 43434 w 70307"/>
                <a:gd name="connsiteY2" fmla="*/ 14021 h 115417"/>
                <a:gd name="connsiteX3" fmla="*/ 43434 w 70307"/>
                <a:gd name="connsiteY3" fmla="*/ 65684 h 115417"/>
                <a:gd name="connsiteX4" fmla="*/ 48209 w 70307"/>
                <a:gd name="connsiteY4" fmla="*/ 81839 h 115417"/>
                <a:gd name="connsiteX5" fmla="*/ 70307 w 70307"/>
                <a:gd name="connsiteY5" fmla="*/ 115418 h 1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07" h="115417">
                  <a:moveTo>
                    <a:pt x="0" y="0"/>
                  </a:moveTo>
                  <a:lnTo>
                    <a:pt x="53442" y="0"/>
                  </a:lnTo>
                  <a:lnTo>
                    <a:pt x="43434" y="14021"/>
                  </a:lnTo>
                  <a:lnTo>
                    <a:pt x="43434" y="65684"/>
                  </a:lnTo>
                  <a:cubicBezTo>
                    <a:pt x="43434" y="70510"/>
                    <a:pt x="45568" y="77775"/>
                    <a:pt x="48209" y="81839"/>
                  </a:cubicBezTo>
                  <a:cubicBezTo>
                    <a:pt x="48209" y="81839"/>
                    <a:pt x="58420" y="97282"/>
                    <a:pt x="70307" y="115418"/>
                  </a:cubicBezTo>
                </a:path>
              </a:pathLst>
            </a:custGeom>
            <a:noFill/>
            <a:ln w="5080" cap="rnd">
              <a:solidFill>
                <a:srgbClr val="002878"/>
              </a:solidFill>
              <a:prstDash val="solid"/>
              <a:round/>
            </a:ln>
          </p:spPr>
          <p:txBody>
            <a:bodyPr rtlCol="0" anchor="ctr"/>
            <a:lstStyle/>
            <a:p>
              <a:endParaRPr lang="en-US" sz="2800"/>
            </a:p>
          </p:txBody>
        </p:sp>
        <p:sp>
          <p:nvSpPr>
            <p:cNvPr id="790" name="Freeform: Shape 789">
              <a:extLst>
                <a:ext uri="{FF2B5EF4-FFF2-40B4-BE49-F238E27FC236}">
                  <a16:creationId xmlns:a16="http://schemas.microsoft.com/office/drawing/2014/main" id="{7D6A210D-BF71-57A5-80AE-AC436CB30DB8}"/>
                </a:ext>
              </a:extLst>
            </p:cNvPr>
            <p:cNvSpPr/>
            <p:nvPr/>
          </p:nvSpPr>
          <p:spPr>
            <a:xfrm>
              <a:off x="226393" y="1178601"/>
              <a:ext cx="58470" cy="5080"/>
            </a:xfrm>
            <a:custGeom>
              <a:avLst/>
              <a:gdLst>
                <a:gd name="connsiteX0" fmla="*/ 0 w 58470"/>
                <a:gd name="connsiteY0" fmla="*/ 0 h 5080"/>
                <a:gd name="connsiteX1" fmla="*/ 58471 w 58470"/>
                <a:gd name="connsiteY1" fmla="*/ 0 h 5080"/>
              </a:gdLst>
              <a:ahLst/>
              <a:cxnLst>
                <a:cxn ang="0">
                  <a:pos x="connsiteX0" y="connsiteY0"/>
                </a:cxn>
                <a:cxn ang="0">
                  <a:pos x="connsiteX1" y="connsiteY1"/>
                </a:cxn>
              </a:cxnLst>
              <a:rect l="l" t="t" r="r" b="b"/>
              <a:pathLst>
                <a:path w="58470" h="5080">
                  <a:moveTo>
                    <a:pt x="0" y="0"/>
                  </a:moveTo>
                  <a:lnTo>
                    <a:pt x="58471" y="0"/>
                  </a:lnTo>
                </a:path>
              </a:pathLst>
            </a:custGeom>
            <a:ln w="5080" cap="rnd">
              <a:solidFill>
                <a:srgbClr val="002878"/>
              </a:solidFill>
              <a:prstDash val="solid"/>
              <a:miter/>
            </a:ln>
          </p:spPr>
          <p:txBody>
            <a:bodyPr rtlCol="0" anchor="ctr"/>
            <a:lstStyle/>
            <a:p>
              <a:endParaRPr lang="en-US" sz="2800"/>
            </a:p>
          </p:txBody>
        </p:sp>
        <p:sp>
          <p:nvSpPr>
            <p:cNvPr id="791" name="Freeform: Shape 790">
              <a:extLst>
                <a:ext uri="{FF2B5EF4-FFF2-40B4-BE49-F238E27FC236}">
                  <a16:creationId xmlns:a16="http://schemas.microsoft.com/office/drawing/2014/main" id="{86E7695B-E787-FCDF-082D-E2838EC4DC3F}"/>
                </a:ext>
              </a:extLst>
            </p:cNvPr>
            <p:cNvSpPr/>
            <p:nvPr/>
          </p:nvSpPr>
          <p:spPr>
            <a:xfrm>
              <a:off x="243259" y="1194959"/>
              <a:ext cx="9652" cy="9651"/>
            </a:xfrm>
            <a:custGeom>
              <a:avLst/>
              <a:gdLst>
                <a:gd name="connsiteX0" fmla="*/ 9652 w 9652"/>
                <a:gd name="connsiteY0" fmla="*/ 4826 h 9651"/>
                <a:gd name="connsiteX1" fmla="*/ 4826 w 9652"/>
                <a:gd name="connsiteY1" fmla="*/ 9652 h 9651"/>
                <a:gd name="connsiteX2" fmla="*/ 0 w 9652"/>
                <a:gd name="connsiteY2" fmla="*/ 4826 h 9651"/>
                <a:gd name="connsiteX3" fmla="*/ 4826 w 9652"/>
                <a:gd name="connsiteY3" fmla="*/ 0 h 9651"/>
                <a:gd name="connsiteX4" fmla="*/ 9652 w 9652"/>
                <a:gd name="connsiteY4" fmla="*/ 4826 h 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 h="9651">
                  <a:moveTo>
                    <a:pt x="9652" y="4826"/>
                  </a:moveTo>
                  <a:cubicBezTo>
                    <a:pt x="9652" y="7468"/>
                    <a:pt x="7518" y="9652"/>
                    <a:pt x="4826" y="9652"/>
                  </a:cubicBezTo>
                  <a:cubicBezTo>
                    <a:pt x="2184" y="9652"/>
                    <a:pt x="0" y="7518"/>
                    <a:pt x="0" y="4826"/>
                  </a:cubicBezTo>
                  <a:cubicBezTo>
                    <a:pt x="0" y="2134"/>
                    <a:pt x="2134" y="0"/>
                    <a:pt x="4826" y="0"/>
                  </a:cubicBezTo>
                  <a:cubicBezTo>
                    <a:pt x="7518" y="0"/>
                    <a:pt x="9652" y="2184"/>
                    <a:pt x="9652" y="4826"/>
                  </a:cubicBezTo>
                  <a:close/>
                </a:path>
              </a:pathLst>
            </a:custGeom>
            <a:noFill/>
            <a:ln w="5080" cap="flat">
              <a:solidFill>
                <a:srgbClr val="002878"/>
              </a:solidFill>
              <a:prstDash val="solid"/>
              <a:miter/>
            </a:ln>
          </p:spPr>
          <p:txBody>
            <a:bodyPr rtlCol="0" anchor="ctr"/>
            <a:lstStyle/>
            <a:p>
              <a:endParaRPr lang="en-US" sz="2800"/>
            </a:p>
          </p:txBody>
        </p:sp>
        <p:sp>
          <p:nvSpPr>
            <p:cNvPr id="792" name="Freeform: Shape 791">
              <a:extLst>
                <a:ext uri="{FF2B5EF4-FFF2-40B4-BE49-F238E27FC236}">
                  <a16:creationId xmlns:a16="http://schemas.microsoft.com/office/drawing/2014/main" id="{9EE0A767-1CBC-2409-C4CF-80B8BCF702A9}"/>
                </a:ext>
              </a:extLst>
            </p:cNvPr>
            <p:cNvSpPr/>
            <p:nvPr/>
          </p:nvSpPr>
          <p:spPr>
            <a:xfrm>
              <a:off x="266220" y="1210961"/>
              <a:ext cx="16560" cy="16560"/>
            </a:xfrm>
            <a:custGeom>
              <a:avLst/>
              <a:gdLst>
                <a:gd name="connsiteX0" fmla="*/ 16561 w 16560"/>
                <a:gd name="connsiteY0" fmla="*/ 8280 h 16560"/>
                <a:gd name="connsiteX1" fmla="*/ 8280 w 16560"/>
                <a:gd name="connsiteY1" fmla="*/ 16561 h 16560"/>
                <a:gd name="connsiteX2" fmla="*/ 0 w 16560"/>
                <a:gd name="connsiteY2" fmla="*/ 8280 h 16560"/>
                <a:gd name="connsiteX3" fmla="*/ 8280 w 16560"/>
                <a:gd name="connsiteY3" fmla="*/ 0 h 16560"/>
                <a:gd name="connsiteX4" fmla="*/ 16561 w 16560"/>
                <a:gd name="connsiteY4" fmla="*/ 8280 h 1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0" h="16560">
                  <a:moveTo>
                    <a:pt x="16561" y="8280"/>
                  </a:moveTo>
                  <a:cubicBezTo>
                    <a:pt x="16561" y="12852"/>
                    <a:pt x="12852" y="16561"/>
                    <a:pt x="8280" y="16561"/>
                  </a:cubicBezTo>
                  <a:cubicBezTo>
                    <a:pt x="3708" y="16561"/>
                    <a:pt x="0" y="12852"/>
                    <a:pt x="0" y="8280"/>
                  </a:cubicBezTo>
                  <a:cubicBezTo>
                    <a:pt x="0" y="3708"/>
                    <a:pt x="3708" y="0"/>
                    <a:pt x="8280" y="0"/>
                  </a:cubicBezTo>
                  <a:cubicBezTo>
                    <a:pt x="12852" y="0"/>
                    <a:pt x="16561" y="3708"/>
                    <a:pt x="16561" y="8280"/>
                  </a:cubicBezTo>
                  <a:close/>
                </a:path>
              </a:pathLst>
            </a:custGeom>
            <a:noFill/>
            <a:ln w="5080" cap="flat">
              <a:solidFill>
                <a:srgbClr val="002878"/>
              </a:solidFill>
              <a:prstDash val="solid"/>
              <a:miter/>
            </a:ln>
          </p:spPr>
          <p:txBody>
            <a:bodyPr rtlCol="0" anchor="ctr"/>
            <a:lstStyle/>
            <a:p>
              <a:endParaRPr lang="en-US" sz="2800"/>
            </a:p>
          </p:txBody>
        </p:sp>
        <p:grpSp>
          <p:nvGrpSpPr>
            <p:cNvPr id="793" name="Graphic 169">
              <a:extLst>
                <a:ext uri="{FF2B5EF4-FFF2-40B4-BE49-F238E27FC236}">
                  <a16:creationId xmlns:a16="http://schemas.microsoft.com/office/drawing/2014/main" id="{D3B50FCC-4D5B-6DA2-A920-83B803568773}"/>
                </a:ext>
              </a:extLst>
            </p:cNvPr>
            <p:cNvGrpSpPr/>
            <p:nvPr/>
          </p:nvGrpSpPr>
          <p:grpSpPr>
            <a:xfrm>
              <a:off x="304270" y="1022239"/>
              <a:ext cx="158241" cy="246328"/>
              <a:chOff x="304270" y="1022239"/>
              <a:chExt cx="158241" cy="246328"/>
            </a:xfrm>
            <a:noFill/>
          </p:grpSpPr>
          <p:sp>
            <p:nvSpPr>
              <p:cNvPr id="794" name="Freeform: Shape 793">
                <a:extLst>
                  <a:ext uri="{FF2B5EF4-FFF2-40B4-BE49-F238E27FC236}">
                    <a16:creationId xmlns:a16="http://schemas.microsoft.com/office/drawing/2014/main" id="{61054F4B-A3B2-922D-5A71-EA026C034B62}"/>
                  </a:ext>
                </a:extLst>
              </p:cNvPr>
              <p:cNvSpPr/>
              <p:nvPr/>
            </p:nvSpPr>
            <p:spPr>
              <a:xfrm>
                <a:off x="342065" y="1129630"/>
                <a:ext cx="98297" cy="115265"/>
              </a:xfrm>
              <a:custGeom>
                <a:avLst/>
                <a:gdLst>
                  <a:gd name="connsiteX0" fmla="*/ 18288 w 98297"/>
                  <a:gd name="connsiteY0" fmla="*/ 0 h 115265"/>
                  <a:gd name="connsiteX1" fmla="*/ 0 w 98297"/>
                  <a:gd name="connsiteY1" fmla="*/ 46076 h 115265"/>
                  <a:gd name="connsiteX2" fmla="*/ 72034 w 98297"/>
                  <a:gd name="connsiteY2" fmla="*/ 115265 h 115265"/>
                  <a:gd name="connsiteX3" fmla="*/ 98298 w 98297"/>
                  <a:gd name="connsiteY3" fmla="*/ 110541 h 115265"/>
                  <a:gd name="connsiteX4" fmla="*/ 98298 w 98297"/>
                  <a:gd name="connsiteY4" fmla="*/ 75387 h 11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7" h="115265">
                    <a:moveTo>
                      <a:pt x="18288" y="0"/>
                    </a:moveTo>
                    <a:cubicBezTo>
                      <a:pt x="6909" y="12243"/>
                      <a:pt x="0" y="28346"/>
                      <a:pt x="0" y="46076"/>
                    </a:cubicBezTo>
                    <a:cubicBezTo>
                      <a:pt x="0" y="84277"/>
                      <a:pt x="32258" y="115265"/>
                      <a:pt x="72034" y="115265"/>
                    </a:cubicBezTo>
                    <a:cubicBezTo>
                      <a:pt x="81331" y="115265"/>
                      <a:pt x="90170" y="113589"/>
                      <a:pt x="98298" y="110541"/>
                    </a:cubicBezTo>
                    <a:lnTo>
                      <a:pt x="98298" y="75387"/>
                    </a:lnTo>
                  </a:path>
                </a:pathLst>
              </a:custGeom>
              <a:noFill/>
              <a:ln w="5080" cap="rnd">
                <a:solidFill>
                  <a:srgbClr val="002878"/>
                </a:solidFill>
                <a:prstDash val="solid"/>
                <a:round/>
              </a:ln>
            </p:spPr>
            <p:txBody>
              <a:bodyPr rtlCol="0" anchor="ctr"/>
              <a:lstStyle/>
              <a:p>
                <a:endParaRPr lang="en-US" sz="2800"/>
              </a:p>
            </p:txBody>
          </p:sp>
          <p:sp>
            <p:nvSpPr>
              <p:cNvPr id="795" name="Freeform: Shape 794">
                <a:extLst>
                  <a:ext uri="{FF2B5EF4-FFF2-40B4-BE49-F238E27FC236}">
                    <a16:creationId xmlns:a16="http://schemas.microsoft.com/office/drawing/2014/main" id="{97E6C3E0-13F9-5755-EA3C-B3DA9D65ACF8}"/>
                  </a:ext>
                </a:extLst>
              </p:cNvPr>
              <p:cNvSpPr/>
              <p:nvPr/>
            </p:nvSpPr>
            <p:spPr>
              <a:xfrm>
                <a:off x="304270" y="1102350"/>
                <a:ext cx="155651" cy="166217"/>
              </a:xfrm>
              <a:custGeom>
                <a:avLst/>
                <a:gdLst>
                  <a:gd name="connsiteX0" fmla="*/ 43993 w 155651"/>
                  <a:gd name="connsiteY0" fmla="*/ 0 h 166217"/>
                  <a:gd name="connsiteX1" fmla="*/ 0 w 155651"/>
                  <a:gd name="connsiteY1" fmla="*/ 88290 h 166217"/>
                  <a:gd name="connsiteX2" fmla="*/ 32309 w 155651"/>
                  <a:gd name="connsiteY2" fmla="*/ 166218 h 166217"/>
                  <a:gd name="connsiteX3" fmla="*/ 155651 w 155651"/>
                  <a:gd name="connsiteY3" fmla="*/ 166218 h 166217"/>
                </a:gdLst>
                <a:ahLst/>
                <a:cxnLst>
                  <a:cxn ang="0">
                    <a:pos x="connsiteX0" y="connsiteY0"/>
                  </a:cxn>
                  <a:cxn ang="0">
                    <a:pos x="connsiteX1" y="connsiteY1"/>
                  </a:cxn>
                  <a:cxn ang="0">
                    <a:pos x="connsiteX2" y="connsiteY2"/>
                  </a:cxn>
                  <a:cxn ang="0">
                    <a:pos x="connsiteX3" y="connsiteY3"/>
                  </a:cxn>
                </a:cxnLst>
                <a:rect l="l" t="t" r="r" b="b"/>
                <a:pathLst>
                  <a:path w="155651" h="166217">
                    <a:moveTo>
                      <a:pt x="43993" y="0"/>
                    </a:moveTo>
                    <a:cubicBezTo>
                      <a:pt x="17170" y="20777"/>
                      <a:pt x="0" y="52629"/>
                      <a:pt x="0" y="88290"/>
                    </a:cubicBezTo>
                    <a:cubicBezTo>
                      <a:pt x="0" y="118466"/>
                      <a:pt x="12294" y="145898"/>
                      <a:pt x="32309" y="166218"/>
                    </a:cubicBezTo>
                    <a:lnTo>
                      <a:pt x="155651" y="166218"/>
                    </a:lnTo>
                  </a:path>
                </a:pathLst>
              </a:custGeom>
              <a:noFill/>
              <a:ln w="5080" cap="rnd">
                <a:solidFill>
                  <a:srgbClr val="002878"/>
                </a:solidFill>
                <a:prstDash val="solid"/>
                <a:round/>
              </a:ln>
            </p:spPr>
            <p:txBody>
              <a:bodyPr rtlCol="0" anchor="ctr"/>
              <a:lstStyle/>
              <a:p>
                <a:endParaRPr lang="en-US" sz="2800"/>
              </a:p>
            </p:txBody>
          </p:sp>
          <p:sp>
            <p:nvSpPr>
              <p:cNvPr id="796" name="Freeform: Shape 795">
                <a:extLst>
                  <a:ext uri="{FF2B5EF4-FFF2-40B4-BE49-F238E27FC236}">
                    <a16:creationId xmlns:a16="http://schemas.microsoft.com/office/drawing/2014/main" id="{17FD7323-79D7-74E2-7690-03FA914C8ABF}"/>
                  </a:ext>
                </a:extLst>
              </p:cNvPr>
              <p:cNvSpPr/>
              <p:nvPr/>
            </p:nvSpPr>
            <p:spPr>
              <a:xfrm rot="-1473039">
                <a:off x="376111" y="1058201"/>
                <a:ext cx="37744" cy="107442"/>
              </a:xfrm>
              <a:custGeom>
                <a:avLst/>
                <a:gdLst>
                  <a:gd name="connsiteX0" fmla="*/ 0 w 37744"/>
                  <a:gd name="connsiteY0" fmla="*/ 0 h 107442"/>
                  <a:gd name="connsiteX1" fmla="*/ 37745 w 37744"/>
                  <a:gd name="connsiteY1" fmla="*/ 0 h 107442"/>
                  <a:gd name="connsiteX2" fmla="*/ 37745 w 37744"/>
                  <a:gd name="connsiteY2" fmla="*/ 107443 h 107442"/>
                  <a:gd name="connsiteX3" fmla="*/ 0 w 37744"/>
                  <a:gd name="connsiteY3" fmla="*/ 107443 h 107442"/>
                </a:gdLst>
                <a:ahLst/>
                <a:cxnLst>
                  <a:cxn ang="0">
                    <a:pos x="connsiteX0" y="connsiteY0"/>
                  </a:cxn>
                  <a:cxn ang="0">
                    <a:pos x="connsiteX1" y="connsiteY1"/>
                  </a:cxn>
                  <a:cxn ang="0">
                    <a:pos x="connsiteX2" y="connsiteY2"/>
                  </a:cxn>
                  <a:cxn ang="0">
                    <a:pos x="connsiteX3" y="connsiteY3"/>
                  </a:cxn>
                </a:cxnLst>
                <a:rect l="l" t="t" r="r" b="b"/>
                <a:pathLst>
                  <a:path w="37744" h="107442">
                    <a:moveTo>
                      <a:pt x="0" y="0"/>
                    </a:moveTo>
                    <a:lnTo>
                      <a:pt x="37745" y="0"/>
                    </a:lnTo>
                    <a:lnTo>
                      <a:pt x="37745" y="107443"/>
                    </a:lnTo>
                    <a:lnTo>
                      <a:pt x="0" y="107443"/>
                    </a:lnTo>
                    <a:close/>
                  </a:path>
                </a:pathLst>
              </a:custGeom>
              <a:noFill/>
              <a:ln w="5080" cap="flat">
                <a:solidFill>
                  <a:srgbClr val="002878"/>
                </a:solidFill>
                <a:prstDash val="solid"/>
                <a:miter/>
              </a:ln>
            </p:spPr>
            <p:txBody>
              <a:bodyPr rtlCol="0" anchor="ctr"/>
              <a:lstStyle/>
              <a:p>
                <a:endParaRPr lang="en-US" sz="2800"/>
              </a:p>
            </p:txBody>
          </p:sp>
          <p:sp>
            <p:nvSpPr>
              <p:cNvPr id="797" name="Freeform: Shape 796">
                <a:extLst>
                  <a:ext uri="{FF2B5EF4-FFF2-40B4-BE49-F238E27FC236}">
                    <a16:creationId xmlns:a16="http://schemas.microsoft.com/office/drawing/2014/main" id="{CC09E571-B3F0-684A-3BD8-39127FFF0C71}"/>
                  </a:ext>
                </a:extLst>
              </p:cNvPr>
              <p:cNvSpPr/>
              <p:nvPr/>
            </p:nvSpPr>
            <p:spPr>
              <a:xfrm>
                <a:off x="344656" y="1022239"/>
                <a:ext cx="32156" cy="30530"/>
              </a:xfrm>
              <a:custGeom>
                <a:avLst/>
                <a:gdLst>
                  <a:gd name="connsiteX0" fmla="*/ 32156 w 32156"/>
                  <a:gd name="connsiteY0" fmla="*/ 20269 h 30530"/>
                  <a:gd name="connsiteX1" fmla="*/ 22352 w 32156"/>
                  <a:gd name="connsiteY1" fmla="*/ 0 h 30530"/>
                  <a:gd name="connsiteX2" fmla="*/ 0 w 32156"/>
                  <a:gd name="connsiteY2" fmla="*/ 10211 h 30530"/>
                  <a:gd name="connsiteX3" fmla="*/ 9804 w 32156"/>
                  <a:gd name="connsiteY3" fmla="*/ 30531 h 30530"/>
                </a:gdLst>
                <a:ahLst/>
                <a:cxnLst>
                  <a:cxn ang="0">
                    <a:pos x="connsiteX0" y="connsiteY0"/>
                  </a:cxn>
                  <a:cxn ang="0">
                    <a:pos x="connsiteX1" y="connsiteY1"/>
                  </a:cxn>
                  <a:cxn ang="0">
                    <a:pos x="connsiteX2" y="connsiteY2"/>
                  </a:cxn>
                  <a:cxn ang="0">
                    <a:pos x="connsiteX3" y="connsiteY3"/>
                  </a:cxn>
                </a:cxnLst>
                <a:rect l="l" t="t" r="r" b="b"/>
                <a:pathLst>
                  <a:path w="32156" h="30530">
                    <a:moveTo>
                      <a:pt x="32156" y="20269"/>
                    </a:moveTo>
                    <a:lnTo>
                      <a:pt x="22352" y="0"/>
                    </a:lnTo>
                    <a:lnTo>
                      <a:pt x="0" y="10211"/>
                    </a:lnTo>
                    <a:lnTo>
                      <a:pt x="9804" y="30531"/>
                    </a:lnTo>
                  </a:path>
                </a:pathLst>
              </a:custGeom>
              <a:noFill/>
              <a:ln w="5080" cap="flat">
                <a:solidFill>
                  <a:srgbClr val="002878"/>
                </a:solidFill>
                <a:prstDash val="solid"/>
                <a:miter/>
              </a:ln>
            </p:spPr>
            <p:txBody>
              <a:bodyPr rtlCol="0" anchor="ctr"/>
              <a:lstStyle/>
              <a:p>
                <a:endParaRPr lang="en-US" sz="2800"/>
              </a:p>
            </p:txBody>
          </p:sp>
          <p:sp>
            <p:nvSpPr>
              <p:cNvPr id="798" name="Freeform: Shape 797">
                <a:extLst>
                  <a:ext uri="{FF2B5EF4-FFF2-40B4-BE49-F238E27FC236}">
                    <a16:creationId xmlns:a16="http://schemas.microsoft.com/office/drawing/2014/main" id="{5681C9A5-59A6-B87B-15D4-6FE430A0DA86}"/>
                  </a:ext>
                </a:extLst>
              </p:cNvPr>
              <p:cNvSpPr/>
              <p:nvPr/>
            </p:nvSpPr>
            <p:spPr>
              <a:xfrm>
                <a:off x="389410" y="1129681"/>
                <a:ext cx="34290" cy="15646"/>
              </a:xfrm>
              <a:custGeom>
                <a:avLst/>
                <a:gdLst>
                  <a:gd name="connsiteX0" fmla="*/ 0 w 34290"/>
                  <a:gd name="connsiteY0" fmla="*/ 15646 h 15646"/>
                  <a:gd name="connsiteX1" fmla="*/ 34290 w 34290"/>
                  <a:gd name="connsiteY1" fmla="*/ 0 h 15646"/>
                </a:gdLst>
                <a:ahLst/>
                <a:cxnLst>
                  <a:cxn ang="0">
                    <a:pos x="connsiteX0" y="connsiteY0"/>
                  </a:cxn>
                  <a:cxn ang="0">
                    <a:pos x="connsiteX1" y="connsiteY1"/>
                  </a:cxn>
                </a:cxnLst>
                <a:rect l="l" t="t" r="r" b="b"/>
                <a:pathLst>
                  <a:path w="34290" h="15646">
                    <a:moveTo>
                      <a:pt x="0" y="15646"/>
                    </a:moveTo>
                    <a:lnTo>
                      <a:pt x="34290" y="0"/>
                    </a:lnTo>
                  </a:path>
                </a:pathLst>
              </a:custGeom>
              <a:ln w="5080" cap="flat">
                <a:solidFill>
                  <a:srgbClr val="002878"/>
                </a:solidFill>
                <a:prstDash val="solid"/>
                <a:round/>
              </a:ln>
            </p:spPr>
            <p:txBody>
              <a:bodyPr rtlCol="0" anchor="ctr"/>
              <a:lstStyle/>
              <a:p>
                <a:endParaRPr lang="en-US" sz="2800"/>
              </a:p>
            </p:txBody>
          </p:sp>
          <p:sp>
            <p:nvSpPr>
              <p:cNvPr id="799" name="Freeform: Shape 798">
                <a:extLst>
                  <a:ext uri="{FF2B5EF4-FFF2-40B4-BE49-F238E27FC236}">
                    <a16:creationId xmlns:a16="http://schemas.microsoft.com/office/drawing/2014/main" id="{7A19E86A-E019-D9C7-D721-78701BBDA1C6}"/>
                  </a:ext>
                </a:extLst>
              </p:cNvPr>
              <p:cNvSpPr/>
              <p:nvPr/>
            </p:nvSpPr>
            <p:spPr>
              <a:xfrm>
                <a:off x="382705" y="1204052"/>
                <a:ext cx="79806" cy="5080"/>
              </a:xfrm>
              <a:custGeom>
                <a:avLst/>
                <a:gdLst>
                  <a:gd name="connsiteX0" fmla="*/ 0 w 79806"/>
                  <a:gd name="connsiteY0" fmla="*/ 0 h 5080"/>
                  <a:gd name="connsiteX1" fmla="*/ 79807 w 79806"/>
                  <a:gd name="connsiteY1" fmla="*/ 0 h 5080"/>
                </a:gdLst>
                <a:ahLst/>
                <a:cxnLst>
                  <a:cxn ang="0">
                    <a:pos x="connsiteX0" y="connsiteY0"/>
                  </a:cxn>
                  <a:cxn ang="0">
                    <a:pos x="connsiteX1" y="connsiteY1"/>
                  </a:cxn>
                </a:cxnLst>
                <a:rect l="l" t="t" r="r" b="b"/>
                <a:pathLst>
                  <a:path w="79806" h="5080">
                    <a:moveTo>
                      <a:pt x="0" y="0"/>
                    </a:moveTo>
                    <a:lnTo>
                      <a:pt x="79807" y="0"/>
                    </a:lnTo>
                  </a:path>
                </a:pathLst>
              </a:custGeom>
              <a:ln w="5080" cap="rnd">
                <a:solidFill>
                  <a:srgbClr val="002878"/>
                </a:solidFill>
                <a:prstDash val="solid"/>
                <a:round/>
              </a:ln>
            </p:spPr>
            <p:txBody>
              <a:bodyPr rtlCol="0" anchor="ctr"/>
              <a:lstStyle/>
              <a:p>
                <a:endParaRPr lang="en-US" sz="2800"/>
              </a:p>
            </p:txBody>
          </p:sp>
          <p:sp>
            <p:nvSpPr>
              <p:cNvPr id="800" name="Freeform: Shape 799">
                <a:extLst>
                  <a:ext uri="{FF2B5EF4-FFF2-40B4-BE49-F238E27FC236}">
                    <a16:creationId xmlns:a16="http://schemas.microsoft.com/office/drawing/2014/main" id="{7871915E-D1E9-6CBA-FB8C-B0AFF0CF5FB6}"/>
                  </a:ext>
                </a:extLst>
              </p:cNvPr>
              <p:cNvSpPr/>
              <p:nvPr/>
            </p:nvSpPr>
            <p:spPr>
              <a:xfrm>
                <a:off x="404498" y="1204865"/>
                <a:ext cx="5080" cy="38811"/>
              </a:xfrm>
              <a:custGeom>
                <a:avLst/>
                <a:gdLst>
                  <a:gd name="connsiteX0" fmla="*/ 0 w 5080"/>
                  <a:gd name="connsiteY0" fmla="*/ 0 h 38811"/>
                  <a:gd name="connsiteX1" fmla="*/ 0 w 5080"/>
                  <a:gd name="connsiteY1" fmla="*/ 38811 h 38811"/>
                </a:gdLst>
                <a:ahLst/>
                <a:cxnLst>
                  <a:cxn ang="0">
                    <a:pos x="connsiteX0" y="connsiteY0"/>
                  </a:cxn>
                  <a:cxn ang="0">
                    <a:pos x="connsiteX1" y="connsiteY1"/>
                  </a:cxn>
                </a:cxnLst>
                <a:rect l="l" t="t" r="r" b="b"/>
                <a:pathLst>
                  <a:path w="5080" h="38811">
                    <a:moveTo>
                      <a:pt x="0" y="0"/>
                    </a:moveTo>
                    <a:lnTo>
                      <a:pt x="0" y="38811"/>
                    </a:lnTo>
                  </a:path>
                </a:pathLst>
              </a:custGeom>
              <a:ln w="5080" cap="flat">
                <a:solidFill>
                  <a:srgbClr val="002878"/>
                </a:solidFill>
                <a:prstDash val="solid"/>
                <a:miter/>
              </a:ln>
            </p:spPr>
            <p:txBody>
              <a:bodyPr rtlCol="0" anchor="ctr"/>
              <a:lstStyle/>
              <a:p>
                <a:endParaRPr lang="en-US" sz="2800"/>
              </a:p>
            </p:txBody>
          </p:sp>
        </p:grpSp>
      </p:grpSp>
      <p:grpSp>
        <p:nvGrpSpPr>
          <p:cNvPr id="671" name="Graphic 169">
            <a:extLst>
              <a:ext uri="{FF2B5EF4-FFF2-40B4-BE49-F238E27FC236}">
                <a16:creationId xmlns:a16="http://schemas.microsoft.com/office/drawing/2014/main" id="{6459D260-B49E-D0F5-3164-D844AD8BCEFC}"/>
              </a:ext>
            </a:extLst>
          </p:cNvPr>
          <p:cNvGrpSpPr/>
          <p:nvPr/>
        </p:nvGrpSpPr>
        <p:grpSpPr>
          <a:xfrm>
            <a:off x="4881152" y="1301009"/>
            <a:ext cx="182067" cy="279654"/>
            <a:chOff x="2125348" y="1033974"/>
            <a:chExt cx="182067" cy="279654"/>
          </a:xfrm>
          <a:noFill/>
        </p:grpSpPr>
        <p:grpSp>
          <p:nvGrpSpPr>
            <p:cNvPr id="768" name="Graphic 169">
              <a:extLst>
                <a:ext uri="{FF2B5EF4-FFF2-40B4-BE49-F238E27FC236}">
                  <a16:creationId xmlns:a16="http://schemas.microsoft.com/office/drawing/2014/main" id="{06A271D7-AE5D-7CCC-2223-2C1EE5FF3CB6}"/>
                </a:ext>
              </a:extLst>
            </p:cNvPr>
            <p:cNvGrpSpPr/>
            <p:nvPr/>
          </p:nvGrpSpPr>
          <p:grpSpPr>
            <a:xfrm>
              <a:off x="2166598" y="1071820"/>
              <a:ext cx="99568" cy="99567"/>
              <a:chOff x="2166598" y="1071820"/>
              <a:chExt cx="99568" cy="99567"/>
            </a:xfrm>
            <a:noFill/>
          </p:grpSpPr>
          <p:sp>
            <p:nvSpPr>
              <p:cNvPr id="784" name="Freeform: Shape 783">
                <a:extLst>
                  <a:ext uri="{FF2B5EF4-FFF2-40B4-BE49-F238E27FC236}">
                    <a16:creationId xmlns:a16="http://schemas.microsoft.com/office/drawing/2014/main" id="{E6F59DC3-7986-961C-7566-98557413FD74}"/>
                  </a:ext>
                </a:extLst>
              </p:cNvPr>
              <p:cNvSpPr/>
              <p:nvPr/>
            </p:nvSpPr>
            <p:spPr>
              <a:xfrm>
                <a:off x="2166598" y="1071820"/>
                <a:ext cx="99568" cy="99567"/>
              </a:xfrm>
              <a:custGeom>
                <a:avLst/>
                <a:gdLst>
                  <a:gd name="connsiteX0" fmla="*/ 99568 w 99568"/>
                  <a:gd name="connsiteY0" fmla="*/ 49784 h 99567"/>
                  <a:gd name="connsiteX1" fmla="*/ 49784 w 99568"/>
                  <a:gd name="connsiteY1" fmla="*/ 99568 h 99567"/>
                  <a:gd name="connsiteX2" fmla="*/ 0 w 99568"/>
                  <a:gd name="connsiteY2" fmla="*/ 49784 h 99567"/>
                  <a:gd name="connsiteX3" fmla="*/ 49784 w 99568"/>
                  <a:gd name="connsiteY3" fmla="*/ 0 h 99567"/>
                  <a:gd name="connsiteX4" fmla="*/ 99568 w 99568"/>
                  <a:gd name="connsiteY4" fmla="*/ 49784 h 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8" h="99567">
                    <a:moveTo>
                      <a:pt x="99568" y="49784"/>
                    </a:moveTo>
                    <a:cubicBezTo>
                      <a:pt x="99568" y="77279"/>
                      <a:pt x="77279" y="99568"/>
                      <a:pt x="49784" y="99568"/>
                    </a:cubicBezTo>
                    <a:cubicBezTo>
                      <a:pt x="22289" y="99568"/>
                      <a:pt x="0" y="77279"/>
                      <a:pt x="0" y="49784"/>
                    </a:cubicBezTo>
                    <a:cubicBezTo>
                      <a:pt x="0" y="22289"/>
                      <a:pt x="22289" y="0"/>
                      <a:pt x="49784" y="0"/>
                    </a:cubicBezTo>
                    <a:cubicBezTo>
                      <a:pt x="77279" y="0"/>
                      <a:pt x="99568" y="22289"/>
                      <a:pt x="99568" y="49784"/>
                    </a:cubicBezTo>
                    <a:close/>
                  </a:path>
                </a:pathLst>
              </a:custGeom>
              <a:noFill/>
              <a:ln w="5080" cap="flat">
                <a:solidFill>
                  <a:srgbClr val="002878"/>
                </a:solidFill>
                <a:prstDash val="solid"/>
                <a:miter/>
              </a:ln>
            </p:spPr>
            <p:txBody>
              <a:bodyPr rtlCol="0" anchor="ctr"/>
              <a:lstStyle/>
              <a:p>
                <a:endParaRPr lang="en-US" sz="2800"/>
              </a:p>
            </p:txBody>
          </p:sp>
          <p:sp>
            <p:nvSpPr>
              <p:cNvPr id="785" name="Freeform: Shape 784">
                <a:extLst>
                  <a:ext uri="{FF2B5EF4-FFF2-40B4-BE49-F238E27FC236}">
                    <a16:creationId xmlns:a16="http://schemas.microsoft.com/office/drawing/2014/main" id="{101443EB-3773-374B-2779-AC17C1E5A2C5}"/>
                  </a:ext>
                </a:extLst>
              </p:cNvPr>
              <p:cNvSpPr/>
              <p:nvPr/>
            </p:nvSpPr>
            <p:spPr>
              <a:xfrm>
                <a:off x="2216382" y="1086806"/>
                <a:ext cx="35610" cy="34797"/>
              </a:xfrm>
              <a:custGeom>
                <a:avLst/>
                <a:gdLst>
                  <a:gd name="connsiteX0" fmla="*/ 0 w 35610"/>
                  <a:gd name="connsiteY0" fmla="*/ 34798 h 34797"/>
                  <a:gd name="connsiteX1" fmla="*/ 35611 w 35610"/>
                  <a:gd name="connsiteY1" fmla="*/ 0 h 34797"/>
                </a:gdLst>
                <a:ahLst/>
                <a:cxnLst>
                  <a:cxn ang="0">
                    <a:pos x="connsiteX0" y="connsiteY0"/>
                  </a:cxn>
                  <a:cxn ang="0">
                    <a:pos x="connsiteX1" y="connsiteY1"/>
                  </a:cxn>
                </a:cxnLst>
                <a:rect l="l" t="t" r="r" b="b"/>
                <a:pathLst>
                  <a:path w="35610" h="34797">
                    <a:moveTo>
                      <a:pt x="0" y="34798"/>
                    </a:moveTo>
                    <a:lnTo>
                      <a:pt x="35611" y="0"/>
                    </a:lnTo>
                  </a:path>
                </a:pathLst>
              </a:custGeom>
              <a:ln w="5080" cap="flat">
                <a:solidFill>
                  <a:srgbClr val="002878"/>
                </a:solidFill>
                <a:prstDash val="solid"/>
                <a:miter/>
              </a:ln>
            </p:spPr>
            <p:txBody>
              <a:bodyPr rtlCol="0" anchor="ctr"/>
              <a:lstStyle/>
              <a:p>
                <a:endParaRPr lang="en-US" sz="2800"/>
              </a:p>
            </p:txBody>
          </p:sp>
          <p:sp>
            <p:nvSpPr>
              <p:cNvPr id="786" name="Freeform: Shape 785">
                <a:extLst>
                  <a:ext uri="{FF2B5EF4-FFF2-40B4-BE49-F238E27FC236}">
                    <a16:creationId xmlns:a16="http://schemas.microsoft.com/office/drawing/2014/main" id="{53DE6537-EED2-DA49-0AD1-74013C663466}"/>
                  </a:ext>
                </a:extLst>
              </p:cNvPr>
              <p:cNvSpPr/>
              <p:nvPr/>
            </p:nvSpPr>
            <p:spPr>
              <a:xfrm>
                <a:off x="2216382" y="1121604"/>
                <a:ext cx="49784" cy="5080"/>
              </a:xfrm>
              <a:custGeom>
                <a:avLst/>
                <a:gdLst>
                  <a:gd name="connsiteX0" fmla="*/ 0 w 49784"/>
                  <a:gd name="connsiteY0" fmla="*/ 0 h 5080"/>
                  <a:gd name="connsiteX1" fmla="*/ 49784 w 49784"/>
                  <a:gd name="connsiteY1" fmla="*/ 0 h 5080"/>
                </a:gdLst>
                <a:ahLst/>
                <a:cxnLst>
                  <a:cxn ang="0">
                    <a:pos x="connsiteX0" y="connsiteY0"/>
                  </a:cxn>
                  <a:cxn ang="0">
                    <a:pos x="connsiteX1" y="connsiteY1"/>
                  </a:cxn>
                </a:cxnLst>
                <a:rect l="l" t="t" r="r" b="b"/>
                <a:pathLst>
                  <a:path w="49784" h="5080">
                    <a:moveTo>
                      <a:pt x="0" y="0"/>
                    </a:moveTo>
                    <a:lnTo>
                      <a:pt x="49784" y="0"/>
                    </a:lnTo>
                  </a:path>
                </a:pathLst>
              </a:custGeom>
              <a:ln w="5080" cap="flat">
                <a:solidFill>
                  <a:srgbClr val="002878"/>
                </a:solidFill>
                <a:prstDash val="solid"/>
                <a:miter/>
              </a:ln>
            </p:spPr>
            <p:txBody>
              <a:bodyPr rtlCol="0" anchor="ctr"/>
              <a:lstStyle/>
              <a:p>
                <a:endParaRPr lang="en-US" sz="2800"/>
              </a:p>
            </p:txBody>
          </p:sp>
          <p:sp>
            <p:nvSpPr>
              <p:cNvPr id="787" name="Freeform: Shape 786">
                <a:extLst>
                  <a:ext uri="{FF2B5EF4-FFF2-40B4-BE49-F238E27FC236}">
                    <a16:creationId xmlns:a16="http://schemas.microsoft.com/office/drawing/2014/main" id="{342C2592-7349-99DA-5D43-88479C565E32}"/>
                  </a:ext>
                </a:extLst>
              </p:cNvPr>
              <p:cNvSpPr/>
              <p:nvPr/>
            </p:nvSpPr>
            <p:spPr>
              <a:xfrm>
                <a:off x="2199618" y="1121604"/>
                <a:ext cx="16764" cy="46888"/>
              </a:xfrm>
              <a:custGeom>
                <a:avLst/>
                <a:gdLst>
                  <a:gd name="connsiteX0" fmla="*/ 16764 w 16764"/>
                  <a:gd name="connsiteY0" fmla="*/ 0 h 46888"/>
                  <a:gd name="connsiteX1" fmla="*/ 0 w 16764"/>
                  <a:gd name="connsiteY1" fmla="*/ 46888 h 46888"/>
                </a:gdLst>
                <a:ahLst/>
                <a:cxnLst>
                  <a:cxn ang="0">
                    <a:pos x="connsiteX0" y="connsiteY0"/>
                  </a:cxn>
                  <a:cxn ang="0">
                    <a:pos x="connsiteX1" y="connsiteY1"/>
                  </a:cxn>
                </a:cxnLst>
                <a:rect l="l" t="t" r="r" b="b"/>
                <a:pathLst>
                  <a:path w="16764" h="46888">
                    <a:moveTo>
                      <a:pt x="16764" y="0"/>
                    </a:moveTo>
                    <a:lnTo>
                      <a:pt x="0" y="46888"/>
                    </a:lnTo>
                  </a:path>
                </a:pathLst>
              </a:custGeom>
              <a:ln w="5080" cap="flat">
                <a:solidFill>
                  <a:srgbClr val="002878"/>
                </a:solidFill>
                <a:prstDash val="solid"/>
                <a:miter/>
              </a:ln>
            </p:spPr>
            <p:txBody>
              <a:bodyPr rtlCol="0" anchor="ctr"/>
              <a:lstStyle/>
              <a:p>
                <a:endParaRPr lang="en-US" sz="2800"/>
              </a:p>
            </p:txBody>
          </p:sp>
        </p:grpSp>
        <p:grpSp>
          <p:nvGrpSpPr>
            <p:cNvPr id="769" name="Graphic 169">
              <a:extLst>
                <a:ext uri="{FF2B5EF4-FFF2-40B4-BE49-F238E27FC236}">
                  <a16:creationId xmlns:a16="http://schemas.microsoft.com/office/drawing/2014/main" id="{A75AF2B9-A99A-F8FE-32FC-508FFC17239D}"/>
                </a:ext>
              </a:extLst>
            </p:cNvPr>
            <p:cNvGrpSpPr/>
            <p:nvPr/>
          </p:nvGrpSpPr>
          <p:grpSpPr>
            <a:xfrm>
              <a:off x="2166598" y="1184799"/>
              <a:ext cx="104648" cy="74676"/>
              <a:chOff x="2166598" y="1184799"/>
              <a:chExt cx="104648" cy="74676"/>
            </a:xfrm>
          </p:grpSpPr>
          <p:sp>
            <p:nvSpPr>
              <p:cNvPr id="772" name="Freeform: Shape 771">
                <a:extLst>
                  <a:ext uri="{FF2B5EF4-FFF2-40B4-BE49-F238E27FC236}">
                    <a16:creationId xmlns:a16="http://schemas.microsoft.com/office/drawing/2014/main" id="{01D2C6FE-3DE0-228F-C479-31A1B8CB5672}"/>
                  </a:ext>
                </a:extLst>
              </p:cNvPr>
              <p:cNvSpPr/>
              <p:nvPr/>
            </p:nvSpPr>
            <p:spPr>
              <a:xfrm>
                <a:off x="2166598" y="1233872"/>
                <a:ext cx="5080" cy="25603"/>
              </a:xfrm>
              <a:custGeom>
                <a:avLst/>
                <a:gdLst>
                  <a:gd name="connsiteX0" fmla="*/ 0 w 5080"/>
                  <a:gd name="connsiteY0" fmla="*/ 25603 h 25603"/>
                  <a:gd name="connsiteX1" fmla="*/ 0 w 5080"/>
                  <a:gd name="connsiteY1" fmla="*/ 0 h 25603"/>
                </a:gdLst>
                <a:ahLst/>
                <a:cxnLst>
                  <a:cxn ang="0">
                    <a:pos x="connsiteX0" y="connsiteY0"/>
                  </a:cxn>
                  <a:cxn ang="0">
                    <a:pos x="connsiteX1" y="connsiteY1"/>
                  </a:cxn>
                </a:cxnLst>
                <a:rect l="l" t="t" r="r" b="b"/>
                <a:pathLst>
                  <a:path w="5080" h="25603">
                    <a:moveTo>
                      <a:pt x="0" y="25603"/>
                    </a:moveTo>
                    <a:lnTo>
                      <a:pt x="0" y="0"/>
                    </a:lnTo>
                  </a:path>
                </a:pathLst>
              </a:custGeom>
              <a:ln w="5080" cap="flat">
                <a:solidFill>
                  <a:srgbClr val="002878"/>
                </a:solidFill>
                <a:prstDash val="solid"/>
                <a:miter/>
              </a:ln>
            </p:spPr>
            <p:txBody>
              <a:bodyPr rtlCol="0" anchor="ctr"/>
              <a:lstStyle/>
              <a:p>
                <a:endParaRPr lang="en-US" sz="2800"/>
              </a:p>
            </p:txBody>
          </p:sp>
          <p:sp>
            <p:nvSpPr>
              <p:cNvPr id="773" name="Freeform: Shape 772">
                <a:extLst>
                  <a:ext uri="{FF2B5EF4-FFF2-40B4-BE49-F238E27FC236}">
                    <a16:creationId xmlns:a16="http://schemas.microsoft.com/office/drawing/2014/main" id="{E6D3AE2B-4E4F-7F8B-4A00-27A044FE2BC2}"/>
                  </a:ext>
                </a:extLst>
              </p:cNvPr>
              <p:cNvSpPr/>
              <p:nvPr/>
            </p:nvSpPr>
            <p:spPr>
              <a:xfrm>
                <a:off x="2176707" y="1238393"/>
                <a:ext cx="5080" cy="21082"/>
              </a:xfrm>
              <a:custGeom>
                <a:avLst/>
                <a:gdLst>
                  <a:gd name="connsiteX0" fmla="*/ 0 w 5080"/>
                  <a:gd name="connsiteY0" fmla="*/ 21082 h 21082"/>
                  <a:gd name="connsiteX1" fmla="*/ 0 w 5080"/>
                  <a:gd name="connsiteY1" fmla="*/ 0 h 21082"/>
                </a:gdLst>
                <a:ahLst/>
                <a:cxnLst>
                  <a:cxn ang="0">
                    <a:pos x="connsiteX0" y="connsiteY0"/>
                  </a:cxn>
                  <a:cxn ang="0">
                    <a:pos x="connsiteX1" y="connsiteY1"/>
                  </a:cxn>
                </a:cxnLst>
                <a:rect l="l" t="t" r="r" b="b"/>
                <a:pathLst>
                  <a:path w="5080" h="21082">
                    <a:moveTo>
                      <a:pt x="0" y="21082"/>
                    </a:moveTo>
                    <a:lnTo>
                      <a:pt x="0" y="0"/>
                    </a:lnTo>
                  </a:path>
                </a:pathLst>
              </a:custGeom>
              <a:ln w="5080" cap="flat">
                <a:solidFill>
                  <a:srgbClr val="002878"/>
                </a:solidFill>
                <a:prstDash val="solid"/>
                <a:miter/>
              </a:ln>
            </p:spPr>
            <p:txBody>
              <a:bodyPr rtlCol="0" anchor="ctr"/>
              <a:lstStyle/>
              <a:p>
                <a:endParaRPr lang="en-US" sz="2800"/>
              </a:p>
            </p:txBody>
          </p:sp>
          <p:sp>
            <p:nvSpPr>
              <p:cNvPr id="774" name="Freeform: Shape 773">
                <a:extLst>
                  <a:ext uri="{FF2B5EF4-FFF2-40B4-BE49-F238E27FC236}">
                    <a16:creationId xmlns:a16="http://schemas.microsoft.com/office/drawing/2014/main" id="{697F3436-3B23-BF17-273B-079B0C019FC1}"/>
                  </a:ext>
                </a:extLst>
              </p:cNvPr>
              <p:cNvSpPr/>
              <p:nvPr/>
            </p:nvSpPr>
            <p:spPr>
              <a:xfrm>
                <a:off x="2186105"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75" name="Freeform: Shape 774">
                <a:extLst>
                  <a:ext uri="{FF2B5EF4-FFF2-40B4-BE49-F238E27FC236}">
                    <a16:creationId xmlns:a16="http://schemas.microsoft.com/office/drawing/2014/main" id="{29F97297-67AF-5707-A7B6-5140149C1BA6}"/>
                  </a:ext>
                </a:extLst>
              </p:cNvPr>
              <p:cNvSpPr/>
              <p:nvPr/>
            </p:nvSpPr>
            <p:spPr>
              <a:xfrm>
                <a:off x="2194842" y="1227014"/>
                <a:ext cx="5080" cy="32461"/>
              </a:xfrm>
              <a:custGeom>
                <a:avLst/>
                <a:gdLst>
                  <a:gd name="connsiteX0" fmla="*/ 0 w 5080"/>
                  <a:gd name="connsiteY0" fmla="*/ 32461 h 32461"/>
                  <a:gd name="connsiteX1" fmla="*/ 0 w 5080"/>
                  <a:gd name="connsiteY1" fmla="*/ 0 h 32461"/>
                </a:gdLst>
                <a:ahLst/>
                <a:cxnLst>
                  <a:cxn ang="0">
                    <a:pos x="connsiteX0" y="connsiteY0"/>
                  </a:cxn>
                  <a:cxn ang="0">
                    <a:pos x="connsiteX1" y="connsiteY1"/>
                  </a:cxn>
                </a:cxnLst>
                <a:rect l="l" t="t" r="r" b="b"/>
                <a:pathLst>
                  <a:path w="5080" h="32461">
                    <a:moveTo>
                      <a:pt x="0" y="32461"/>
                    </a:moveTo>
                    <a:lnTo>
                      <a:pt x="0" y="0"/>
                    </a:lnTo>
                  </a:path>
                </a:pathLst>
              </a:custGeom>
              <a:ln w="5080" cap="flat">
                <a:solidFill>
                  <a:srgbClr val="002878"/>
                </a:solidFill>
                <a:prstDash val="solid"/>
                <a:miter/>
              </a:ln>
            </p:spPr>
            <p:txBody>
              <a:bodyPr rtlCol="0" anchor="ctr"/>
              <a:lstStyle/>
              <a:p>
                <a:endParaRPr lang="en-US" sz="2800"/>
              </a:p>
            </p:txBody>
          </p:sp>
          <p:sp>
            <p:nvSpPr>
              <p:cNvPr id="776" name="Freeform: Shape 775">
                <a:extLst>
                  <a:ext uri="{FF2B5EF4-FFF2-40B4-BE49-F238E27FC236}">
                    <a16:creationId xmlns:a16="http://schemas.microsoft.com/office/drawing/2014/main" id="{7BCCA01A-F7B8-E0F7-3AAD-5382BDC33048}"/>
                  </a:ext>
                </a:extLst>
              </p:cNvPr>
              <p:cNvSpPr/>
              <p:nvPr/>
            </p:nvSpPr>
            <p:spPr>
              <a:xfrm>
                <a:off x="2205612" y="1192876"/>
                <a:ext cx="5080" cy="66598"/>
              </a:xfrm>
              <a:custGeom>
                <a:avLst/>
                <a:gdLst>
                  <a:gd name="connsiteX0" fmla="*/ 0 w 5080"/>
                  <a:gd name="connsiteY0" fmla="*/ 66599 h 66598"/>
                  <a:gd name="connsiteX1" fmla="*/ 0 w 5080"/>
                  <a:gd name="connsiteY1" fmla="*/ 0 h 66598"/>
                </a:gdLst>
                <a:ahLst/>
                <a:cxnLst>
                  <a:cxn ang="0">
                    <a:pos x="connsiteX0" y="connsiteY0"/>
                  </a:cxn>
                  <a:cxn ang="0">
                    <a:pos x="connsiteX1" y="connsiteY1"/>
                  </a:cxn>
                </a:cxnLst>
                <a:rect l="l" t="t" r="r" b="b"/>
                <a:pathLst>
                  <a:path w="5080" h="66598">
                    <a:moveTo>
                      <a:pt x="0" y="66599"/>
                    </a:moveTo>
                    <a:lnTo>
                      <a:pt x="0" y="0"/>
                    </a:lnTo>
                  </a:path>
                </a:pathLst>
              </a:custGeom>
              <a:ln w="5080" cap="flat">
                <a:solidFill>
                  <a:srgbClr val="002878"/>
                </a:solidFill>
                <a:prstDash val="solid"/>
                <a:miter/>
              </a:ln>
            </p:spPr>
            <p:txBody>
              <a:bodyPr rtlCol="0" anchor="ctr"/>
              <a:lstStyle/>
              <a:p>
                <a:endParaRPr lang="en-US" sz="2800"/>
              </a:p>
            </p:txBody>
          </p:sp>
          <p:sp>
            <p:nvSpPr>
              <p:cNvPr id="777" name="Freeform: Shape 776">
                <a:extLst>
                  <a:ext uri="{FF2B5EF4-FFF2-40B4-BE49-F238E27FC236}">
                    <a16:creationId xmlns:a16="http://schemas.microsoft.com/office/drawing/2014/main" id="{4AC4E857-7DBE-9DE8-90BD-957129B85D44}"/>
                  </a:ext>
                </a:extLst>
              </p:cNvPr>
              <p:cNvSpPr/>
              <p:nvPr/>
            </p:nvSpPr>
            <p:spPr>
              <a:xfrm>
                <a:off x="2214350" y="1206287"/>
                <a:ext cx="5080" cy="53187"/>
              </a:xfrm>
              <a:custGeom>
                <a:avLst/>
                <a:gdLst>
                  <a:gd name="connsiteX0" fmla="*/ 0 w 5080"/>
                  <a:gd name="connsiteY0" fmla="*/ 53188 h 53187"/>
                  <a:gd name="connsiteX1" fmla="*/ 0 w 5080"/>
                  <a:gd name="connsiteY1" fmla="*/ 0 h 53187"/>
                </a:gdLst>
                <a:ahLst/>
                <a:cxnLst>
                  <a:cxn ang="0">
                    <a:pos x="connsiteX0" y="connsiteY0"/>
                  </a:cxn>
                  <a:cxn ang="0">
                    <a:pos x="connsiteX1" y="connsiteY1"/>
                  </a:cxn>
                </a:cxnLst>
                <a:rect l="l" t="t" r="r" b="b"/>
                <a:pathLst>
                  <a:path w="5080" h="53187">
                    <a:moveTo>
                      <a:pt x="0" y="53188"/>
                    </a:moveTo>
                    <a:lnTo>
                      <a:pt x="0" y="0"/>
                    </a:lnTo>
                  </a:path>
                </a:pathLst>
              </a:custGeom>
              <a:ln w="5080" cap="flat">
                <a:solidFill>
                  <a:srgbClr val="002878"/>
                </a:solidFill>
                <a:prstDash val="solid"/>
                <a:miter/>
              </a:ln>
            </p:spPr>
            <p:txBody>
              <a:bodyPr rtlCol="0" anchor="ctr"/>
              <a:lstStyle/>
              <a:p>
                <a:endParaRPr lang="en-US" sz="2800"/>
              </a:p>
            </p:txBody>
          </p:sp>
          <p:sp>
            <p:nvSpPr>
              <p:cNvPr id="778" name="Freeform: Shape 777">
                <a:extLst>
                  <a:ext uri="{FF2B5EF4-FFF2-40B4-BE49-F238E27FC236}">
                    <a16:creationId xmlns:a16="http://schemas.microsoft.com/office/drawing/2014/main" id="{13E38854-A652-54F1-90A2-D82B8BAD43C5}"/>
                  </a:ext>
                </a:extLst>
              </p:cNvPr>
              <p:cNvSpPr/>
              <p:nvPr/>
            </p:nvSpPr>
            <p:spPr>
              <a:xfrm>
                <a:off x="2223798"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79" name="Freeform: Shape 778">
                <a:extLst>
                  <a:ext uri="{FF2B5EF4-FFF2-40B4-BE49-F238E27FC236}">
                    <a16:creationId xmlns:a16="http://schemas.microsoft.com/office/drawing/2014/main" id="{5BF237E0-1D11-77D7-3B0C-C4EDC84E0E92}"/>
                  </a:ext>
                </a:extLst>
              </p:cNvPr>
              <p:cNvSpPr/>
              <p:nvPr/>
            </p:nvSpPr>
            <p:spPr>
              <a:xfrm>
                <a:off x="2231876" y="1232856"/>
                <a:ext cx="5080" cy="26619"/>
              </a:xfrm>
              <a:custGeom>
                <a:avLst/>
                <a:gdLst>
                  <a:gd name="connsiteX0" fmla="*/ 0 w 5080"/>
                  <a:gd name="connsiteY0" fmla="*/ 26619 h 26619"/>
                  <a:gd name="connsiteX1" fmla="*/ 0 w 5080"/>
                  <a:gd name="connsiteY1" fmla="*/ 0 h 26619"/>
                </a:gdLst>
                <a:ahLst/>
                <a:cxnLst>
                  <a:cxn ang="0">
                    <a:pos x="connsiteX0" y="connsiteY0"/>
                  </a:cxn>
                  <a:cxn ang="0">
                    <a:pos x="connsiteX1" y="connsiteY1"/>
                  </a:cxn>
                </a:cxnLst>
                <a:rect l="l" t="t" r="r" b="b"/>
                <a:pathLst>
                  <a:path w="5080" h="26619">
                    <a:moveTo>
                      <a:pt x="0" y="26619"/>
                    </a:moveTo>
                    <a:lnTo>
                      <a:pt x="0" y="0"/>
                    </a:lnTo>
                  </a:path>
                </a:pathLst>
              </a:custGeom>
              <a:ln w="5080" cap="flat">
                <a:solidFill>
                  <a:srgbClr val="002878"/>
                </a:solidFill>
                <a:prstDash val="solid"/>
                <a:miter/>
              </a:ln>
            </p:spPr>
            <p:txBody>
              <a:bodyPr rtlCol="0" anchor="ctr"/>
              <a:lstStyle/>
              <a:p>
                <a:endParaRPr lang="en-US" sz="2800"/>
              </a:p>
            </p:txBody>
          </p:sp>
          <p:sp>
            <p:nvSpPr>
              <p:cNvPr id="780" name="Freeform: Shape 779">
                <a:extLst>
                  <a:ext uri="{FF2B5EF4-FFF2-40B4-BE49-F238E27FC236}">
                    <a16:creationId xmlns:a16="http://schemas.microsoft.com/office/drawing/2014/main" id="{2FFEE775-410B-BAF1-AD27-971075DC2950}"/>
                  </a:ext>
                </a:extLst>
              </p:cNvPr>
              <p:cNvSpPr/>
              <p:nvPr/>
            </p:nvSpPr>
            <p:spPr>
              <a:xfrm>
                <a:off x="2240613"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81" name="Freeform: Shape 780">
                <a:extLst>
                  <a:ext uri="{FF2B5EF4-FFF2-40B4-BE49-F238E27FC236}">
                    <a16:creationId xmlns:a16="http://schemas.microsoft.com/office/drawing/2014/main" id="{FEF175DE-AA27-2586-7F31-A6EB14FBA9B2}"/>
                  </a:ext>
                </a:extLst>
              </p:cNvPr>
              <p:cNvSpPr/>
              <p:nvPr/>
            </p:nvSpPr>
            <p:spPr>
              <a:xfrm>
                <a:off x="2248690" y="1184799"/>
                <a:ext cx="5080" cy="74675"/>
              </a:xfrm>
              <a:custGeom>
                <a:avLst/>
                <a:gdLst>
                  <a:gd name="connsiteX0" fmla="*/ 0 w 5080"/>
                  <a:gd name="connsiteY0" fmla="*/ 74676 h 74675"/>
                  <a:gd name="connsiteX1" fmla="*/ 0 w 5080"/>
                  <a:gd name="connsiteY1" fmla="*/ 0 h 74675"/>
                </a:gdLst>
                <a:ahLst/>
                <a:cxnLst>
                  <a:cxn ang="0">
                    <a:pos x="connsiteX0" y="connsiteY0"/>
                  </a:cxn>
                  <a:cxn ang="0">
                    <a:pos x="connsiteX1" y="connsiteY1"/>
                  </a:cxn>
                </a:cxnLst>
                <a:rect l="l" t="t" r="r" b="b"/>
                <a:pathLst>
                  <a:path w="5080" h="74675">
                    <a:moveTo>
                      <a:pt x="0" y="74676"/>
                    </a:moveTo>
                    <a:lnTo>
                      <a:pt x="0" y="0"/>
                    </a:lnTo>
                  </a:path>
                </a:pathLst>
              </a:custGeom>
              <a:ln w="5080" cap="flat">
                <a:solidFill>
                  <a:srgbClr val="002878"/>
                </a:solidFill>
                <a:prstDash val="solid"/>
                <a:miter/>
              </a:ln>
            </p:spPr>
            <p:txBody>
              <a:bodyPr rtlCol="0" anchor="ctr"/>
              <a:lstStyle/>
              <a:p>
                <a:endParaRPr lang="en-US" sz="2800"/>
              </a:p>
            </p:txBody>
          </p:sp>
          <p:sp>
            <p:nvSpPr>
              <p:cNvPr id="782" name="Freeform: Shape 781">
                <a:extLst>
                  <a:ext uri="{FF2B5EF4-FFF2-40B4-BE49-F238E27FC236}">
                    <a16:creationId xmlns:a16="http://schemas.microsoft.com/office/drawing/2014/main" id="{305507F4-0835-387D-8230-4B76944AA677}"/>
                  </a:ext>
                </a:extLst>
              </p:cNvPr>
              <p:cNvSpPr/>
              <p:nvPr/>
            </p:nvSpPr>
            <p:spPr>
              <a:xfrm>
                <a:off x="2257428" y="1212383"/>
                <a:ext cx="5080" cy="47091"/>
              </a:xfrm>
              <a:custGeom>
                <a:avLst/>
                <a:gdLst>
                  <a:gd name="connsiteX0" fmla="*/ 0 w 5080"/>
                  <a:gd name="connsiteY0" fmla="*/ 47092 h 47091"/>
                  <a:gd name="connsiteX1" fmla="*/ 0 w 5080"/>
                  <a:gd name="connsiteY1" fmla="*/ 0 h 47091"/>
                </a:gdLst>
                <a:ahLst/>
                <a:cxnLst>
                  <a:cxn ang="0">
                    <a:pos x="connsiteX0" y="connsiteY0"/>
                  </a:cxn>
                  <a:cxn ang="0">
                    <a:pos x="connsiteX1" y="connsiteY1"/>
                  </a:cxn>
                </a:cxnLst>
                <a:rect l="l" t="t" r="r" b="b"/>
                <a:pathLst>
                  <a:path w="5080" h="47091">
                    <a:moveTo>
                      <a:pt x="0" y="47092"/>
                    </a:moveTo>
                    <a:lnTo>
                      <a:pt x="0" y="0"/>
                    </a:lnTo>
                  </a:path>
                </a:pathLst>
              </a:custGeom>
              <a:ln w="5080" cap="flat">
                <a:solidFill>
                  <a:srgbClr val="002878"/>
                </a:solidFill>
                <a:prstDash val="solid"/>
                <a:miter/>
              </a:ln>
            </p:spPr>
            <p:txBody>
              <a:bodyPr rtlCol="0" anchor="ctr"/>
              <a:lstStyle/>
              <a:p>
                <a:endParaRPr lang="en-US" sz="2800"/>
              </a:p>
            </p:txBody>
          </p:sp>
          <p:sp>
            <p:nvSpPr>
              <p:cNvPr id="783" name="Freeform: Shape 782">
                <a:extLst>
                  <a:ext uri="{FF2B5EF4-FFF2-40B4-BE49-F238E27FC236}">
                    <a16:creationId xmlns:a16="http://schemas.microsoft.com/office/drawing/2014/main" id="{34A3C10F-766C-0B0F-1991-6BB27493859D}"/>
                  </a:ext>
                </a:extLst>
              </p:cNvPr>
              <p:cNvSpPr/>
              <p:nvPr/>
            </p:nvSpPr>
            <p:spPr>
              <a:xfrm>
                <a:off x="2266166" y="1235904"/>
                <a:ext cx="5080" cy="23571"/>
              </a:xfrm>
              <a:custGeom>
                <a:avLst/>
                <a:gdLst>
                  <a:gd name="connsiteX0" fmla="*/ 0 w 5080"/>
                  <a:gd name="connsiteY0" fmla="*/ 23571 h 23571"/>
                  <a:gd name="connsiteX1" fmla="*/ 0 w 5080"/>
                  <a:gd name="connsiteY1" fmla="*/ 0 h 23571"/>
                </a:gdLst>
                <a:ahLst/>
                <a:cxnLst>
                  <a:cxn ang="0">
                    <a:pos x="connsiteX0" y="connsiteY0"/>
                  </a:cxn>
                  <a:cxn ang="0">
                    <a:pos x="connsiteX1" y="connsiteY1"/>
                  </a:cxn>
                </a:cxnLst>
                <a:rect l="l" t="t" r="r" b="b"/>
                <a:pathLst>
                  <a:path w="5080" h="23571">
                    <a:moveTo>
                      <a:pt x="0" y="23571"/>
                    </a:moveTo>
                    <a:lnTo>
                      <a:pt x="0" y="0"/>
                    </a:lnTo>
                  </a:path>
                </a:pathLst>
              </a:custGeom>
              <a:ln w="5080" cap="flat">
                <a:solidFill>
                  <a:srgbClr val="002878"/>
                </a:solidFill>
                <a:prstDash val="solid"/>
                <a:miter/>
              </a:ln>
            </p:spPr>
            <p:txBody>
              <a:bodyPr rtlCol="0" anchor="ctr"/>
              <a:lstStyle/>
              <a:p>
                <a:endParaRPr lang="en-US" sz="2800"/>
              </a:p>
            </p:txBody>
          </p:sp>
        </p:grpSp>
        <p:sp>
          <p:nvSpPr>
            <p:cNvPr id="770" name="Freeform: Shape 769">
              <a:extLst>
                <a:ext uri="{FF2B5EF4-FFF2-40B4-BE49-F238E27FC236}">
                  <a16:creationId xmlns:a16="http://schemas.microsoft.com/office/drawing/2014/main" id="{CFE3A0AE-3876-0F26-8383-3BBE830B2FFD}"/>
                </a:ext>
              </a:extLst>
            </p:cNvPr>
            <p:cNvSpPr/>
            <p:nvPr/>
          </p:nvSpPr>
          <p:spPr>
            <a:xfrm>
              <a:off x="2125348" y="1033974"/>
              <a:ext cx="182067" cy="279654"/>
            </a:xfrm>
            <a:custGeom>
              <a:avLst/>
              <a:gdLst>
                <a:gd name="connsiteX0" fmla="*/ 147015 w 182067"/>
                <a:gd name="connsiteY0" fmla="*/ 279654 h 279654"/>
                <a:gd name="connsiteX1" fmla="*/ 35052 w 182067"/>
                <a:gd name="connsiteY1" fmla="*/ 279654 h 279654"/>
                <a:gd name="connsiteX2" fmla="*/ 0 w 182067"/>
                <a:gd name="connsiteY2" fmla="*/ 244602 h 279654"/>
                <a:gd name="connsiteX3" fmla="*/ 0 w 182067"/>
                <a:gd name="connsiteY3" fmla="*/ 35052 h 279654"/>
                <a:gd name="connsiteX4" fmla="*/ 35052 w 182067"/>
                <a:gd name="connsiteY4" fmla="*/ 0 h 279654"/>
                <a:gd name="connsiteX5" fmla="*/ 147015 w 182067"/>
                <a:gd name="connsiteY5" fmla="*/ 0 h 279654"/>
                <a:gd name="connsiteX6" fmla="*/ 182067 w 182067"/>
                <a:gd name="connsiteY6" fmla="*/ 35052 h 279654"/>
                <a:gd name="connsiteX7" fmla="*/ 182067 w 182067"/>
                <a:gd name="connsiteY7" fmla="*/ 244653 h 279654"/>
                <a:gd name="connsiteX8" fmla="*/ 147015 w 182067"/>
                <a:gd name="connsiteY8" fmla="*/ 279654 h 27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67" h="279654">
                  <a:moveTo>
                    <a:pt x="147015" y="279654"/>
                  </a:moveTo>
                  <a:lnTo>
                    <a:pt x="35052" y="279654"/>
                  </a:lnTo>
                  <a:cubicBezTo>
                    <a:pt x="15697" y="279654"/>
                    <a:pt x="0" y="263957"/>
                    <a:pt x="0" y="244602"/>
                  </a:cubicBezTo>
                  <a:lnTo>
                    <a:pt x="0" y="35052"/>
                  </a:lnTo>
                  <a:cubicBezTo>
                    <a:pt x="0" y="15697"/>
                    <a:pt x="15697" y="0"/>
                    <a:pt x="35052" y="0"/>
                  </a:cubicBezTo>
                  <a:lnTo>
                    <a:pt x="147015" y="0"/>
                  </a:lnTo>
                  <a:cubicBezTo>
                    <a:pt x="166370" y="0"/>
                    <a:pt x="182067" y="15697"/>
                    <a:pt x="182067" y="35052"/>
                  </a:cubicBezTo>
                  <a:lnTo>
                    <a:pt x="182067" y="244653"/>
                  </a:lnTo>
                  <a:cubicBezTo>
                    <a:pt x="182067" y="264008"/>
                    <a:pt x="166370" y="279654"/>
                    <a:pt x="147015" y="279654"/>
                  </a:cubicBezTo>
                  <a:close/>
                </a:path>
              </a:pathLst>
            </a:custGeom>
            <a:noFill/>
            <a:ln w="5080" cap="flat">
              <a:solidFill>
                <a:srgbClr val="002878"/>
              </a:solidFill>
              <a:prstDash val="solid"/>
              <a:miter/>
            </a:ln>
          </p:spPr>
          <p:txBody>
            <a:bodyPr rtlCol="0" anchor="ctr"/>
            <a:lstStyle/>
            <a:p>
              <a:endParaRPr lang="en-US" sz="2800"/>
            </a:p>
          </p:txBody>
        </p:sp>
        <p:sp>
          <p:nvSpPr>
            <p:cNvPr id="771" name="Freeform: Shape 770">
              <a:extLst>
                <a:ext uri="{FF2B5EF4-FFF2-40B4-BE49-F238E27FC236}">
                  <a16:creationId xmlns:a16="http://schemas.microsoft.com/office/drawing/2014/main" id="{C941B061-B329-BFAD-C942-3CBF8FCEE842}"/>
                </a:ext>
              </a:extLst>
            </p:cNvPr>
            <p:cNvSpPr/>
            <p:nvPr/>
          </p:nvSpPr>
          <p:spPr>
            <a:xfrm>
              <a:off x="2143585" y="1055411"/>
              <a:ext cx="145643" cy="224332"/>
            </a:xfrm>
            <a:custGeom>
              <a:avLst/>
              <a:gdLst>
                <a:gd name="connsiteX0" fmla="*/ 0 w 145643"/>
                <a:gd name="connsiteY0" fmla="*/ 0 h 224332"/>
                <a:gd name="connsiteX1" fmla="*/ 145644 w 145643"/>
                <a:gd name="connsiteY1" fmla="*/ 0 h 224332"/>
                <a:gd name="connsiteX2" fmla="*/ 145644 w 145643"/>
                <a:gd name="connsiteY2" fmla="*/ 224333 h 224332"/>
                <a:gd name="connsiteX3" fmla="*/ 0 w 145643"/>
                <a:gd name="connsiteY3" fmla="*/ 224333 h 224332"/>
              </a:gdLst>
              <a:ahLst/>
              <a:cxnLst>
                <a:cxn ang="0">
                  <a:pos x="connsiteX0" y="connsiteY0"/>
                </a:cxn>
                <a:cxn ang="0">
                  <a:pos x="connsiteX1" y="connsiteY1"/>
                </a:cxn>
                <a:cxn ang="0">
                  <a:pos x="connsiteX2" y="connsiteY2"/>
                </a:cxn>
                <a:cxn ang="0">
                  <a:pos x="connsiteX3" y="connsiteY3"/>
                </a:cxn>
              </a:cxnLst>
              <a:rect l="l" t="t" r="r" b="b"/>
              <a:pathLst>
                <a:path w="145643" h="224332">
                  <a:moveTo>
                    <a:pt x="0" y="0"/>
                  </a:moveTo>
                  <a:lnTo>
                    <a:pt x="145644" y="0"/>
                  </a:lnTo>
                  <a:lnTo>
                    <a:pt x="145644" y="224333"/>
                  </a:lnTo>
                  <a:lnTo>
                    <a:pt x="0" y="224333"/>
                  </a:lnTo>
                  <a:close/>
                </a:path>
              </a:pathLst>
            </a:custGeom>
            <a:noFill/>
            <a:ln w="5080" cap="flat">
              <a:solidFill>
                <a:srgbClr val="002878"/>
              </a:solidFill>
              <a:prstDash val="solid"/>
              <a:miter/>
            </a:ln>
          </p:spPr>
          <p:txBody>
            <a:bodyPr rtlCol="0" anchor="ctr"/>
            <a:lstStyle/>
            <a:p>
              <a:endParaRPr lang="en-US" sz="2800"/>
            </a:p>
          </p:txBody>
        </p:sp>
      </p:grpSp>
      <p:grpSp>
        <p:nvGrpSpPr>
          <p:cNvPr id="672" name="Graphic 169">
            <a:extLst>
              <a:ext uri="{FF2B5EF4-FFF2-40B4-BE49-F238E27FC236}">
                <a16:creationId xmlns:a16="http://schemas.microsoft.com/office/drawing/2014/main" id="{0D0F7285-0393-4207-7D74-55E55D34B8AC}"/>
              </a:ext>
            </a:extLst>
          </p:cNvPr>
          <p:cNvGrpSpPr/>
          <p:nvPr/>
        </p:nvGrpSpPr>
        <p:grpSpPr>
          <a:xfrm>
            <a:off x="5497000" y="1338550"/>
            <a:ext cx="238760" cy="202742"/>
            <a:chOff x="2741196" y="1071515"/>
            <a:chExt cx="238760" cy="202742"/>
          </a:xfrm>
          <a:noFill/>
        </p:grpSpPr>
        <p:sp>
          <p:nvSpPr>
            <p:cNvPr id="756" name="Freeform: Shape 755">
              <a:extLst>
                <a:ext uri="{FF2B5EF4-FFF2-40B4-BE49-F238E27FC236}">
                  <a16:creationId xmlns:a16="http://schemas.microsoft.com/office/drawing/2014/main" id="{DD93F679-783E-4BFD-6088-51FDE493B0DC}"/>
                </a:ext>
              </a:extLst>
            </p:cNvPr>
            <p:cNvSpPr/>
            <p:nvPr/>
          </p:nvSpPr>
          <p:spPr>
            <a:xfrm>
              <a:off x="2741196" y="1071515"/>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57" name="Freeform: Shape 756">
              <a:extLst>
                <a:ext uri="{FF2B5EF4-FFF2-40B4-BE49-F238E27FC236}">
                  <a16:creationId xmlns:a16="http://schemas.microsoft.com/office/drawing/2014/main" id="{0A9F0BDE-9590-9E84-84D6-AAC7F4A01864}"/>
                </a:ext>
              </a:extLst>
            </p:cNvPr>
            <p:cNvSpPr/>
            <p:nvPr/>
          </p:nvSpPr>
          <p:spPr>
            <a:xfrm>
              <a:off x="2888770" y="1105856"/>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58" name="Freeform: Shape 757">
              <a:extLst>
                <a:ext uri="{FF2B5EF4-FFF2-40B4-BE49-F238E27FC236}">
                  <a16:creationId xmlns:a16="http://schemas.microsoft.com/office/drawing/2014/main" id="{A0C70E6C-D433-3353-AF30-82AF23A1BE32}"/>
                </a:ext>
              </a:extLst>
            </p:cNvPr>
            <p:cNvSpPr/>
            <p:nvPr/>
          </p:nvSpPr>
          <p:spPr>
            <a:xfrm>
              <a:off x="2888770" y="111682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59" name="Freeform: Shape 758">
              <a:extLst>
                <a:ext uri="{FF2B5EF4-FFF2-40B4-BE49-F238E27FC236}">
                  <a16:creationId xmlns:a16="http://schemas.microsoft.com/office/drawing/2014/main" id="{CD5922AD-2901-45E1-2361-9CFB561D019B}"/>
                </a:ext>
              </a:extLst>
            </p:cNvPr>
            <p:cNvSpPr/>
            <p:nvPr/>
          </p:nvSpPr>
          <p:spPr>
            <a:xfrm>
              <a:off x="2888770" y="1094883"/>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0" name="Freeform: Shape 759">
              <a:extLst>
                <a:ext uri="{FF2B5EF4-FFF2-40B4-BE49-F238E27FC236}">
                  <a16:creationId xmlns:a16="http://schemas.microsoft.com/office/drawing/2014/main" id="{4B1043A2-CC84-AD38-0BD1-F44CF261389D}"/>
                </a:ext>
              </a:extLst>
            </p:cNvPr>
            <p:cNvSpPr/>
            <p:nvPr/>
          </p:nvSpPr>
          <p:spPr>
            <a:xfrm>
              <a:off x="2741196" y="1141111"/>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61" name="Freeform: Shape 760">
              <a:extLst>
                <a:ext uri="{FF2B5EF4-FFF2-40B4-BE49-F238E27FC236}">
                  <a16:creationId xmlns:a16="http://schemas.microsoft.com/office/drawing/2014/main" id="{C065725F-D414-070C-864C-AE7FF6D8EC94}"/>
                </a:ext>
              </a:extLst>
            </p:cNvPr>
            <p:cNvSpPr/>
            <p:nvPr/>
          </p:nvSpPr>
          <p:spPr>
            <a:xfrm>
              <a:off x="2888770" y="1175452"/>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2" name="Freeform: Shape 761">
              <a:extLst>
                <a:ext uri="{FF2B5EF4-FFF2-40B4-BE49-F238E27FC236}">
                  <a16:creationId xmlns:a16="http://schemas.microsoft.com/office/drawing/2014/main" id="{B5309EAE-AD1D-ABED-C504-BCD9B732BE4D}"/>
                </a:ext>
              </a:extLst>
            </p:cNvPr>
            <p:cNvSpPr/>
            <p:nvPr/>
          </p:nvSpPr>
          <p:spPr>
            <a:xfrm>
              <a:off x="2888770" y="1186424"/>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3" name="Freeform: Shape 762">
              <a:extLst>
                <a:ext uri="{FF2B5EF4-FFF2-40B4-BE49-F238E27FC236}">
                  <a16:creationId xmlns:a16="http://schemas.microsoft.com/office/drawing/2014/main" id="{5A0486C4-D4CE-B8E8-EB05-B0FE4022E3A3}"/>
                </a:ext>
              </a:extLst>
            </p:cNvPr>
            <p:cNvSpPr/>
            <p:nvPr/>
          </p:nvSpPr>
          <p:spPr>
            <a:xfrm>
              <a:off x="2888770" y="1164479"/>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4" name="Freeform: Shape 763">
              <a:extLst>
                <a:ext uri="{FF2B5EF4-FFF2-40B4-BE49-F238E27FC236}">
                  <a16:creationId xmlns:a16="http://schemas.microsoft.com/office/drawing/2014/main" id="{2F759609-DFFA-B839-0FB1-24174899B959}"/>
                </a:ext>
              </a:extLst>
            </p:cNvPr>
            <p:cNvSpPr/>
            <p:nvPr/>
          </p:nvSpPr>
          <p:spPr>
            <a:xfrm>
              <a:off x="2741196" y="1210707"/>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65" name="Freeform: Shape 764">
              <a:extLst>
                <a:ext uri="{FF2B5EF4-FFF2-40B4-BE49-F238E27FC236}">
                  <a16:creationId xmlns:a16="http://schemas.microsoft.com/office/drawing/2014/main" id="{62B43764-44E5-FC05-B6A5-D1987E2EAF97}"/>
                </a:ext>
              </a:extLst>
            </p:cNvPr>
            <p:cNvSpPr/>
            <p:nvPr/>
          </p:nvSpPr>
          <p:spPr>
            <a:xfrm>
              <a:off x="2888770" y="124504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6" name="Freeform: Shape 765">
              <a:extLst>
                <a:ext uri="{FF2B5EF4-FFF2-40B4-BE49-F238E27FC236}">
                  <a16:creationId xmlns:a16="http://schemas.microsoft.com/office/drawing/2014/main" id="{683CD966-E39E-47A6-171A-0D4184172CAA}"/>
                </a:ext>
              </a:extLst>
            </p:cNvPr>
            <p:cNvSpPr/>
            <p:nvPr/>
          </p:nvSpPr>
          <p:spPr>
            <a:xfrm>
              <a:off x="2888770" y="1256020"/>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7" name="Freeform: Shape 766">
              <a:extLst>
                <a:ext uri="{FF2B5EF4-FFF2-40B4-BE49-F238E27FC236}">
                  <a16:creationId xmlns:a16="http://schemas.microsoft.com/office/drawing/2014/main" id="{B0846812-EBF2-98FF-AA32-A17ED6D3A864}"/>
                </a:ext>
              </a:extLst>
            </p:cNvPr>
            <p:cNvSpPr/>
            <p:nvPr/>
          </p:nvSpPr>
          <p:spPr>
            <a:xfrm>
              <a:off x="2888770" y="1234075"/>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grpSp>
      <p:grpSp>
        <p:nvGrpSpPr>
          <p:cNvPr id="673" name="Graphic 169">
            <a:extLst>
              <a:ext uri="{FF2B5EF4-FFF2-40B4-BE49-F238E27FC236}">
                <a16:creationId xmlns:a16="http://schemas.microsoft.com/office/drawing/2014/main" id="{F2EE90E3-7297-2AA2-CF9C-C79B44BC5BF3}"/>
              </a:ext>
            </a:extLst>
          </p:cNvPr>
          <p:cNvGrpSpPr/>
          <p:nvPr/>
        </p:nvGrpSpPr>
        <p:grpSpPr>
          <a:xfrm>
            <a:off x="2610850" y="1278809"/>
            <a:ext cx="183997" cy="275641"/>
            <a:chOff x="-144954" y="1011774"/>
            <a:chExt cx="183997" cy="275641"/>
          </a:xfrm>
          <a:noFill/>
        </p:grpSpPr>
        <p:grpSp>
          <p:nvGrpSpPr>
            <p:cNvPr id="749" name="Graphic 169">
              <a:extLst>
                <a:ext uri="{FF2B5EF4-FFF2-40B4-BE49-F238E27FC236}">
                  <a16:creationId xmlns:a16="http://schemas.microsoft.com/office/drawing/2014/main" id="{18330676-66C7-72BB-7A35-6D7DA7BCE08B}"/>
                </a:ext>
              </a:extLst>
            </p:cNvPr>
            <p:cNvGrpSpPr/>
            <p:nvPr/>
          </p:nvGrpSpPr>
          <p:grpSpPr>
            <a:xfrm>
              <a:off x="-144954" y="1011774"/>
              <a:ext cx="183997" cy="275641"/>
              <a:chOff x="-144954" y="1011774"/>
              <a:chExt cx="183997" cy="275641"/>
            </a:xfrm>
            <a:noFill/>
          </p:grpSpPr>
          <p:sp>
            <p:nvSpPr>
              <p:cNvPr id="754" name="Freeform: Shape 753">
                <a:extLst>
                  <a:ext uri="{FF2B5EF4-FFF2-40B4-BE49-F238E27FC236}">
                    <a16:creationId xmlns:a16="http://schemas.microsoft.com/office/drawing/2014/main" id="{D533F298-6723-67F0-84F2-A84CE5A8F728}"/>
                  </a:ext>
                </a:extLst>
              </p:cNvPr>
              <p:cNvSpPr/>
              <p:nvPr/>
            </p:nvSpPr>
            <p:spPr>
              <a:xfrm>
                <a:off x="-144954" y="1011774"/>
                <a:ext cx="183997" cy="43891"/>
              </a:xfrm>
              <a:custGeom>
                <a:avLst/>
                <a:gdLst>
                  <a:gd name="connsiteX0" fmla="*/ 183998 w 183997"/>
                  <a:gd name="connsiteY0" fmla="*/ 21946 h 43891"/>
                  <a:gd name="connsiteX1" fmla="*/ 91999 w 183997"/>
                  <a:gd name="connsiteY1" fmla="*/ 43891 h 43891"/>
                  <a:gd name="connsiteX2" fmla="*/ 0 w 183997"/>
                  <a:gd name="connsiteY2" fmla="*/ 21946 h 43891"/>
                  <a:gd name="connsiteX3" fmla="*/ 91999 w 183997"/>
                  <a:gd name="connsiteY3" fmla="*/ 0 h 43891"/>
                  <a:gd name="connsiteX4" fmla="*/ 183998 w 183997"/>
                  <a:gd name="connsiteY4" fmla="*/ 21946 h 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43891">
                    <a:moveTo>
                      <a:pt x="183998" y="21946"/>
                    </a:moveTo>
                    <a:cubicBezTo>
                      <a:pt x="183998" y="34066"/>
                      <a:pt x="142808" y="43891"/>
                      <a:pt x="91999" y="43891"/>
                    </a:cubicBezTo>
                    <a:cubicBezTo>
                      <a:pt x="41189" y="43891"/>
                      <a:pt x="0" y="34066"/>
                      <a:pt x="0" y="21946"/>
                    </a:cubicBezTo>
                    <a:cubicBezTo>
                      <a:pt x="0" y="9825"/>
                      <a:pt x="41189" y="0"/>
                      <a:pt x="91999" y="0"/>
                    </a:cubicBezTo>
                    <a:cubicBezTo>
                      <a:pt x="142808" y="0"/>
                      <a:pt x="183998" y="9825"/>
                      <a:pt x="183998" y="21946"/>
                    </a:cubicBezTo>
                    <a:close/>
                  </a:path>
                </a:pathLst>
              </a:custGeom>
              <a:noFill/>
              <a:ln w="5080" cap="flat">
                <a:solidFill>
                  <a:srgbClr val="002878"/>
                </a:solidFill>
                <a:prstDash val="solid"/>
                <a:miter/>
              </a:ln>
            </p:spPr>
            <p:txBody>
              <a:bodyPr rtlCol="0" anchor="ctr"/>
              <a:lstStyle/>
              <a:p>
                <a:endParaRPr lang="en-US" sz="2800"/>
              </a:p>
            </p:txBody>
          </p:sp>
          <p:sp>
            <p:nvSpPr>
              <p:cNvPr id="755" name="Freeform: Shape 754">
                <a:extLst>
                  <a:ext uri="{FF2B5EF4-FFF2-40B4-BE49-F238E27FC236}">
                    <a16:creationId xmlns:a16="http://schemas.microsoft.com/office/drawing/2014/main" id="{0043CA4A-EA16-A342-3D05-5C23F0F82A53}"/>
                  </a:ext>
                </a:extLst>
              </p:cNvPr>
              <p:cNvSpPr/>
              <p:nvPr/>
            </p:nvSpPr>
            <p:spPr>
              <a:xfrm>
                <a:off x="-144954" y="1033720"/>
                <a:ext cx="183997" cy="253695"/>
              </a:xfrm>
              <a:custGeom>
                <a:avLst/>
                <a:gdLst>
                  <a:gd name="connsiteX0" fmla="*/ 183997 w 183997"/>
                  <a:gd name="connsiteY0" fmla="*/ 0 h 253695"/>
                  <a:gd name="connsiteX1" fmla="*/ 183997 w 183997"/>
                  <a:gd name="connsiteY1" fmla="*/ 225298 h 253695"/>
                  <a:gd name="connsiteX2" fmla="*/ 91999 w 183997"/>
                  <a:gd name="connsiteY2" fmla="*/ 253695 h 253695"/>
                  <a:gd name="connsiteX3" fmla="*/ 0 w 183997"/>
                  <a:gd name="connsiteY3" fmla="*/ 225298 h 253695"/>
                  <a:gd name="connsiteX4" fmla="*/ 0 w 183997"/>
                  <a:gd name="connsiteY4" fmla="*/ 0 h 25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253695">
                    <a:moveTo>
                      <a:pt x="183997" y="0"/>
                    </a:moveTo>
                    <a:lnTo>
                      <a:pt x="183997" y="225298"/>
                    </a:lnTo>
                    <a:cubicBezTo>
                      <a:pt x="183997" y="237439"/>
                      <a:pt x="142799" y="253695"/>
                      <a:pt x="91999" y="253695"/>
                    </a:cubicBezTo>
                    <a:cubicBezTo>
                      <a:pt x="41199" y="253695"/>
                      <a:pt x="0" y="237439"/>
                      <a:pt x="0" y="225298"/>
                    </a:cubicBezTo>
                    <a:lnTo>
                      <a:pt x="0" y="0"/>
                    </a:lnTo>
                  </a:path>
                </a:pathLst>
              </a:custGeom>
              <a:noFill/>
              <a:ln w="5080" cap="flat">
                <a:solidFill>
                  <a:srgbClr val="002878"/>
                </a:solidFill>
                <a:prstDash val="solid"/>
                <a:miter/>
              </a:ln>
            </p:spPr>
            <p:txBody>
              <a:bodyPr rtlCol="0" anchor="ctr"/>
              <a:lstStyle/>
              <a:p>
                <a:endParaRPr lang="en-US" sz="2800"/>
              </a:p>
            </p:txBody>
          </p:sp>
        </p:grpSp>
        <p:sp>
          <p:nvSpPr>
            <p:cNvPr id="750" name="Freeform: Shape 749">
              <a:extLst>
                <a:ext uri="{FF2B5EF4-FFF2-40B4-BE49-F238E27FC236}">
                  <a16:creationId xmlns:a16="http://schemas.microsoft.com/office/drawing/2014/main" id="{FB84421E-BADB-E4BE-A9B7-2B24D00ED9EE}"/>
                </a:ext>
              </a:extLst>
            </p:cNvPr>
            <p:cNvSpPr/>
            <p:nvPr/>
          </p:nvSpPr>
          <p:spPr>
            <a:xfrm>
              <a:off x="-144954" y="1081472"/>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endParaRPr lang="en-US" sz="2800"/>
            </a:p>
          </p:txBody>
        </p:sp>
        <p:sp>
          <p:nvSpPr>
            <p:cNvPr id="751" name="Freeform: Shape 750">
              <a:extLst>
                <a:ext uri="{FF2B5EF4-FFF2-40B4-BE49-F238E27FC236}">
                  <a16:creationId xmlns:a16="http://schemas.microsoft.com/office/drawing/2014/main" id="{8880CE52-4610-925C-D68C-FE7D8949E9A8}"/>
                </a:ext>
              </a:extLst>
            </p:cNvPr>
            <p:cNvSpPr/>
            <p:nvPr/>
          </p:nvSpPr>
          <p:spPr>
            <a:xfrm>
              <a:off x="-144954" y="1127649"/>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endParaRPr lang="en-US" sz="2800"/>
            </a:p>
          </p:txBody>
        </p:sp>
        <p:sp>
          <p:nvSpPr>
            <p:cNvPr id="752" name="Freeform: Shape 751">
              <a:extLst>
                <a:ext uri="{FF2B5EF4-FFF2-40B4-BE49-F238E27FC236}">
                  <a16:creationId xmlns:a16="http://schemas.microsoft.com/office/drawing/2014/main" id="{05013EE3-07CF-1001-DB90-ECB82C53DA6C}"/>
                </a:ext>
              </a:extLst>
            </p:cNvPr>
            <p:cNvSpPr/>
            <p:nvPr/>
          </p:nvSpPr>
          <p:spPr>
            <a:xfrm>
              <a:off x="-144954" y="1173826"/>
              <a:ext cx="183997" cy="23063"/>
            </a:xfrm>
            <a:custGeom>
              <a:avLst/>
              <a:gdLst>
                <a:gd name="connsiteX0" fmla="*/ 183997 w 183997"/>
                <a:gd name="connsiteY0" fmla="*/ 0 h 23063"/>
                <a:gd name="connsiteX1" fmla="*/ 91999 w 183997"/>
                <a:gd name="connsiteY1" fmla="*/ 23063 h 23063"/>
                <a:gd name="connsiteX2" fmla="*/ 0 w 183997"/>
                <a:gd name="connsiteY2" fmla="*/ 0 h 23063"/>
              </a:gdLst>
              <a:ahLst/>
              <a:cxnLst>
                <a:cxn ang="0">
                  <a:pos x="connsiteX0" y="connsiteY0"/>
                </a:cxn>
                <a:cxn ang="0">
                  <a:pos x="connsiteX1" y="connsiteY1"/>
                </a:cxn>
                <a:cxn ang="0">
                  <a:pos x="connsiteX2" y="connsiteY2"/>
                </a:cxn>
              </a:cxnLst>
              <a:rect l="l" t="t" r="r" b="b"/>
              <a:pathLst>
                <a:path w="183997" h="23063">
                  <a:moveTo>
                    <a:pt x="183997" y="0"/>
                  </a:moveTo>
                  <a:cubicBezTo>
                    <a:pt x="183997" y="12141"/>
                    <a:pt x="142799" y="23063"/>
                    <a:pt x="91999" y="23063"/>
                  </a:cubicBezTo>
                  <a:cubicBezTo>
                    <a:pt x="41199" y="23063"/>
                    <a:pt x="0" y="12090"/>
                    <a:pt x="0" y="0"/>
                  </a:cubicBezTo>
                </a:path>
              </a:pathLst>
            </a:custGeom>
            <a:noFill/>
            <a:ln w="5080" cap="flat">
              <a:solidFill>
                <a:srgbClr val="002878"/>
              </a:solidFill>
              <a:prstDash val="solid"/>
              <a:miter/>
            </a:ln>
          </p:spPr>
          <p:txBody>
            <a:bodyPr rtlCol="0" anchor="ctr"/>
            <a:lstStyle/>
            <a:p>
              <a:endParaRPr lang="en-US" sz="2800"/>
            </a:p>
          </p:txBody>
        </p:sp>
        <p:sp>
          <p:nvSpPr>
            <p:cNvPr id="753" name="Freeform: Shape 752">
              <a:extLst>
                <a:ext uri="{FF2B5EF4-FFF2-40B4-BE49-F238E27FC236}">
                  <a16:creationId xmlns:a16="http://schemas.microsoft.com/office/drawing/2014/main" id="{0571933F-5491-15A0-693F-34A06886BAE1}"/>
                </a:ext>
              </a:extLst>
            </p:cNvPr>
            <p:cNvSpPr/>
            <p:nvPr/>
          </p:nvSpPr>
          <p:spPr>
            <a:xfrm>
              <a:off x="-144954" y="1220003"/>
              <a:ext cx="183997" cy="24180"/>
            </a:xfrm>
            <a:custGeom>
              <a:avLst/>
              <a:gdLst>
                <a:gd name="connsiteX0" fmla="*/ 183997 w 183997"/>
                <a:gd name="connsiteY0" fmla="*/ 0 h 24180"/>
                <a:gd name="connsiteX1" fmla="*/ 91999 w 183997"/>
                <a:gd name="connsiteY1" fmla="*/ 24181 h 24180"/>
                <a:gd name="connsiteX2" fmla="*/ 0 w 183997"/>
                <a:gd name="connsiteY2" fmla="*/ 0 h 24180"/>
              </a:gdLst>
              <a:ahLst/>
              <a:cxnLst>
                <a:cxn ang="0">
                  <a:pos x="connsiteX0" y="connsiteY0"/>
                </a:cxn>
                <a:cxn ang="0">
                  <a:pos x="connsiteX1" y="connsiteY1"/>
                </a:cxn>
                <a:cxn ang="0">
                  <a:pos x="connsiteX2" y="connsiteY2"/>
                </a:cxn>
              </a:cxnLst>
              <a:rect l="l" t="t" r="r" b="b"/>
              <a:pathLst>
                <a:path w="183997" h="24180">
                  <a:moveTo>
                    <a:pt x="183997" y="0"/>
                  </a:moveTo>
                  <a:cubicBezTo>
                    <a:pt x="183997" y="12141"/>
                    <a:pt x="142799" y="24181"/>
                    <a:pt x="91999" y="24181"/>
                  </a:cubicBezTo>
                  <a:cubicBezTo>
                    <a:pt x="41199" y="24181"/>
                    <a:pt x="0" y="12090"/>
                    <a:pt x="0" y="0"/>
                  </a:cubicBezTo>
                </a:path>
              </a:pathLst>
            </a:custGeom>
            <a:noFill/>
            <a:ln w="5080" cap="flat">
              <a:solidFill>
                <a:srgbClr val="002878"/>
              </a:solidFill>
              <a:prstDash val="solid"/>
              <a:miter/>
            </a:ln>
          </p:spPr>
          <p:txBody>
            <a:bodyPr rtlCol="0" anchor="ctr"/>
            <a:lstStyle/>
            <a:p>
              <a:endParaRPr lang="en-US" sz="2800"/>
            </a:p>
          </p:txBody>
        </p:sp>
      </p:grpSp>
      <p:grpSp>
        <p:nvGrpSpPr>
          <p:cNvPr id="674" name="Graphic 169">
            <a:extLst>
              <a:ext uri="{FF2B5EF4-FFF2-40B4-BE49-F238E27FC236}">
                <a16:creationId xmlns:a16="http://schemas.microsoft.com/office/drawing/2014/main" id="{002B302C-432B-A813-BEFE-12ED1D63E891}"/>
              </a:ext>
            </a:extLst>
          </p:cNvPr>
          <p:cNvGrpSpPr/>
          <p:nvPr/>
        </p:nvGrpSpPr>
        <p:grpSpPr>
          <a:xfrm>
            <a:off x="4529315" y="1337635"/>
            <a:ext cx="233574" cy="221234"/>
            <a:chOff x="1773511" y="1070600"/>
            <a:chExt cx="233574" cy="221234"/>
          </a:xfrm>
        </p:grpSpPr>
        <p:sp>
          <p:nvSpPr>
            <p:cNvPr id="724" name="Freeform: Shape 723">
              <a:extLst>
                <a:ext uri="{FF2B5EF4-FFF2-40B4-BE49-F238E27FC236}">
                  <a16:creationId xmlns:a16="http://schemas.microsoft.com/office/drawing/2014/main" id="{8D0C2CD9-7DB8-2286-61AD-5192C6730DC2}"/>
                </a:ext>
              </a:extLst>
            </p:cNvPr>
            <p:cNvSpPr/>
            <p:nvPr/>
          </p:nvSpPr>
          <p:spPr>
            <a:xfrm>
              <a:off x="1821107" y="1105906"/>
              <a:ext cx="36677" cy="36677"/>
            </a:xfrm>
            <a:custGeom>
              <a:avLst/>
              <a:gdLst>
                <a:gd name="connsiteX0" fmla="*/ 14072 w 36677"/>
                <a:gd name="connsiteY0" fmla="*/ 36678 h 36677"/>
                <a:gd name="connsiteX1" fmla="*/ 4115 w 36677"/>
                <a:gd name="connsiteY1" fmla="*/ 26721 h 36677"/>
                <a:gd name="connsiteX2" fmla="*/ 4115 w 36677"/>
                <a:gd name="connsiteY2" fmla="*/ 6756 h 36677"/>
                <a:gd name="connsiteX3" fmla="*/ 6705 w 36677"/>
                <a:gd name="connsiteY3" fmla="*/ 4115 h 36677"/>
                <a:gd name="connsiteX4" fmla="*/ 26721 w 36677"/>
                <a:gd name="connsiteY4" fmla="*/ 4115 h 36677"/>
                <a:gd name="connsiteX5" fmla="*/ 36678 w 36677"/>
                <a:gd name="connsiteY5" fmla="*/ 14072 h 3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7" h="36677">
                  <a:moveTo>
                    <a:pt x="14072" y="36678"/>
                  </a:moveTo>
                  <a:lnTo>
                    <a:pt x="4115" y="26721"/>
                  </a:lnTo>
                  <a:cubicBezTo>
                    <a:pt x="-1372" y="21234"/>
                    <a:pt x="-1372" y="12243"/>
                    <a:pt x="4115" y="6756"/>
                  </a:cubicBezTo>
                  <a:lnTo>
                    <a:pt x="6705" y="4115"/>
                  </a:lnTo>
                  <a:cubicBezTo>
                    <a:pt x="12192" y="-1372"/>
                    <a:pt x="21184" y="-1372"/>
                    <a:pt x="26721" y="4115"/>
                  </a:cubicBezTo>
                  <a:lnTo>
                    <a:pt x="36678" y="14072"/>
                  </a:lnTo>
                </a:path>
              </a:pathLst>
            </a:custGeom>
            <a:noFill/>
            <a:ln w="5080" cap="flat">
              <a:solidFill>
                <a:srgbClr val="002878"/>
              </a:solidFill>
              <a:prstDash val="solid"/>
              <a:miter/>
            </a:ln>
          </p:spPr>
          <p:txBody>
            <a:bodyPr rtlCol="0" anchor="ctr"/>
            <a:lstStyle/>
            <a:p>
              <a:endParaRPr lang="en-US" sz="2800"/>
            </a:p>
          </p:txBody>
        </p:sp>
        <p:sp>
          <p:nvSpPr>
            <p:cNvPr id="725" name="Freeform: Shape 724">
              <a:extLst>
                <a:ext uri="{FF2B5EF4-FFF2-40B4-BE49-F238E27FC236}">
                  <a16:creationId xmlns:a16="http://schemas.microsoft.com/office/drawing/2014/main" id="{EAEF0E83-2BB6-FD64-4ED0-FBD06089E442}"/>
                </a:ext>
              </a:extLst>
            </p:cNvPr>
            <p:cNvSpPr/>
            <p:nvPr/>
          </p:nvSpPr>
          <p:spPr>
            <a:xfrm>
              <a:off x="1831965" y="1116765"/>
              <a:ext cx="95313" cy="95313"/>
            </a:xfrm>
            <a:custGeom>
              <a:avLst/>
              <a:gdLst>
                <a:gd name="connsiteX0" fmla="*/ 51981 w 95313"/>
                <a:gd name="connsiteY0" fmla="*/ 95313 h 95313"/>
                <a:gd name="connsiteX1" fmla="*/ 5143 w 95313"/>
                <a:gd name="connsiteY1" fmla="*/ 48476 h 95313"/>
                <a:gd name="connsiteX2" fmla="*/ 5143 w 95313"/>
                <a:gd name="connsiteY2" fmla="*/ 23482 h 95313"/>
                <a:gd name="connsiteX3" fmla="*/ 23482 w 95313"/>
                <a:gd name="connsiteY3" fmla="*/ 5143 h 95313"/>
                <a:gd name="connsiteX4" fmla="*/ 48476 w 95313"/>
                <a:gd name="connsiteY4" fmla="*/ 5143 h 95313"/>
                <a:gd name="connsiteX5" fmla="*/ 95313 w 95313"/>
                <a:gd name="connsiteY5" fmla="*/ 51981 h 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13" h="95313">
                  <a:moveTo>
                    <a:pt x="51981" y="95313"/>
                  </a:moveTo>
                  <a:lnTo>
                    <a:pt x="5143" y="48476"/>
                  </a:lnTo>
                  <a:cubicBezTo>
                    <a:pt x="-1714" y="41618"/>
                    <a:pt x="-1714" y="30391"/>
                    <a:pt x="5143" y="23482"/>
                  </a:cubicBezTo>
                  <a:lnTo>
                    <a:pt x="23482" y="5143"/>
                  </a:lnTo>
                  <a:cubicBezTo>
                    <a:pt x="30340" y="-1714"/>
                    <a:pt x="41618" y="-1714"/>
                    <a:pt x="48476" y="5143"/>
                  </a:cubicBezTo>
                  <a:lnTo>
                    <a:pt x="95313" y="51981"/>
                  </a:lnTo>
                </a:path>
              </a:pathLst>
            </a:custGeom>
            <a:noFill/>
            <a:ln w="5080" cap="rnd">
              <a:solidFill>
                <a:srgbClr val="002878"/>
              </a:solidFill>
              <a:prstDash val="solid"/>
              <a:miter/>
            </a:ln>
          </p:spPr>
          <p:txBody>
            <a:bodyPr rtlCol="0" anchor="ctr"/>
            <a:lstStyle/>
            <a:p>
              <a:endParaRPr lang="en-US" sz="2800"/>
            </a:p>
          </p:txBody>
        </p:sp>
        <p:sp>
          <p:nvSpPr>
            <p:cNvPr id="726" name="Freeform: Shape 725">
              <a:extLst>
                <a:ext uri="{FF2B5EF4-FFF2-40B4-BE49-F238E27FC236}">
                  <a16:creationId xmlns:a16="http://schemas.microsoft.com/office/drawing/2014/main" id="{74FEE748-ADB6-9FB3-A111-085CF9A80990}"/>
                </a:ext>
              </a:extLst>
            </p:cNvPr>
            <p:cNvSpPr/>
            <p:nvPr/>
          </p:nvSpPr>
          <p:spPr>
            <a:xfrm>
              <a:off x="1897074" y="1181682"/>
              <a:ext cx="76916" cy="77206"/>
            </a:xfrm>
            <a:custGeom>
              <a:avLst/>
              <a:gdLst>
                <a:gd name="connsiteX0" fmla="*/ 28884 w 76916"/>
                <a:gd name="connsiteY0" fmla="*/ 68801 h 77206"/>
                <a:gd name="connsiteX1" fmla="*/ 2011 w 76916"/>
                <a:gd name="connsiteY1" fmla="*/ 75202 h 77206"/>
                <a:gd name="connsiteX2" fmla="*/ 26192 w 76916"/>
                <a:gd name="connsiteY2" fmla="*/ 26384 h 77206"/>
                <a:gd name="connsiteX3" fmla="*/ 74909 w 76916"/>
                <a:gd name="connsiteY3" fmla="*/ 2000 h 77206"/>
                <a:gd name="connsiteX4" fmla="*/ 69016 w 76916"/>
                <a:gd name="connsiteY4" fmla="*/ 28263 h 7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77206">
                  <a:moveTo>
                    <a:pt x="28884" y="68801"/>
                  </a:moveTo>
                  <a:cubicBezTo>
                    <a:pt x="16692" y="76625"/>
                    <a:pt x="6329" y="79520"/>
                    <a:pt x="2011" y="75202"/>
                  </a:cubicBezTo>
                  <a:cubicBezTo>
                    <a:pt x="-4745" y="68446"/>
                    <a:pt x="6075" y="46602"/>
                    <a:pt x="26192" y="26384"/>
                  </a:cubicBezTo>
                  <a:cubicBezTo>
                    <a:pt x="46309" y="6165"/>
                    <a:pt x="68102" y="-4757"/>
                    <a:pt x="74909" y="2000"/>
                  </a:cubicBezTo>
                  <a:cubicBezTo>
                    <a:pt x="79125" y="6216"/>
                    <a:pt x="76484" y="16325"/>
                    <a:pt x="69016" y="28263"/>
                  </a:cubicBezTo>
                </a:path>
              </a:pathLst>
            </a:custGeom>
            <a:noFill/>
            <a:ln w="5080" cap="rnd">
              <a:solidFill>
                <a:srgbClr val="002878"/>
              </a:solidFill>
              <a:prstDash val="solid"/>
              <a:round/>
            </a:ln>
          </p:spPr>
          <p:txBody>
            <a:bodyPr rtlCol="0" anchor="ctr"/>
            <a:lstStyle/>
            <a:p>
              <a:endParaRPr lang="en-US" sz="2800"/>
            </a:p>
          </p:txBody>
        </p:sp>
        <p:sp>
          <p:nvSpPr>
            <p:cNvPr id="727" name="Freeform: Shape 726">
              <a:extLst>
                <a:ext uri="{FF2B5EF4-FFF2-40B4-BE49-F238E27FC236}">
                  <a16:creationId xmlns:a16="http://schemas.microsoft.com/office/drawing/2014/main" id="{A18BF1FC-16DB-BB44-6EF8-23C8198300F5}"/>
                </a:ext>
              </a:extLst>
            </p:cNvPr>
            <p:cNvSpPr/>
            <p:nvPr/>
          </p:nvSpPr>
          <p:spPr>
            <a:xfrm>
              <a:off x="1884255" y="1169061"/>
              <a:ext cx="87575" cy="87720"/>
            </a:xfrm>
            <a:custGeom>
              <a:avLst/>
              <a:gdLst>
                <a:gd name="connsiteX0" fmla="*/ 14677 w 87575"/>
                <a:gd name="connsiteY0" fmla="*/ 87721 h 87720"/>
                <a:gd name="connsiteX1" fmla="*/ 14169 w 87575"/>
                <a:gd name="connsiteY1" fmla="*/ 15179 h 87720"/>
                <a:gd name="connsiteX2" fmla="*/ 87575 w 87575"/>
                <a:gd name="connsiteY2" fmla="*/ 14467 h 87720"/>
              </a:gdLst>
              <a:ahLst/>
              <a:cxnLst>
                <a:cxn ang="0">
                  <a:pos x="connsiteX0" y="connsiteY0"/>
                </a:cxn>
                <a:cxn ang="0">
                  <a:pos x="connsiteX1" y="connsiteY1"/>
                </a:cxn>
                <a:cxn ang="0">
                  <a:pos x="connsiteX2" y="connsiteY2"/>
                </a:cxn>
              </a:cxnLst>
              <a:rect l="l" t="t" r="r" b="b"/>
              <a:pathLst>
                <a:path w="87575" h="87720">
                  <a:moveTo>
                    <a:pt x="14677" y="87721"/>
                  </a:moveTo>
                  <a:cubicBezTo>
                    <a:pt x="-4576" y="66791"/>
                    <a:pt x="-5033" y="34940"/>
                    <a:pt x="14169" y="15179"/>
                  </a:cubicBezTo>
                  <a:cubicBezTo>
                    <a:pt x="33626" y="-4837"/>
                    <a:pt x="66087" y="-5040"/>
                    <a:pt x="87575" y="14467"/>
                  </a:cubicBezTo>
                </a:path>
              </a:pathLst>
            </a:custGeom>
            <a:noFill/>
            <a:ln w="5080" cap="flat">
              <a:solidFill>
                <a:srgbClr val="002878"/>
              </a:solidFill>
              <a:prstDash val="solid"/>
              <a:round/>
            </a:ln>
          </p:spPr>
          <p:txBody>
            <a:bodyPr rtlCol="0" anchor="ctr"/>
            <a:lstStyle/>
            <a:p>
              <a:endParaRPr lang="en-US" sz="2800"/>
            </a:p>
          </p:txBody>
        </p:sp>
        <p:grpSp>
          <p:nvGrpSpPr>
            <p:cNvPr id="728" name="Graphic 169">
              <a:extLst>
                <a:ext uri="{FF2B5EF4-FFF2-40B4-BE49-F238E27FC236}">
                  <a16:creationId xmlns:a16="http://schemas.microsoft.com/office/drawing/2014/main" id="{4EDDA744-837D-E1C9-6774-8C891F8ED5FB}"/>
                </a:ext>
              </a:extLst>
            </p:cNvPr>
            <p:cNvGrpSpPr/>
            <p:nvPr/>
          </p:nvGrpSpPr>
          <p:grpSpPr>
            <a:xfrm>
              <a:off x="1922504" y="1207252"/>
              <a:ext cx="37845" cy="37846"/>
              <a:chOff x="1922504" y="1207252"/>
              <a:chExt cx="37845" cy="37846"/>
            </a:xfrm>
          </p:grpSpPr>
          <p:sp>
            <p:nvSpPr>
              <p:cNvPr id="747" name="Freeform: Shape 746">
                <a:extLst>
                  <a:ext uri="{FF2B5EF4-FFF2-40B4-BE49-F238E27FC236}">
                    <a16:creationId xmlns:a16="http://schemas.microsoft.com/office/drawing/2014/main" id="{52B41CE8-409B-D94A-2F28-875C4139E568}"/>
                  </a:ext>
                </a:extLst>
              </p:cNvPr>
              <p:cNvSpPr/>
              <p:nvPr/>
            </p:nvSpPr>
            <p:spPr>
              <a:xfrm>
                <a:off x="1947700" y="1207252"/>
                <a:ext cx="12649" cy="37693"/>
              </a:xfrm>
              <a:custGeom>
                <a:avLst/>
                <a:gdLst>
                  <a:gd name="connsiteX0" fmla="*/ 0 w 12649"/>
                  <a:gd name="connsiteY0" fmla="*/ 0 h 37693"/>
                  <a:gd name="connsiteX1" fmla="*/ 12649 w 12649"/>
                  <a:gd name="connsiteY1" fmla="*/ 37694 h 37693"/>
                </a:gdLst>
                <a:ahLst/>
                <a:cxnLst>
                  <a:cxn ang="0">
                    <a:pos x="connsiteX0" y="connsiteY0"/>
                  </a:cxn>
                  <a:cxn ang="0">
                    <a:pos x="connsiteX1" y="connsiteY1"/>
                  </a:cxn>
                </a:cxnLst>
                <a:rect l="l" t="t" r="r" b="b"/>
                <a:pathLst>
                  <a:path w="12649" h="37693">
                    <a:moveTo>
                      <a:pt x="0" y="0"/>
                    </a:moveTo>
                    <a:lnTo>
                      <a:pt x="12649" y="37694"/>
                    </a:lnTo>
                  </a:path>
                </a:pathLst>
              </a:custGeom>
              <a:ln w="5080" cap="rnd">
                <a:solidFill>
                  <a:srgbClr val="002878"/>
                </a:solidFill>
                <a:prstDash val="solid"/>
                <a:round/>
              </a:ln>
            </p:spPr>
            <p:txBody>
              <a:bodyPr rtlCol="0" anchor="ctr"/>
              <a:lstStyle/>
              <a:p>
                <a:endParaRPr lang="en-US" sz="2800"/>
              </a:p>
            </p:txBody>
          </p:sp>
          <p:sp>
            <p:nvSpPr>
              <p:cNvPr id="748" name="Freeform: Shape 747">
                <a:extLst>
                  <a:ext uri="{FF2B5EF4-FFF2-40B4-BE49-F238E27FC236}">
                    <a16:creationId xmlns:a16="http://schemas.microsoft.com/office/drawing/2014/main" id="{707B94DA-28C9-7974-CE5A-A952FD830DCD}"/>
                  </a:ext>
                </a:extLst>
              </p:cNvPr>
              <p:cNvSpPr/>
              <p:nvPr/>
            </p:nvSpPr>
            <p:spPr>
              <a:xfrm>
                <a:off x="1922504" y="1232449"/>
                <a:ext cx="37693" cy="12649"/>
              </a:xfrm>
              <a:custGeom>
                <a:avLst/>
                <a:gdLst>
                  <a:gd name="connsiteX0" fmla="*/ 0 w 37693"/>
                  <a:gd name="connsiteY0" fmla="*/ 0 h 12649"/>
                  <a:gd name="connsiteX1" fmla="*/ 37694 w 37693"/>
                  <a:gd name="connsiteY1" fmla="*/ 12649 h 12649"/>
                </a:gdLst>
                <a:ahLst/>
                <a:cxnLst>
                  <a:cxn ang="0">
                    <a:pos x="connsiteX0" y="connsiteY0"/>
                  </a:cxn>
                  <a:cxn ang="0">
                    <a:pos x="connsiteX1" y="connsiteY1"/>
                  </a:cxn>
                </a:cxnLst>
                <a:rect l="l" t="t" r="r" b="b"/>
                <a:pathLst>
                  <a:path w="37693" h="12649">
                    <a:moveTo>
                      <a:pt x="0" y="0"/>
                    </a:moveTo>
                    <a:lnTo>
                      <a:pt x="37694" y="12649"/>
                    </a:lnTo>
                  </a:path>
                </a:pathLst>
              </a:custGeom>
              <a:ln w="5080" cap="rnd">
                <a:solidFill>
                  <a:srgbClr val="002878"/>
                </a:solidFill>
                <a:prstDash val="solid"/>
                <a:round/>
              </a:ln>
            </p:spPr>
            <p:txBody>
              <a:bodyPr rtlCol="0" anchor="ctr"/>
              <a:lstStyle/>
              <a:p>
                <a:endParaRPr lang="en-US" sz="2800"/>
              </a:p>
            </p:txBody>
          </p:sp>
        </p:grpSp>
        <p:grpSp>
          <p:nvGrpSpPr>
            <p:cNvPr id="729" name="Graphic 169">
              <a:extLst>
                <a:ext uri="{FF2B5EF4-FFF2-40B4-BE49-F238E27FC236}">
                  <a16:creationId xmlns:a16="http://schemas.microsoft.com/office/drawing/2014/main" id="{AD061FA9-6115-A59E-FCB9-F96BB8B79479}"/>
                </a:ext>
              </a:extLst>
            </p:cNvPr>
            <p:cNvGrpSpPr/>
            <p:nvPr/>
          </p:nvGrpSpPr>
          <p:grpSpPr>
            <a:xfrm>
              <a:off x="1962077" y="1246775"/>
              <a:ext cx="45008" cy="45059"/>
              <a:chOff x="1962077" y="1246775"/>
              <a:chExt cx="45008" cy="45059"/>
            </a:xfrm>
            <a:noFill/>
          </p:grpSpPr>
          <p:sp>
            <p:nvSpPr>
              <p:cNvPr id="745" name="Freeform: Shape 744">
                <a:extLst>
                  <a:ext uri="{FF2B5EF4-FFF2-40B4-BE49-F238E27FC236}">
                    <a16:creationId xmlns:a16="http://schemas.microsoft.com/office/drawing/2014/main" id="{55FE1DF4-E687-E156-24AC-C252388FD7AE}"/>
                  </a:ext>
                </a:extLst>
              </p:cNvPr>
              <p:cNvSpPr/>
              <p:nvPr/>
            </p:nvSpPr>
            <p:spPr>
              <a:xfrm>
                <a:off x="1962077" y="1246775"/>
                <a:ext cx="26771" cy="26822"/>
              </a:xfrm>
              <a:custGeom>
                <a:avLst/>
                <a:gdLst>
                  <a:gd name="connsiteX0" fmla="*/ 26772 w 26771"/>
                  <a:gd name="connsiteY0" fmla="*/ 0 h 26822"/>
                  <a:gd name="connsiteX1" fmla="*/ 18542 w 26771"/>
                  <a:gd name="connsiteY1" fmla="*/ 18593 h 26822"/>
                  <a:gd name="connsiteX2" fmla="*/ 0 w 26771"/>
                  <a:gd name="connsiteY2" fmla="*/ 26822 h 26822"/>
                </a:gdLst>
                <a:ahLst/>
                <a:cxnLst>
                  <a:cxn ang="0">
                    <a:pos x="connsiteX0" y="connsiteY0"/>
                  </a:cxn>
                  <a:cxn ang="0">
                    <a:pos x="connsiteX1" y="connsiteY1"/>
                  </a:cxn>
                  <a:cxn ang="0">
                    <a:pos x="connsiteX2" y="connsiteY2"/>
                  </a:cxn>
                </a:cxnLst>
                <a:rect l="l" t="t" r="r" b="b"/>
                <a:pathLst>
                  <a:path w="26771" h="26822">
                    <a:moveTo>
                      <a:pt x="26772" y="0"/>
                    </a:moveTo>
                    <a:cubicBezTo>
                      <a:pt x="26416" y="6756"/>
                      <a:pt x="23673" y="13411"/>
                      <a:pt x="18542" y="18593"/>
                    </a:cubicBezTo>
                    <a:cubicBezTo>
                      <a:pt x="13360" y="23774"/>
                      <a:pt x="6706" y="26467"/>
                      <a:pt x="0" y="26822"/>
                    </a:cubicBezTo>
                  </a:path>
                </a:pathLst>
              </a:custGeom>
              <a:noFill/>
              <a:ln w="5080" cap="rnd">
                <a:solidFill>
                  <a:srgbClr val="002878"/>
                </a:solidFill>
                <a:prstDash val="solid"/>
                <a:miter/>
              </a:ln>
            </p:spPr>
            <p:txBody>
              <a:bodyPr rtlCol="0" anchor="ctr"/>
              <a:lstStyle/>
              <a:p>
                <a:endParaRPr lang="en-US" sz="2800"/>
              </a:p>
            </p:txBody>
          </p:sp>
          <p:sp>
            <p:nvSpPr>
              <p:cNvPr id="746" name="Freeform: Shape 745">
                <a:extLst>
                  <a:ext uri="{FF2B5EF4-FFF2-40B4-BE49-F238E27FC236}">
                    <a16:creationId xmlns:a16="http://schemas.microsoft.com/office/drawing/2014/main" id="{1D1FD863-D406-6007-F867-C54952ABB4DC}"/>
                  </a:ext>
                </a:extLst>
              </p:cNvPr>
              <p:cNvSpPr/>
              <p:nvPr/>
            </p:nvSpPr>
            <p:spPr>
              <a:xfrm>
                <a:off x="1964261" y="1249010"/>
                <a:ext cx="42824" cy="42824"/>
              </a:xfrm>
              <a:custGeom>
                <a:avLst/>
                <a:gdLst>
                  <a:gd name="connsiteX0" fmla="*/ 42825 w 42824"/>
                  <a:gd name="connsiteY0" fmla="*/ 0 h 42824"/>
                  <a:gd name="connsiteX1" fmla="*/ 29312 w 42824"/>
                  <a:gd name="connsiteY1" fmla="*/ 29312 h 42824"/>
                  <a:gd name="connsiteX2" fmla="*/ 0 w 42824"/>
                  <a:gd name="connsiteY2" fmla="*/ 42824 h 42824"/>
                </a:gdLst>
                <a:ahLst/>
                <a:cxnLst>
                  <a:cxn ang="0">
                    <a:pos x="connsiteX0" y="connsiteY0"/>
                  </a:cxn>
                  <a:cxn ang="0">
                    <a:pos x="connsiteX1" y="connsiteY1"/>
                  </a:cxn>
                  <a:cxn ang="0">
                    <a:pos x="connsiteX2" y="connsiteY2"/>
                  </a:cxn>
                </a:cxnLst>
                <a:rect l="l" t="t" r="r" b="b"/>
                <a:pathLst>
                  <a:path w="42824" h="42824">
                    <a:moveTo>
                      <a:pt x="42825" y="0"/>
                    </a:moveTo>
                    <a:cubicBezTo>
                      <a:pt x="41961" y="10719"/>
                      <a:pt x="37490" y="21133"/>
                      <a:pt x="29312" y="29312"/>
                    </a:cubicBezTo>
                    <a:cubicBezTo>
                      <a:pt x="21133" y="37490"/>
                      <a:pt x="10719" y="41961"/>
                      <a:pt x="0" y="42824"/>
                    </a:cubicBezTo>
                  </a:path>
                </a:pathLst>
              </a:custGeom>
              <a:noFill/>
              <a:ln w="5080" cap="rnd">
                <a:solidFill>
                  <a:srgbClr val="002878"/>
                </a:solidFill>
                <a:prstDash val="solid"/>
                <a:miter/>
              </a:ln>
            </p:spPr>
            <p:txBody>
              <a:bodyPr rtlCol="0" anchor="ctr"/>
              <a:lstStyle/>
              <a:p>
                <a:endParaRPr lang="en-US" sz="2800"/>
              </a:p>
            </p:txBody>
          </p:sp>
        </p:grpSp>
        <p:sp>
          <p:nvSpPr>
            <p:cNvPr id="730" name="Freeform: Shape 729">
              <a:extLst>
                <a:ext uri="{FF2B5EF4-FFF2-40B4-BE49-F238E27FC236}">
                  <a16:creationId xmlns:a16="http://schemas.microsoft.com/office/drawing/2014/main" id="{90ECE64F-F76B-91A1-D42F-B35D7D00F60E}"/>
                </a:ext>
              </a:extLst>
            </p:cNvPr>
            <p:cNvSpPr/>
            <p:nvPr/>
          </p:nvSpPr>
          <p:spPr>
            <a:xfrm>
              <a:off x="1956027" y="1240776"/>
              <a:ext cx="8593" cy="8593"/>
            </a:xfrm>
            <a:custGeom>
              <a:avLst/>
              <a:gdLst>
                <a:gd name="connsiteX0" fmla="*/ 4068 w 8593"/>
                <a:gd name="connsiteY0" fmla="*/ 8589 h 8593"/>
                <a:gd name="connsiteX1" fmla="*/ 4 w 8593"/>
                <a:gd name="connsiteY1" fmla="*/ 4068 h 8593"/>
                <a:gd name="connsiteX2" fmla="*/ 4525 w 8593"/>
                <a:gd name="connsiteY2" fmla="*/ 4 h 8593"/>
                <a:gd name="connsiteX3" fmla="*/ 8589 w 8593"/>
                <a:gd name="connsiteY3" fmla="*/ 4525 h 8593"/>
                <a:gd name="connsiteX4" fmla="*/ 4068 w 8593"/>
                <a:gd name="connsiteY4" fmla="*/ 8589 h 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 h="8593">
                  <a:moveTo>
                    <a:pt x="4068" y="8589"/>
                  </a:moveTo>
                  <a:cubicBezTo>
                    <a:pt x="1731" y="8488"/>
                    <a:pt x="-97" y="6456"/>
                    <a:pt x="4" y="4068"/>
                  </a:cubicBezTo>
                  <a:cubicBezTo>
                    <a:pt x="106" y="1681"/>
                    <a:pt x="2138" y="-97"/>
                    <a:pt x="4525" y="4"/>
                  </a:cubicBezTo>
                  <a:cubicBezTo>
                    <a:pt x="6913" y="106"/>
                    <a:pt x="8691" y="2138"/>
                    <a:pt x="8589" y="4525"/>
                  </a:cubicBezTo>
                  <a:cubicBezTo>
                    <a:pt x="8488" y="6913"/>
                    <a:pt x="6456" y="8691"/>
                    <a:pt x="4068" y="8589"/>
                  </a:cubicBezTo>
                  <a:close/>
                </a:path>
              </a:pathLst>
            </a:custGeom>
            <a:solidFill>
              <a:srgbClr val="808285"/>
            </a:solidFill>
            <a:ln w="5080" cap="flat">
              <a:solidFill>
                <a:srgbClr val="002878"/>
              </a:solidFill>
              <a:prstDash val="solid"/>
              <a:miter/>
            </a:ln>
          </p:spPr>
          <p:txBody>
            <a:bodyPr rtlCol="0" anchor="ctr"/>
            <a:lstStyle/>
            <a:p>
              <a:endParaRPr lang="en-US" sz="2800"/>
            </a:p>
          </p:txBody>
        </p:sp>
        <p:grpSp>
          <p:nvGrpSpPr>
            <p:cNvPr id="731" name="Graphic 169">
              <a:extLst>
                <a:ext uri="{FF2B5EF4-FFF2-40B4-BE49-F238E27FC236}">
                  <a16:creationId xmlns:a16="http://schemas.microsoft.com/office/drawing/2014/main" id="{18824B3F-9E03-48A5-3C18-E2AEFEBC9748}"/>
                </a:ext>
              </a:extLst>
            </p:cNvPr>
            <p:cNvGrpSpPr/>
            <p:nvPr/>
          </p:nvGrpSpPr>
          <p:grpSpPr>
            <a:xfrm>
              <a:off x="1773511" y="1070600"/>
              <a:ext cx="221577" cy="196952"/>
              <a:chOff x="1773511" y="1070600"/>
              <a:chExt cx="221577" cy="196952"/>
            </a:xfrm>
            <a:noFill/>
          </p:grpSpPr>
          <p:sp>
            <p:nvSpPr>
              <p:cNvPr id="732" name="Freeform: Shape 731">
                <a:extLst>
                  <a:ext uri="{FF2B5EF4-FFF2-40B4-BE49-F238E27FC236}">
                    <a16:creationId xmlns:a16="http://schemas.microsoft.com/office/drawing/2014/main" id="{BAD3DCEC-2A78-E183-4A0E-FFFAD03965A4}"/>
                  </a:ext>
                </a:extLst>
              </p:cNvPr>
              <p:cNvSpPr/>
              <p:nvPr/>
            </p:nvSpPr>
            <p:spPr>
              <a:xfrm>
                <a:off x="1897307" y="1121908"/>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endParaRPr lang="en-US" sz="2800"/>
              </a:p>
            </p:txBody>
          </p:sp>
          <p:sp>
            <p:nvSpPr>
              <p:cNvPr id="733" name="Freeform: Shape 732">
                <a:extLst>
                  <a:ext uri="{FF2B5EF4-FFF2-40B4-BE49-F238E27FC236}">
                    <a16:creationId xmlns:a16="http://schemas.microsoft.com/office/drawing/2014/main" id="{17FE7C5E-872E-4097-ADE1-61F8F166427B}"/>
                  </a:ext>
                </a:extLst>
              </p:cNvPr>
              <p:cNvSpPr/>
              <p:nvPr/>
            </p:nvSpPr>
            <p:spPr>
              <a:xfrm>
                <a:off x="1915747" y="1140349"/>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endParaRPr lang="en-US" sz="2800"/>
              </a:p>
            </p:txBody>
          </p:sp>
          <p:sp>
            <p:nvSpPr>
              <p:cNvPr id="734" name="Freeform: Shape 733">
                <a:extLst>
                  <a:ext uri="{FF2B5EF4-FFF2-40B4-BE49-F238E27FC236}">
                    <a16:creationId xmlns:a16="http://schemas.microsoft.com/office/drawing/2014/main" id="{BDCE38F1-C508-5D66-9D3E-52131547B67C}"/>
                  </a:ext>
                </a:extLst>
              </p:cNvPr>
              <p:cNvSpPr/>
              <p:nvPr/>
            </p:nvSpPr>
            <p:spPr>
              <a:xfrm rot="-2700000">
                <a:off x="1910304" y="1072376"/>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endParaRPr lang="en-US" sz="2800"/>
              </a:p>
            </p:txBody>
          </p:sp>
          <p:sp>
            <p:nvSpPr>
              <p:cNvPr id="735" name="Freeform: Shape 734">
                <a:extLst>
                  <a:ext uri="{FF2B5EF4-FFF2-40B4-BE49-F238E27FC236}">
                    <a16:creationId xmlns:a16="http://schemas.microsoft.com/office/drawing/2014/main" id="{4A7C3E64-9BA5-0D0C-1302-EF9CCA9F0717}"/>
                  </a:ext>
                </a:extLst>
              </p:cNvPr>
              <p:cNvSpPr/>
              <p:nvPr/>
            </p:nvSpPr>
            <p:spPr>
              <a:xfrm>
                <a:off x="1922707" y="1090616"/>
                <a:ext cx="40030" cy="40030"/>
              </a:xfrm>
              <a:custGeom>
                <a:avLst/>
                <a:gdLst>
                  <a:gd name="connsiteX0" fmla="*/ 0 w 40030"/>
                  <a:gd name="connsiteY0" fmla="*/ 0 h 40030"/>
                  <a:gd name="connsiteX1" fmla="*/ 40030 w 40030"/>
                  <a:gd name="connsiteY1" fmla="*/ 40030 h 40030"/>
                </a:gdLst>
                <a:ahLst/>
                <a:cxnLst>
                  <a:cxn ang="0">
                    <a:pos x="connsiteX0" y="connsiteY0"/>
                  </a:cxn>
                  <a:cxn ang="0">
                    <a:pos x="connsiteX1" y="connsiteY1"/>
                  </a:cxn>
                </a:cxnLst>
                <a:rect l="l" t="t" r="r" b="b"/>
                <a:pathLst>
                  <a:path w="40030" h="40030">
                    <a:moveTo>
                      <a:pt x="0" y="0"/>
                    </a:moveTo>
                    <a:lnTo>
                      <a:pt x="40030" y="40030"/>
                    </a:lnTo>
                  </a:path>
                </a:pathLst>
              </a:custGeom>
              <a:ln w="5080" cap="flat">
                <a:solidFill>
                  <a:srgbClr val="002878"/>
                </a:solidFill>
                <a:prstDash val="solid"/>
                <a:miter/>
              </a:ln>
            </p:spPr>
            <p:txBody>
              <a:bodyPr rtlCol="0" anchor="ctr"/>
              <a:lstStyle/>
              <a:p>
                <a:endParaRPr lang="en-US" sz="2800"/>
              </a:p>
            </p:txBody>
          </p:sp>
          <p:sp>
            <p:nvSpPr>
              <p:cNvPr id="736" name="Freeform: Shape 735">
                <a:extLst>
                  <a:ext uri="{FF2B5EF4-FFF2-40B4-BE49-F238E27FC236}">
                    <a16:creationId xmlns:a16="http://schemas.microsoft.com/office/drawing/2014/main" id="{F2F32602-41C0-41F9-882D-2AF37FD7ACF9}"/>
                  </a:ext>
                </a:extLst>
              </p:cNvPr>
              <p:cNvSpPr/>
              <p:nvPr/>
            </p:nvSpPr>
            <p:spPr>
              <a:xfrm>
                <a:off x="1922859" y="1070651"/>
                <a:ext cx="59791" cy="59791"/>
              </a:xfrm>
              <a:custGeom>
                <a:avLst/>
                <a:gdLst>
                  <a:gd name="connsiteX0" fmla="*/ 59792 w 59791"/>
                  <a:gd name="connsiteY0" fmla="*/ 0 h 59791"/>
                  <a:gd name="connsiteX1" fmla="*/ 0 w 59791"/>
                  <a:gd name="connsiteY1" fmla="*/ 59792 h 59791"/>
                </a:gdLst>
                <a:ahLst/>
                <a:cxnLst>
                  <a:cxn ang="0">
                    <a:pos x="connsiteX0" y="connsiteY0"/>
                  </a:cxn>
                  <a:cxn ang="0">
                    <a:pos x="connsiteX1" y="connsiteY1"/>
                  </a:cxn>
                </a:cxnLst>
                <a:rect l="l" t="t" r="r" b="b"/>
                <a:pathLst>
                  <a:path w="59791" h="59791">
                    <a:moveTo>
                      <a:pt x="59792" y="0"/>
                    </a:moveTo>
                    <a:lnTo>
                      <a:pt x="0" y="59792"/>
                    </a:lnTo>
                  </a:path>
                </a:pathLst>
              </a:custGeom>
              <a:ln w="5080" cap="flat">
                <a:solidFill>
                  <a:srgbClr val="002878"/>
                </a:solidFill>
                <a:prstDash val="solid"/>
                <a:miter/>
              </a:ln>
            </p:spPr>
            <p:txBody>
              <a:bodyPr rtlCol="0" anchor="ctr"/>
              <a:lstStyle/>
              <a:p>
                <a:endParaRPr lang="en-US" sz="2800"/>
              </a:p>
            </p:txBody>
          </p:sp>
          <p:sp>
            <p:nvSpPr>
              <p:cNvPr id="737" name="Freeform: Shape 736">
                <a:extLst>
                  <a:ext uri="{FF2B5EF4-FFF2-40B4-BE49-F238E27FC236}">
                    <a16:creationId xmlns:a16="http://schemas.microsoft.com/office/drawing/2014/main" id="{FB9205D3-3AF0-A6DF-5C73-B6DA27609C96}"/>
                  </a:ext>
                </a:extLst>
              </p:cNvPr>
              <p:cNvSpPr/>
              <p:nvPr/>
            </p:nvSpPr>
            <p:spPr>
              <a:xfrm>
                <a:off x="1942671" y="1070600"/>
                <a:ext cx="40081" cy="40081"/>
              </a:xfrm>
              <a:custGeom>
                <a:avLst/>
                <a:gdLst>
                  <a:gd name="connsiteX0" fmla="*/ 0 w 40081"/>
                  <a:gd name="connsiteY0" fmla="*/ 0 h 40081"/>
                  <a:gd name="connsiteX1" fmla="*/ 40081 w 40081"/>
                  <a:gd name="connsiteY1" fmla="*/ 40081 h 40081"/>
                </a:gdLst>
                <a:ahLst/>
                <a:cxnLst>
                  <a:cxn ang="0">
                    <a:pos x="connsiteX0" y="connsiteY0"/>
                  </a:cxn>
                  <a:cxn ang="0">
                    <a:pos x="connsiteX1" y="connsiteY1"/>
                  </a:cxn>
                </a:cxnLst>
                <a:rect l="l" t="t" r="r" b="b"/>
                <a:pathLst>
                  <a:path w="40081" h="40081">
                    <a:moveTo>
                      <a:pt x="0" y="0"/>
                    </a:moveTo>
                    <a:lnTo>
                      <a:pt x="40081" y="40081"/>
                    </a:lnTo>
                  </a:path>
                </a:pathLst>
              </a:custGeom>
              <a:ln w="5080" cap="flat">
                <a:solidFill>
                  <a:srgbClr val="002878"/>
                </a:solidFill>
                <a:prstDash val="solid"/>
                <a:miter/>
              </a:ln>
            </p:spPr>
            <p:txBody>
              <a:bodyPr rtlCol="0" anchor="ctr"/>
              <a:lstStyle/>
              <a:p>
                <a:endParaRPr lang="en-US" sz="2800"/>
              </a:p>
            </p:txBody>
          </p:sp>
          <p:grpSp>
            <p:nvGrpSpPr>
              <p:cNvPr id="738" name="Graphic 169">
                <a:extLst>
                  <a:ext uri="{FF2B5EF4-FFF2-40B4-BE49-F238E27FC236}">
                    <a16:creationId xmlns:a16="http://schemas.microsoft.com/office/drawing/2014/main" id="{3A908523-29B7-EF1F-78B5-B7C58A371B88}"/>
                  </a:ext>
                </a:extLst>
              </p:cNvPr>
              <p:cNvGrpSpPr/>
              <p:nvPr/>
            </p:nvGrpSpPr>
            <p:grpSpPr>
              <a:xfrm>
                <a:off x="1773511" y="1181192"/>
                <a:ext cx="97735" cy="86360"/>
                <a:chOff x="1773511" y="1181192"/>
                <a:chExt cx="97735" cy="86360"/>
              </a:xfrm>
              <a:noFill/>
            </p:grpSpPr>
            <p:sp>
              <p:nvSpPr>
                <p:cNvPr id="739" name="Freeform: Shape 738">
                  <a:extLst>
                    <a:ext uri="{FF2B5EF4-FFF2-40B4-BE49-F238E27FC236}">
                      <a16:creationId xmlns:a16="http://schemas.microsoft.com/office/drawing/2014/main" id="{542D50B6-73C5-C971-3CF8-D2F41AA0F35F}"/>
                    </a:ext>
                  </a:extLst>
                </p:cNvPr>
                <p:cNvSpPr/>
                <p:nvPr/>
              </p:nvSpPr>
              <p:spPr>
                <a:xfrm>
                  <a:off x="1854686" y="1199683"/>
                  <a:ext cx="16560" cy="16560"/>
                </a:xfrm>
                <a:custGeom>
                  <a:avLst/>
                  <a:gdLst>
                    <a:gd name="connsiteX0" fmla="*/ 0 w 16560"/>
                    <a:gd name="connsiteY0" fmla="*/ 16561 h 16560"/>
                    <a:gd name="connsiteX1" fmla="*/ 16561 w 16560"/>
                    <a:gd name="connsiteY1" fmla="*/ 0 h 16560"/>
                  </a:gdLst>
                  <a:ahLst/>
                  <a:cxnLst>
                    <a:cxn ang="0">
                      <a:pos x="connsiteX0" y="connsiteY0"/>
                    </a:cxn>
                    <a:cxn ang="0">
                      <a:pos x="connsiteX1" y="connsiteY1"/>
                    </a:cxn>
                  </a:cxnLst>
                  <a:rect l="l" t="t" r="r" b="b"/>
                  <a:pathLst>
                    <a:path w="16560" h="16560">
                      <a:moveTo>
                        <a:pt x="0" y="16561"/>
                      </a:moveTo>
                      <a:lnTo>
                        <a:pt x="16561" y="0"/>
                      </a:lnTo>
                    </a:path>
                  </a:pathLst>
                </a:custGeom>
                <a:ln w="5080" cap="flat">
                  <a:solidFill>
                    <a:srgbClr val="002878"/>
                  </a:solidFill>
                  <a:prstDash val="solid"/>
                  <a:miter/>
                </a:ln>
              </p:spPr>
              <p:txBody>
                <a:bodyPr rtlCol="0" anchor="ctr"/>
                <a:lstStyle/>
                <a:p>
                  <a:endParaRPr lang="en-US" sz="2800"/>
                </a:p>
              </p:txBody>
            </p:sp>
            <p:sp>
              <p:nvSpPr>
                <p:cNvPr id="740" name="Freeform: Shape 739">
                  <a:extLst>
                    <a:ext uri="{FF2B5EF4-FFF2-40B4-BE49-F238E27FC236}">
                      <a16:creationId xmlns:a16="http://schemas.microsoft.com/office/drawing/2014/main" id="{E414A590-C60E-6ABE-5C9A-1BE03B254D13}"/>
                    </a:ext>
                  </a:extLst>
                </p:cNvPr>
                <p:cNvSpPr/>
                <p:nvPr/>
              </p:nvSpPr>
              <p:spPr>
                <a:xfrm>
                  <a:off x="1836245" y="1181192"/>
                  <a:ext cx="16560" cy="16611"/>
                </a:xfrm>
                <a:custGeom>
                  <a:avLst/>
                  <a:gdLst>
                    <a:gd name="connsiteX0" fmla="*/ 0 w 16560"/>
                    <a:gd name="connsiteY0" fmla="*/ 16612 h 16611"/>
                    <a:gd name="connsiteX1" fmla="*/ 16561 w 16560"/>
                    <a:gd name="connsiteY1" fmla="*/ 0 h 16611"/>
                  </a:gdLst>
                  <a:ahLst/>
                  <a:cxnLst>
                    <a:cxn ang="0">
                      <a:pos x="connsiteX0" y="connsiteY0"/>
                    </a:cxn>
                    <a:cxn ang="0">
                      <a:pos x="connsiteX1" y="connsiteY1"/>
                    </a:cxn>
                  </a:cxnLst>
                  <a:rect l="l" t="t" r="r" b="b"/>
                  <a:pathLst>
                    <a:path w="16560" h="16611">
                      <a:moveTo>
                        <a:pt x="0" y="16612"/>
                      </a:moveTo>
                      <a:lnTo>
                        <a:pt x="16561" y="0"/>
                      </a:lnTo>
                    </a:path>
                  </a:pathLst>
                </a:custGeom>
                <a:ln w="5080" cap="flat">
                  <a:solidFill>
                    <a:srgbClr val="002878"/>
                  </a:solidFill>
                  <a:prstDash val="solid"/>
                  <a:miter/>
                </a:ln>
              </p:spPr>
              <p:txBody>
                <a:bodyPr rtlCol="0" anchor="ctr"/>
                <a:lstStyle/>
                <a:p>
                  <a:endParaRPr lang="en-US" sz="2800"/>
                </a:p>
              </p:txBody>
            </p:sp>
            <p:sp>
              <p:nvSpPr>
                <p:cNvPr id="741" name="Freeform: Shape 740">
                  <a:extLst>
                    <a:ext uri="{FF2B5EF4-FFF2-40B4-BE49-F238E27FC236}">
                      <a16:creationId xmlns:a16="http://schemas.microsoft.com/office/drawing/2014/main" id="{8A2AA58E-104B-530C-3196-9665EC5C8418}"/>
                    </a:ext>
                  </a:extLst>
                </p:cNvPr>
                <p:cNvSpPr/>
                <p:nvPr/>
              </p:nvSpPr>
              <p:spPr>
                <a:xfrm rot="-2700000">
                  <a:off x="1773511" y="1209458"/>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endParaRPr lang="en-US" sz="2800"/>
                </a:p>
              </p:txBody>
            </p:sp>
            <p:sp>
              <p:nvSpPr>
                <p:cNvPr id="742" name="Freeform: Shape 741">
                  <a:extLst>
                    <a:ext uri="{FF2B5EF4-FFF2-40B4-BE49-F238E27FC236}">
                      <a16:creationId xmlns:a16="http://schemas.microsoft.com/office/drawing/2014/main" id="{DC45D0C7-A681-DD5B-26AC-57D391C6B22F}"/>
                    </a:ext>
                  </a:extLst>
                </p:cNvPr>
                <p:cNvSpPr/>
                <p:nvPr/>
              </p:nvSpPr>
              <p:spPr>
                <a:xfrm>
                  <a:off x="1805816" y="1207506"/>
                  <a:ext cx="40030" cy="40030"/>
                </a:xfrm>
                <a:custGeom>
                  <a:avLst/>
                  <a:gdLst>
                    <a:gd name="connsiteX0" fmla="*/ 40030 w 40030"/>
                    <a:gd name="connsiteY0" fmla="*/ 40030 h 40030"/>
                    <a:gd name="connsiteX1" fmla="*/ 0 w 40030"/>
                    <a:gd name="connsiteY1" fmla="*/ 0 h 40030"/>
                  </a:gdLst>
                  <a:ahLst/>
                  <a:cxnLst>
                    <a:cxn ang="0">
                      <a:pos x="connsiteX0" y="connsiteY0"/>
                    </a:cxn>
                    <a:cxn ang="0">
                      <a:pos x="connsiteX1" y="connsiteY1"/>
                    </a:cxn>
                  </a:cxnLst>
                  <a:rect l="l" t="t" r="r" b="b"/>
                  <a:pathLst>
                    <a:path w="40030" h="40030">
                      <a:moveTo>
                        <a:pt x="40030" y="40030"/>
                      </a:moveTo>
                      <a:lnTo>
                        <a:pt x="0" y="0"/>
                      </a:lnTo>
                    </a:path>
                  </a:pathLst>
                </a:custGeom>
                <a:ln w="5080" cap="flat">
                  <a:solidFill>
                    <a:srgbClr val="002878"/>
                  </a:solidFill>
                  <a:prstDash val="solid"/>
                  <a:miter/>
                </a:ln>
              </p:spPr>
              <p:txBody>
                <a:bodyPr rtlCol="0" anchor="ctr"/>
                <a:lstStyle/>
                <a:p>
                  <a:endParaRPr lang="en-US" sz="2800"/>
                </a:p>
              </p:txBody>
            </p:sp>
            <p:sp>
              <p:nvSpPr>
                <p:cNvPr id="743" name="Freeform: Shape 742">
                  <a:extLst>
                    <a:ext uri="{FF2B5EF4-FFF2-40B4-BE49-F238E27FC236}">
                      <a16:creationId xmlns:a16="http://schemas.microsoft.com/office/drawing/2014/main" id="{00C7110C-0324-5CA4-5C5F-675207B40F1D}"/>
                    </a:ext>
                  </a:extLst>
                </p:cNvPr>
                <p:cNvSpPr/>
                <p:nvPr/>
              </p:nvSpPr>
              <p:spPr>
                <a:xfrm>
                  <a:off x="1785902" y="1207710"/>
                  <a:ext cx="59842" cy="59791"/>
                </a:xfrm>
                <a:custGeom>
                  <a:avLst/>
                  <a:gdLst>
                    <a:gd name="connsiteX0" fmla="*/ 0 w 59842"/>
                    <a:gd name="connsiteY0" fmla="*/ 59792 h 59791"/>
                    <a:gd name="connsiteX1" fmla="*/ 59842 w 59842"/>
                    <a:gd name="connsiteY1" fmla="*/ 0 h 59791"/>
                  </a:gdLst>
                  <a:ahLst/>
                  <a:cxnLst>
                    <a:cxn ang="0">
                      <a:pos x="connsiteX0" y="connsiteY0"/>
                    </a:cxn>
                    <a:cxn ang="0">
                      <a:pos x="connsiteX1" y="connsiteY1"/>
                    </a:cxn>
                  </a:cxnLst>
                  <a:rect l="l" t="t" r="r" b="b"/>
                  <a:pathLst>
                    <a:path w="59842" h="59791">
                      <a:moveTo>
                        <a:pt x="0" y="59792"/>
                      </a:moveTo>
                      <a:lnTo>
                        <a:pt x="59842" y="0"/>
                      </a:lnTo>
                    </a:path>
                  </a:pathLst>
                </a:custGeom>
                <a:ln w="5080" cap="flat">
                  <a:solidFill>
                    <a:srgbClr val="002878"/>
                  </a:solidFill>
                  <a:prstDash val="solid"/>
                  <a:miter/>
                </a:ln>
              </p:spPr>
              <p:txBody>
                <a:bodyPr rtlCol="0" anchor="ctr"/>
                <a:lstStyle/>
                <a:p>
                  <a:endParaRPr lang="en-US" sz="2800"/>
                </a:p>
              </p:txBody>
            </p:sp>
            <p:sp>
              <p:nvSpPr>
                <p:cNvPr id="744" name="Freeform: Shape 743">
                  <a:extLst>
                    <a:ext uri="{FF2B5EF4-FFF2-40B4-BE49-F238E27FC236}">
                      <a16:creationId xmlns:a16="http://schemas.microsoft.com/office/drawing/2014/main" id="{ADE19DF2-79B2-F2E4-B90F-C7EFA7FDCEDB}"/>
                    </a:ext>
                  </a:extLst>
                </p:cNvPr>
                <p:cNvSpPr/>
                <p:nvPr/>
              </p:nvSpPr>
              <p:spPr>
                <a:xfrm>
                  <a:off x="1785801" y="1227471"/>
                  <a:ext cx="40081" cy="40081"/>
                </a:xfrm>
                <a:custGeom>
                  <a:avLst/>
                  <a:gdLst>
                    <a:gd name="connsiteX0" fmla="*/ 40081 w 40081"/>
                    <a:gd name="connsiteY0" fmla="*/ 40081 h 40081"/>
                    <a:gd name="connsiteX1" fmla="*/ 0 w 40081"/>
                    <a:gd name="connsiteY1" fmla="*/ 0 h 40081"/>
                  </a:gdLst>
                  <a:ahLst/>
                  <a:cxnLst>
                    <a:cxn ang="0">
                      <a:pos x="connsiteX0" y="connsiteY0"/>
                    </a:cxn>
                    <a:cxn ang="0">
                      <a:pos x="connsiteX1" y="connsiteY1"/>
                    </a:cxn>
                  </a:cxnLst>
                  <a:rect l="l" t="t" r="r" b="b"/>
                  <a:pathLst>
                    <a:path w="40081" h="40081">
                      <a:moveTo>
                        <a:pt x="40081" y="40081"/>
                      </a:moveTo>
                      <a:lnTo>
                        <a:pt x="0" y="0"/>
                      </a:lnTo>
                    </a:path>
                  </a:pathLst>
                </a:custGeom>
                <a:ln w="5080" cap="flat">
                  <a:solidFill>
                    <a:srgbClr val="002878"/>
                  </a:solidFill>
                  <a:prstDash val="solid"/>
                  <a:miter/>
                </a:ln>
              </p:spPr>
              <p:txBody>
                <a:bodyPr rtlCol="0" anchor="ctr"/>
                <a:lstStyle/>
                <a:p>
                  <a:endParaRPr lang="en-US" sz="2800"/>
                </a:p>
              </p:txBody>
            </p:sp>
          </p:grpSp>
        </p:grpSp>
      </p:grpSp>
      <p:sp>
        <p:nvSpPr>
          <p:cNvPr id="675" name="Graphic 169">
            <a:extLst>
              <a:ext uri="{FF2B5EF4-FFF2-40B4-BE49-F238E27FC236}">
                <a16:creationId xmlns:a16="http://schemas.microsoft.com/office/drawing/2014/main" id="{28485331-7612-7FD3-791D-2B8FE4938121}"/>
              </a:ext>
            </a:extLst>
          </p:cNvPr>
          <p:cNvSpPr/>
          <p:nvPr/>
        </p:nvSpPr>
        <p:spPr>
          <a:xfrm>
            <a:off x="3341201" y="1293744"/>
            <a:ext cx="282143" cy="254609"/>
          </a:xfrm>
          <a:custGeom>
            <a:avLst/>
            <a:gdLst>
              <a:gd name="connsiteX0" fmla="*/ 234747 w 282143"/>
              <a:gd name="connsiteY0" fmla="*/ 61316 h 254609"/>
              <a:gd name="connsiteX1" fmla="*/ 249987 w 282143"/>
              <a:gd name="connsiteY1" fmla="*/ 61316 h 254609"/>
              <a:gd name="connsiteX2" fmla="*/ 234747 w 282143"/>
              <a:gd name="connsiteY2" fmla="*/ 34442 h 254609"/>
              <a:gd name="connsiteX3" fmla="*/ 268377 w 282143"/>
              <a:gd name="connsiteY3" fmla="*/ 34442 h 254609"/>
              <a:gd name="connsiteX4" fmla="*/ 278130 w 282143"/>
              <a:gd name="connsiteY4" fmla="*/ 38456 h 254609"/>
              <a:gd name="connsiteX5" fmla="*/ 282143 w 282143"/>
              <a:gd name="connsiteY5" fmla="*/ 47854 h 254609"/>
              <a:gd name="connsiteX6" fmla="*/ 282143 w 282143"/>
              <a:gd name="connsiteY6" fmla="*/ 202946 h 254609"/>
              <a:gd name="connsiteX7" fmla="*/ 282143 w 282143"/>
              <a:gd name="connsiteY7" fmla="*/ 227635 h 254609"/>
              <a:gd name="connsiteX8" fmla="*/ 278130 w 282143"/>
              <a:gd name="connsiteY8" fmla="*/ 237388 h 254609"/>
              <a:gd name="connsiteX9" fmla="*/ 268377 w 282143"/>
              <a:gd name="connsiteY9" fmla="*/ 241402 h 254609"/>
              <a:gd name="connsiteX10" fmla="*/ 259791 w 282143"/>
              <a:gd name="connsiteY10" fmla="*/ 241402 h 254609"/>
              <a:gd name="connsiteX11" fmla="*/ 259791 w 282143"/>
              <a:gd name="connsiteY11" fmla="*/ 254610 h 254609"/>
              <a:gd name="connsiteX12" fmla="*/ 234747 w 282143"/>
              <a:gd name="connsiteY12" fmla="*/ 168504 h 254609"/>
              <a:gd name="connsiteX13" fmla="*/ 249987 w 282143"/>
              <a:gd name="connsiteY13" fmla="*/ 168504 h 254609"/>
              <a:gd name="connsiteX14" fmla="*/ 249987 w 282143"/>
              <a:gd name="connsiteY14" fmla="*/ 141783 h 254609"/>
              <a:gd name="connsiteX15" fmla="*/ 234747 w 282143"/>
              <a:gd name="connsiteY15" fmla="*/ 141783 h 254609"/>
              <a:gd name="connsiteX16" fmla="*/ 249987 w 282143"/>
              <a:gd name="connsiteY16" fmla="*/ 88189 h 254609"/>
              <a:gd name="connsiteX17" fmla="*/ 234747 w 282143"/>
              <a:gd name="connsiteY17" fmla="*/ 88189 h 254609"/>
              <a:gd name="connsiteX18" fmla="*/ 234747 w 282143"/>
              <a:gd name="connsiteY18" fmla="*/ 115011 h 254609"/>
              <a:gd name="connsiteX19" fmla="*/ 249987 w 282143"/>
              <a:gd name="connsiteY19" fmla="*/ 115011 h 254609"/>
              <a:gd name="connsiteX20" fmla="*/ 282143 w 282143"/>
              <a:gd name="connsiteY20" fmla="*/ 202946 h 254609"/>
              <a:gd name="connsiteX21" fmla="*/ 234747 w 282143"/>
              <a:gd name="connsiteY21" fmla="*/ 202946 h 254609"/>
              <a:gd name="connsiteX22" fmla="*/ 259740 w 282143"/>
              <a:gd name="connsiteY22" fmla="*/ 241402 h 254609"/>
              <a:gd name="connsiteX23" fmla="*/ 234747 w 282143"/>
              <a:gd name="connsiteY23" fmla="*/ 241402 h 254609"/>
              <a:gd name="connsiteX24" fmla="*/ 73101 w 282143"/>
              <a:gd name="connsiteY24" fmla="*/ 13767 h 254609"/>
              <a:gd name="connsiteX25" fmla="*/ 73101 w 282143"/>
              <a:gd name="connsiteY25" fmla="*/ 202946 h 254609"/>
              <a:gd name="connsiteX26" fmla="*/ 208991 w 282143"/>
              <a:gd name="connsiteY26" fmla="*/ 202946 h 254609"/>
              <a:gd name="connsiteX27" fmla="*/ 208991 w 282143"/>
              <a:gd name="connsiteY27" fmla="*/ 13767 h 254609"/>
              <a:gd name="connsiteX28" fmla="*/ 204978 w 282143"/>
              <a:gd name="connsiteY28" fmla="*/ 4013 h 254609"/>
              <a:gd name="connsiteX29" fmla="*/ 195224 w 282143"/>
              <a:gd name="connsiteY29" fmla="*/ 0 h 254609"/>
              <a:gd name="connsiteX30" fmla="*/ 86868 w 282143"/>
              <a:gd name="connsiteY30" fmla="*/ 0 h 254609"/>
              <a:gd name="connsiteX31" fmla="*/ 77114 w 282143"/>
              <a:gd name="connsiteY31" fmla="*/ 4013 h 254609"/>
              <a:gd name="connsiteX32" fmla="*/ 73101 w 282143"/>
              <a:gd name="connsiteY32" fmla="*/ 13767 h 254609"/>
              <a:gd name="connsiteX33" fmla="*/ 176683 w 282143"/>
              <a:gd name="connsiteY33" fmla="*/ 34442 h 254609"/>
              <a:gd name="connsiteX34" fmla="*/ 105207 w 282143"/>
              <a:gd name="connsiteY34" fmla="*/ 34442 h 254609"/>
              <a:gd name="connsiteX35" fmla="*/ 176683 w 282143"/>
              <a:gd name="connsiteY35" fmla="*/ 61316 h 254609"/>
              <a:gd name="connsiteX36" fmla="*/ 105207 w 282143"/>
              <a:gd name="connsiteY36" fmla="*/ 61316 h 254609"/>
              <a:gd name="connsiteX37" fmla="*/ 47396 w 282143"/>
              <a:gd name="connsiteY37" fmla="*/ 34442 h 254609"/>
              <a:gd name="connsiteX38" fmla="*/ 13767 w 282143"/>
              <a:gd name="connsiteY38" fmla="*/ 34442 h 254609"/>
              <a:gd name="connsiteX39" fmla="*/ 4013 w 282143"/>
              <a:gd name="connsiteY39" fmla="*/ 38456 h 254609"/>
              <a:gd name="connsiteX40" fmla="*/ 0 w 282143"/>
              <a:gd name="connsiteY40" fmla="*/ 47854 h 254609"/>
              <a:gd name="connsiteX41" fmla="*/ 0 w 282143"/>
              <a:gd name="connsiteY41" fmla="*/ 202946 h 254609"/>
              <a:gd name="connsiteX42" fmla="*/ 47396 w 282143"/>
              <a:gd name="connsiteY42" fmla="*/ 202946 h 254609"/>
              <a:gd name="connsiteX43" fmla="*/ 47396 w 282143"/>
              <a:gd name="connsiteY43" fmla="*/ 241402 h 254609"/>
              <a:gd name="connsiteX44" fmla="*/ 22352 w 282143"/>
              <a:gd name="connsiteY44" fmla="*/ 241402 h 254609"/>
              <a:gd name="connsiteX45" fmla="*/ 22352 w 282143"/>
              <a:gd name="connsiteY45" fmla="*/ 254610 h 254609"/>
              <a:gd name="connsiteX46" fmla="*/ 0 w 282143"/>
              <a:gd name="connsiteY46" fmla="*/ 202946 h 254609"/>
              <a:gd name="connsiteX47" fmla="*/ 0 w 282143"/>
              <a:gd name="connsiteY47" fmla="*/ 227635 h 254609"/>
              <a:gd name="connsiteX48" fmla="*/ 4013 w 282143"/>
              <a:gd name="connsiteY48" fmla="*/ 237388 h 254609"/>
              <a:gd name="connsiteX49" fmla="*/ 13767 w 282143"/>
              <a:gd name="connsiteY49" fmla="*/ 241402 h 254609"/>
              <a:gd name="connsiteX50" fmla="*/ 22352 w 282143"/>
              <a:gd name="connsiteY50" fmla="*/ 241402 h 254609"/>
              <a:gd name="connsiteX51" fmla="*/ 186639 w 282143"/>
              <a:gd name="connsiteY51" fmla="*/ 254610 h 254609"/>
              <a:gd name="connsiteX52" fmla="*/ 186639 w 282143"/>
              <a:gd name="connsiteY52" fmla="*/ 241402 h 254609"/>
              <a:gd name="connsiteX53" fmla="*/ 95504 w 282143"/>
              <a:gd name="connsiteY53" fmla="*/ 241402 h 254609"/>
              <a:gd name="connsiteX54" fmla="*/ 95504 w 282143"/>
              <a:gd name="connsiteY54" fmla="*/ 254610 h 254609"/>
              <a:gd name="connsiteX55" fmla="*/ 73101 w 282143"/>
              <a:gd name="connsiteY55" fmla="*/ 202946 h 254609"/>
              <a:gd name="connsiteX56" fmla="*/ 73101 w 282143"/>
              <a:gd name="connsiteY56" fmla="*/ 227635 h 254609"/>
              <a:gd name="connsiteX57" fmla="*/ 77114 w 282143"/>
              <a:gd name="connsiteY57" fmla="*/ 237388 h 254609"/>
              <a:gd name="connsiteX58" fmla="*/ 86868 w 282143"/>
              <a:gd name="connsiteY58" fmla="*/ 241402 h 254609"/>
              <a:gd name="connsiteX59" fmla="*/ 95453 w 282143"/>
              <a:gd name="connsiteY59" fmla="*/ 241402 h 254609"/>
              <a:gd name="connsiteX60" fmla="*/ 186639 w 282143"/>
              <a:gd name="connsiteY60" fmla="*/ 241402 h 254609"/>
              <a:gd name="connsiteX61" fmla="*/ 195224 w 282143"/>
              <a:gd name="connsiteY61" fmla="*/ 241402 h 254609"/>
              <a:gd name="connsiteX62" fmla="*/ 204978 w 282143"/>
              <a:gd name="connsiteY62" fmla="*/ 237388 h 254609"/>
              <a:gd name="connsiteX63" fmla="*/ 208991 w 282143"/>
              <a:gd name="connsiteY63" fmla="*/ 227635 h 254609"/>
              <a:gd name="connsiteX64" fmla="*/ 208991 w 282143"/>
              <a:gd name="connsiteY64" fmla="*/ 202946 h 254609"/>
              <a:gd name="connsiteX65" fmla="*/ 105258 w 282143"/>
              <a:gd name="connsiteY65" fmla="*/ 88189 h 254609"/>
              <a:gd name="connsiteX66" fmla="*/ 176733 w 282143"/>
              <a:gd name="connsiteY66" fmla="*/ 88189 h 254609"/>
              <a:gd name="connsiteX67" fmla="*/ 176683 w 282143"/>
              <a:gd name="connsiteY67" fmla="*/ 115011 h 254609"/>
              <a:gd name="connsiteX68" fmla="*/ 105207 w 282143"/>
              <a:gd name="connsiteY68" fmla="*/ 115011 h 254609"/>
              <a:gd name="connsiteX69" fmla="*/ 105258 w 282143"/>
              <a:gd name="connsiteY69" fmla="*/ 141783 h 254609"/>
              <a:gd name="connsiteX70" fmla="*/ 176886 w 282143"/>
              <a:gd name="connsiteY70" fmla="*/ 141783 h 254609"/>
              <a:gd name="connsiteX71" fmla="*/ 176886 w 282143"/>
              <a:gd name="connsiteY71" fmla="*/ 168504 h 254609"/>
              <a:gd name="connsiteX72" fmla="*/ 105258 w 282143"/>
              <a:gd name="connsiteY72" fmla="*/ 168504 h 254609"/>
              <a:gd name="connsiteX73" fmla="*/ 47396 w 282143"/>
              <a:gd name="connsiteY73" fmla="*/ 61316 h 254609"/>
              <a:gd name="connsiteX74" fmla="*/ 32106 w 282143"/>
              <a:gd name="connsiteY74" fmla="*/ 61316 h 254609"/>
              <a:gd name="connsiteX75" fmla="*/ 32106 w 282143"/>
              <a:gd name="connsiteY75" fmla="*/ 141783 h 254609"/>
              <a:gd name="connsiteX76" fmla="*/ 47396 w 282143"/>
              <a:gd name="connsiteY76" fmla="*/ 141783 h 254609"/>
              <a:gd name="connsiteX77" fmla="*/ 47396 w 282143"/>
              <a:gd name="connsiteY77" fmla="*/ 168504 h 254609"/>
              <a:gd name="connsiteX78" fmla="*/ 32106 w 282143"/>
              <a:gd name="connsiteY78" fmla="*/ 168504 h 254609"/>
              <a:gd name="connsiteX79" fmla="*/ 47396 w 282143"/>
              <a:gd name="connsiteY79" fmla="*/ 115011 h 254609"/>
              <a:gd name="connsiteX80" fmla="*/ 32106 w 282143"/>
              <a:gd name="connsiteY80" fmla="*/ 115011 h 254609"/>
              <a:gd name="connsiteX81" fmla="*/ 32106 w 282143"/>
              <a:gd name="connsiteY81" fmla="*/ 88189 h 254609"/>
              <a:gd name="connsiteX82" fmla="*/ 47396 w 282143"/>
              <a:gd name="connsiteY82" fmla="*/ 88189 h 2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2143" h="254609">
                <a:moveTo>
                  <a:pt x="234747" y="61316"/>
                </a:moveTo>
                <a:lnTo>
                  <a:pt x="249987" y="61316"/>
                </a:lnTo>
                <a:moveTo>
                  <a:pt x="234747" y="34442"/>
                </a:moveTo>
                <a:lnTo>
                  <a:pt x="268377" y="34442"/>
                </a:lnTo>
                <a:cubicBezTo>
                  <a:pt x="272187" y="34442"/>
                  <a:pt x="275438" y="35763"/>
                  <a:pt x="278130" y="38456"/>
                </a:cubicBezTo>
                <a:cubicBezTo>
                  <a:pt x="280721" y="41046"/>
                  <a:pt x="282042" y="44196"/>
                  <a:pt x="282143" y="47854"/>
                </a:cubicBezTo>
                <a:lnTo>
                  <a:pt x="282143" y="202946"/>
                </a:lnTo>
                <a:lnTo>
                  <a:pt x="282143" y="227635"/>
                </a:lnTo>
                <a:cubicBezTo>
                  <a:pt x="282143" y="231445"/>
                  <a:pt x="280823" y="234696"/>
                  <a:pt x="278130" y="237388"/>
                </a:cubicBezTo>
                <a:cubicBezTo>
                  <a:pt x="275438" y="240081"/>
                  <a:pt x="272187" y="241402"/>
                  <a:pt x="268377" y="241402"/>
                </a:cubicBezTo>
                <a:lnTo>
                  <a:pt x="259791" y="241402"/>
                </a:lnTo>
                <a:lnTo>
                  <a:pt x="259791" y="254610"/>
                </a:lnTo>
                <a:moveTo>
                  <a:pt x="234747" y="168504"/>
                </a:moveTo>
                <a:lnTo>
                  <a:pt x="249987" y="168504"/>
                </a:lnTo>
                <a:moveTo>
                  <a:pt x="249987" y="141783"/>
                </a:moveTo>
                <a:lnTo>
                  <a:pt x="234747" y="141783"/>
                </a:lnTo>
                <a:moveTo>
                  <a:pt x="249987" y="88189"/>
                </a:moveTo>
                <a:lnTo>
                  <a:pt x="234747" y="88189"/>
                </a:lnTo>
                <a:moveTo>
                  <a:pt x="234747" y="115011"/>
                </a:moveTo>
                <a:lnTo>
                  <a:pt x="249987" y="115011"/>
                </a:lnTo>
                <a:moveTo>
                  <a:pt x="282143" y="202946"/>
                </a:moveTo>
                <a:lnTo>
                  <a:pt x="234747" y="202946"/>
                </a:lnTo>
                <a:moveTo>
                  <a:pt x="259740" y="241402"/>
                </a:moveTo>
                <a:lnTo>
                  <a:pt x="234747" y="241402"/>
                </a:lnTo>
                <a:moveTo>
                  <a:pt x="73101" y="13767"/>
                </a:moveTo>
                <a:lnTo>
                  <a:pt x="73101" y="202946"/>
                </a:lnTo>
                <a:lnTo>
                  <a:pt x="208991" y="202946"/>
                </a:lnTo>
                <a:lnTo>
                  <a:pt x="208991" y="13767"/>
                </a:lnTo>
                <a:cubicBezTo>
                  <a:pt x="208991" y="9957"/>
                  <a:pt x="207670" y="6706"/>
                  <a:pt x="204978" y="4013"/>
                </a:cubicBezTo>
                <a:cubicBezTo>
                  <a:pt x="202286" y="1321"/>
                  <a:pt x="199034" y="0"/>
                  <a:pt x="195224" y="0"/>
                </a:cubicBezTo>
                <a:lnTo>
                  <a:pt x="86868" y="0"/>
                </a:lnTo>
                <a:cubicBezTo>
                  <a:pt x="83058" y="0"/>
                  <a:pt x="79807" y="1321"/>
                  <a:pt x="77114" y="4013"/>
                </a:cubicBezTo>
                <a:cubicBezTo>
                  <a:pt x="74473" y="6706"/>
                  <a:pt x="73101" y="9957"/>
                  <a:pt x="73101" y="13767"/>
                </a:cubicBezTo>
                <a:close/>
                <a:moveTo>
                  <a:pt x="176683" y="34442"/>
                </a:moveTo>
                <a:lnTo>
                  <a:pt x="105207" y="34442"/>
                </a:lnTo>
                <a:moveTo>
                  <a:pt x="176683" y="61316"/>
                </a:moveTo>
                <a:lnTo>
                  <a:pt x="105207" y="61316"/>
                </a:lnTo>
                <a:moveTo>
                  <a:pt x="47396" y="34442"/>
                </a:moveTo>
                <a:lnTo>
                  <a:pt x="13767" y="34442"/>
                </a:lnTo>
                <a:cubicBezTo>
                  <a:pt x="9957" y="34442"/>
                  <a:pt x="6706" y="35763"/>
                  <a:pt x="4013" y="38456"/>
                </a:cubicBezTo>
                <a:cubicBezTo>
                  <a:pt x="1423" y="41046"/>
                  <a:pt x="102" y="44196"/>
                  <a:pt x="0" y="47854"/>
                </a:cubicBezTo>
                <a:lnTo>
                  <a:pt x="0" y="202946"/>
                </a:lnTo>
                <a:lnTo>
                  <a:pt x="47396" y="202946"/>
                </a:lnTo>
                <a:moveTo>
                  <a:pt x="47396" y="241402"/>
                </a:moveTo>
                <a:lnTo>
                  <a:pt x="22352" y="241402"/>
                </a:lnTo>
                <a:lnTo>
                  <a:pt x="22352" y="254610"/>
                </a:lnTo>
                <a:moveTo>
                  <a:pt x="0" y="202946"/>
                </a:moveTo>
                <a:lnTo>
                  <a:pt x="0" y="227635"/>
                </a:lnTo>
                <a:cubicBezTo>
                  <a:pt x="0" y="231445"/>
                  <a:pt x="1321" y="234696"/>
                  <a:pt x="4013" y="237388"/>
                </a:cubicBezTo>
                <a:cubicBezTo>
                  <a:pt x="6706" y="240081"/>
                  <a:pt x="9957" y="241402"/>
                  <a:pt x="13767" y="241402"/>
                </a:cubicBezTo>
                <a:lnTo>
                  <a:pt x="22352" y="241402"/>
                </a:lnTo>
                <a:moveTo>
                  <a:pt x="186639" y="254610"/>
                </a:moveTo>
                <a:lnTo>
                  <a:pt x="186639" y="241402"/>
                </a:lnTo>
                <a:lnTo>
                  <a:pt x="95504" y="241402"/>
                </a:lnTo>
                <a:lnTo>
                  <a:pt x="95504" y="254610"/>
                </a:lnTo>
                <a:moveTo>
                  <a:pt x="73101" y="202946"/>
                </a:moveTo>
                <a:lnTo>
                  <a:pt x="73101" y="227635"/>
                </a:lnTo>
                <a:cubicBezTo>
                  <a:pt x="73101" y="231445"/>
                  <a:pt x="74422" y="234696"/>
                  <a:pt x="77114" y="237388"/>
                </a:cubicBezTo>
                <a:cubicBezTo>
                  <a:pt x="79807" y="240081"/>
                  <a:pt x="83058" y="241402"/>
                  <a:pt x="86868" y="241402"/>
                </a:cubicBezTo>
                <a:lnTo>
                  <a:pt x="95453" y="241402"/>
                </a:lnTo>
                <a:moveTo>
                  <a:pt x="186639" y="241402"/>
                </a:moveTo>
                <a:lnTo>
                  <a:pt x="195224" y="241402"/>
                </a:lnTo>
                <a:cubicBezTo>
                  <a:pt x="199034" y="241402"/>
                  <a:pt x="202286" y="240081"/>
                  <a:pt x="204978" y="237388"/>
                </a:cubicBezTo>
                <a:cubicBezTo>
                  <a:pt x="207670" y="234696"/>
                  <a:pt x="208991" y="231445"/>
                  <a:pt x="208991" y="227635"/>
                </a:cubicBezTo>
                <a:lnTo>
                  <a:pt x="208991" y="202946"/>
                </a:lnTo>
                <a:moveTo>
                  <a:pt x="105258" y="88189"/>
                </a:moveTo>
                <a:lnTo>
                  <a:pt x="176733" y="88189"/>
                </a:lnTo>
                <a:moveTo>
                  <a:pt x="176683" y="115011"/>
                </a:moveTo>
                <a:lnTo>
                  <a:pt x="105207" y="115011"/>
                </a:lnTo>
                <a:moveTo>
                  <a:pt x="105258" y="141783"/>
                </a:moveTo>
                <a:lnTo>
                  <a:pt x="176886" y="141783"/>
                </a:lnTo>
                <a:moveTo>
                  <a:pt x="176886" y="168504"/>
                </a:moveTo>
                <a:lnTo>
                  <a:pt x="105258" y="168504"/>
                </a:lnTo>
                <a:moveTo>
                  <a:pt x="47396" y="61316"/>
                </a:moveTo>
                <a:lnTo>
                  <a:pt x="32106" y="61316"/>
                </a:lnTo>
                <a:moveTo>
                  <a:pt x="32106" y="141783"/>
                </a:moveTo>
                <a:lnTo>
                  <a:pt x="47396" y="141783"/>
                </a:lnTo>
                <a:moveTo>
                  <a:pt x="47396" y="168504"/>
                </a:moveTo>
                <a:lnTo>
                  <a:pt x="32106" y="168504"/>
                </a:lnTo>
                <a:moveTo>
                  <a:pt x="47396" y="115011"/>
                </a:moveTo>
                <a:lnTo>
                  <a:pt x="32106" y="115011"/>
                </a:lnTo>
                <a:moveTo>
                  <a:pt x="32106" y="88189"/>
                </a:moveTo>
                <a:lnTo>
                  <a:pt x="47396" y="88189"/>
                </a:lnTo>
              </a:path>
            </a:pathLst>
          </a:custGeom>
          <a:noFill/>
          <a:ln w="5080" cap="rnd">
            <a:solidFill>
              <a:srgbClr val="002878"/>
            </a:solidFill>
            <a:prstDash val="solid"/>
            <a:round/>
          </a:ln>
        </p:spPr>
        <p:txBody>
          <a:bodyPr rtlCol="0" anchor="ctr"/>
          <a:lstStyle/>
          <a:p>
            <a:endParaRPr lang="en-US" sz="2800"/>
          </a:p>
        </p:txBody>
      </p:sp>
      <p:grpSp>
        <p:nvGrpSpPr>
          <p:cNvPr id="676" name="Graphic 169">
            <a:extLst>
              <a:ext uri="{FF2B5EF4-FFF2-40B4-BE49-F238E27FC236}">
                <a16:creationId xmlns:a16="http://schemas.microsoft.com/office/drawing/2014/main" id="{7A380F2B-59ED-1323-214B-E5469FAC44A6}"/>
              </a:ext>
            </a:extLst>
          </p:cNvPr>
          <p:cNvGrpSpPr/>
          <p:nvPr/>
        </p:nvGrpSpPr>
        <p:grpSpPr>
          <a:xfrm>
            <a:off x="5862049" y="1308323"/>
            <a:ext cx="281534" cy="218541"/>
            <a:chOff x="3106245" y="1041289"/>
            <a:chExt cx="281534" cy="218541"/>
          </a:xfrm>
        </p:grpSpPr>
        <p:sp>
          <p:nvSpPr>
            <p:cNvPr id="720" name="Freeform: Shape 719">
              <a:extLst>
                <a:ext uri="{FF2B5EF4-FFF2-40B4-BE49-F238E27FC236}">
                  <a16:creationId xmlns:a16="http://schemas.microsoft.com/office/drawing/2014/main" id="{FC6889CB-61AD-513D-D5CA-A80CE69B9957}"/>
                </a:ext>
              </a:extLst>
            </p:cNvPr>
            <p:cNvSpPr/>
            <p:nvPr/>
          </p:nvSpPr>
          <p:spPr>
            <a:xfrm>
              <a:off x="3106245" y="1100419"/>
              <a:ext cx="281534" cy="159411"/>
            </a:xfrm>
            <a:custGeom>
              <a:avLst/>
              <a:gdLst>
                <a:gd name="connsiteX0" fmla="*/ 148590 w 281534"/>
                <a:gd name="connsiteY0" fmla="*/ 16206 h 159411"/>
                <a:gd name="connsiteX1" fmla="*/ 166269 w 281534"/>
                <a:gd name="connsiteY1" fmla="*/ 41200 h 159411"/>
                <a:gd name="connsiteX2" fmla="*/ 233324 w 281534"/>
                <a:gd name="connsiteY2" fmla="*/ 71730 h 159411"/>
                <a:gd name="connsiteX3" fmla="*/ 281534 w 281534"/>
                <a:gd name="connsiteY3" fmla="*/ 118619 h 159411"/>
                <a:gd name="connsiteX4" fmla="*/ 231394 w 281534"/>
                <a:gd name="connsiteY4" fmla="*/ 159411 h 159411"/>
                <a:gd name="connsiteX5" fmla="*/ 39574 w 281534"/>
                <a:gd name="connsiteY5" fmla="*/ 158700 h 159411"/>
                <a:gd name="connsiteX6" fmla="*/ 0 w 281534"/>
                <a:gd name="connsiteY6" fmla="*/ 118822 h 159411"/>
                <a:gd name="connsiteX7" fmla="*/ 30226 w 281534"/>
                <a:gd name="connsiteY7" fmla="*/ 71832 h 159411"/>
                <a:gd name="connsiteX8" fmla="*/ 99314 w 281534"/>
                <a:gd name="connsiteY8" fmla="*/ 1 h 159411"/>
                <a:gd name="connsiteX9" fmla="*/ 131471 w 281534"/>
                <a:gd name="connsiteY9" fmla="*/ 5893 h 15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534" h="159411">
                  <a:moveTo>
                    <a:pt x="148590" y="16206"/>
                  </a:moveTo>
                  <a:cubicBezTo>
                    <a:pt x="162306" y="27737"/>
                    <a:pt x="166269" y="41200"/>
                    <a:pt x="166269" y="41200"/>
                  </a:cubicBezTo>
                  <a:cubicBezTo>
                    <a:pt x="166269" y="41200"/>
                    <a:pt x="219914" y="15037"/>
                    <a:pt x="233324" y="71730"/>
                  </a:cubicBezTo>
                  <a:cubicBezTo>
                    <a:pt x="233324" y="71730"/>
                    <a:pt x="281686" y="66904"/>
                    <a:pt x="281534" y="118619"/>
                  </a:cubicBezTo>
                  <a:cubicBezTo>
                    <a:pt x="281382" y="159868"/>
                    <a:pt x="231394" y="159411"/>
                    <a:pt x="231394" y="159411"/>
                  </a:cubicBezTo>
                  <a:lnTo>
                    <a:pt x="39574" y="158700"/>
                  </a:lnTo>
                  <a:cubicBezTo>
                    <a:pt x="39574" y="158700"/>
                    <a:pt x="-152" y="158547"/>
                    <a:pt x="0" y="118822"/>
                  </a:cubicBezTo>
                  <a:cubicBezTo>
                    <a:pt x="153" y="83211"/>
                    <a:pt x="30226" y="71832"/>
                    <a:pt x="30226" y="71832"/>
                  </a:cubicBezTo>
                  <a:cubicBezTo>
                    <a:pt x="30226" y="71832"/>
                    <a:pt x="30480" y="-253"/>
                    <a:pt x="99314" y="1"/>
                  </a:cubicBezTo>
                  <a:cubicBezTo>
                    <a:pt x="112268" y="51"/>
                    <a:pt x="122885" y="2388"/>
                    <a:pt x="131471" y="5893"/>
                  </a:cubicBezTo>
                </a:path>
              </a:pathLst>
            </a:custGeom>
            <a:noFill/>
            <a:ln w="5080" cap="flat">
              <a:solidFill>
                <a:srgbClr val="002878"/>
              </a:solidFill>
              <a:prstDash val="solid"/>
              <a:miter/>
            </a:ln>
          </p:spPr>
          <p:txBody>
            <a:bodyPr rtlCol="0" anchor="ctr"/>
            <a:lstStyle/>
            <a:p>
              <a:endParaRPr lang="en-US" sz="2800"/>
            </a:p>
          </p:txBody>
        </p:sp>
        <p:grpSp>
          <p:nvGrpSpPr>
            <p:cNvPr id="721" name="Graphic 169">
              <a:extLst>
                <a:ext uri="{FF2B5EF4-FFF2-40B4-BE49-F238E27FC236}">
                  <a16:creationId xmlns:a16="http://schemas.microsoft.com/office/drawing/2014/main" id="{C4C7C37D-062D-7BB9-EFB1-A45AC93E07AD}"/>
                </a:ext>
              </a:extLst>
            </p:cNvPr>
            <p:cNvGrpSpPr/>
            <p:nvPr/>
          </p:nvGrpSpPr>
          <p:grpSpPr>
            <a:xfrm>
              <a:off x="3226794" y="1041289"/>
              <a:ext cx="41554" cy="152450"/>
              <a:chOff x="3226794" y="1041289"/>
              <a:chExt cx="41554" cy="152450"/>
            </a:xfrm>
            <a:solidFill>
              <a:srgbClr val="002878"/>
            </a:solidFill>
          </p:grpSpPr>
          <p:sp>
            <p:nvSpPr>
              <p:cNvPr id="722" name="Freeform: Shape 721">
                <a:extLst>
                  <a:ext uri="{FF2B5EF4-FFF2-40B4-BE49-F238E27FC236}">
                    <a16:creationId xmlns:a16="http://schemas.microsoft.com/office/drawing/2014/main" id="{A8CF45BB-7BC5-4CE8-F89F-ABE872A14EDB}"/>
                  </a:ext>
                </a:extLst>
              </p:cNvPr>
              <p:cNvSpPr/>
              <p:nvPr/>
            </p:nvSpPr>
            <p:spPr>
              <a:xfrm>
                <a:off x="3247063" y="1046775"/>
                <a:ext cx="558" cy="146964"/>
              </a:xfrm>
              <a:custGeom>
                <a:avLst/>
                <a:gdLst>
                  <a:gd name="connsiteX0" fmla="*/ 0 w 558"/>
                  <a:gd name="connsiteY0" fmla="*/ 146964 h 146964"/>
                  <a:gd name="connsiteX1" fmla="*/ 559 w 558"/>
                  <a:gd name="connsiteY1" fmla="*/ 0 h 146964"/>
                </a:gdLst>
                <a:ahLst/>
                <a:cxnLst>
                  <a:cxn ang="0">
                    <a:pos x="connsiteX0" y="connsiteY0"/>
                  </a:cxn>
                  <a:cxn ang="0">
                    <a:pos x="connsiteX1" y="connsiteY1"/>
                  </a:cxn>
                </a:cxnLst>
                <a:rect l="l" t="t" r="r" b="b"/>
                <a:pathLst>
                  <a:path w="558" h="146964">
                    <a:moveTo>
                      <a:pt x="0" y="146964"/>
                    </a:moveTo>
                    <a:lnTo>
                      <a:pt x="559" y="0"/>
                    </a:lnTo>
                  </a:path>
                </a:pathLst>
              </a:custGeom>
              <a:ln w="5080" cap="flat">
                <a:solidFill>
                  <a:srgbClr val="002878"/>
                </a:solidFill>
                <a:prstDash val="solid"/>
                <a:miter/>
              </a:ln>
            </p:spPr>
            <p:txBody>
              <a:bodyPr rtlCol="0" anchor="ctr"/>
              <a:lstStyle/>
              <a:p>
                <a:endParaRPr lang="en-US" sz="2800"/>
              </a:p>
            </p:txBody>
          </p:sp>
          <p:sp>
            <p:nvSpPr>
              <p:cNvPr id="723" name="Freeform: Shape 722">
                <a:extLst>
                  <a:ext uri="{FF2B5EF4-FFF2-40B4-BE49-F238E27FC236}">
                    <a16:creationId xmlns:a16="http://schemas.microsoft.com/office/drawing/2014/main" id="{F4D45663-FEC9-C060-EA9F-BCFC4A9620DA}"/>
                  </a:ext>
                </a:extLst>
              </p:cNvPr>
              <p:cNvSpPr/>
              <p:nvPr/>
            </p:nvSpPr>
            <p:spPr>
              <a:xfrm>
                <a:off x="3226794" y="1041289"/>
                <a:ext cx="41554" cy="25857"/>
              </a:xfrm>
              <a:custGeom>
                <a:avLst/>
                <a:gdLst>
                  <a:gd name="connsiteX0" fmla="*/ 41555 w 41554"/>
                  <a:gd name="connsiteY0" fmla="*/ 22403 h 25857"/>
                  <a:gd name="connsiteX1" fmla="*/ 37795 w 41554"/>
                  <a:gd name="connsiteY1" fmla="*/ 25857 h 25857"/>
                  <a:gd name="connsiteX2" fmla="*/ 20828 w 41554"/>
                  <a:gd name="connsiteY2" fmla="*/ 7468 h 25857"/>
                  <a:gd name="connsiteX3" fmla="*/ 3708 w 41554"/>
                  <a:gd name="connsiteY3" fmla="*/ 25756 h 25857"/>
                  <a:gd name="connsiteX4" fmla="*/ 0 w 41554"/>
                  <a:gd name="connsiteY4" fmla="*/ 22250 h 25857"/>
                  <a:gd name="connsiteX5" fmla="*/ 20879 w 41554"/>
                  <a:gd name="connsiteY5" fmla="*/ 0 h 2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 h="25857">
                    <a:moveTo>
                      <a:pt x="41555" y="22403"/>
                    </a:moveTo>
                    <a:lnTo>
                      <a:pt x="37795" y="25857"/>
                    </a:lnTo>
                    <a:lnTo>
                      <a:pt x="20828" y="7468"/>
                    </a:lnTo>
                    <a:lnTo>
                      <a:pt x="3708" y="25756"/>
                    </a:lnTo>
                    <a:lnTo>
                      <a:pt x="0" y="22250"/>
                    </a:lnTo>
                    <a:lnTo>
                      <a:pt x="20879" y="0"/>
                    </a:lnTo>
                    <a:close/>
                  </a:path>
                </a:pathLst>
              </a:custGeom>
              <a:solidFill>
                <a:srgbClr val="002878"/>
              </a:solidFill>
              <a:ln w="5080" cap="flat">
                <a:noFill/>
                <a:prstDash val="solid"/>
                <a:miter/>
              </a:ln>
            </p:spPr>
            <p:txBody>
              <a:bodyPr rtlCol="0" anchor="ctr"/>
              <a:lstStyle/>
              <a:p>
                <a:endParaRPr lang="en-US" sz="2800"/>
              </a:p>
            </p:txBody>
          </p:sp>
        </p:grpSp>
      </p:grpSp>
      <p:sp>
        <p:nvSpPr>
          <p:cNvPr id="677" name="Graphic 169">
            <a:extLst>
              <a:ext uri="{FF2B5EF4-FFF2-40B4-BE49-F238E27FC236}">
                <a16:creationId xmlns:a16="http://schemas.microsoft.com/office/drawing/2014/main" id="{E6E984A4-4135-D5FC-E33D-87789BAAD770}"/>
              </a:ext>
            </a:extLst>
          </p:cNvPr>
          <p:cNvSpPr/>
          <p:nvPr/>
        </p:nvSpPr>
        <p:spPr>
          <a:xfrm>
            <a:off x="2069119" y="975025"/>
            <a:ext cx="4599381" cy="236626"/>
          </a:xfrm>
          <a:custGeom>
            <a:avLst/>
            <a:gdLst>
              <a:gd name="connsiteX0" fmla="*/ 0 w 4599381"/>
              <a:gd name="connsiteY0" fmla="*/ 0 h 236626"/>
              <a:gd name="connsiteX1" fmla="*/ 4599382 w 4599381"/>
              <a:gd name="connsiteY1" fmla="*/ 0 h 236626"/>
              <a:gd name="connsiteX2" fmla="*/ 4599382 w 4599381"/>
              <a:gd name="connsiteY2" fmla="*/ 236626 h 236626"/>
              <a:gd name="connsiteX3" fmla="*/ 0 w 4599381"/>
              <a:gd name="connsiteY3" fmla="*/ 236626 h 236626"/>
            </a:gdLst>
            <a:ahLst/>
            <a:cxnLst>
              <a:cxn ang="0">
                <a:pos x="connsiteX0" y="connsiteY0"/>
              </a:cxn>
              <a:cxn ang="0">
                <a:pos x="connsiteX1" y="connsiteY1"/>
              </a:cxn>
              <a:cxn ang="0">
                <a:pos x="connsiteX2" y="connsiteY2"/>
              </a:cxn>
              <a:cxn ang="0">
                <a:pos x="connsiteX3" y="connsiteY3"/>
              </a:cxn>
            </a:cxnLst>
            <a:rect l="l" t="t" r="r" b="b"/>
            <a:pathLst>
              <a:path w="4599381" h="236626">
                <a:moveTo>
                  <a:pt x="0" y="0"/>
                </a:moveTo>
                <a:lnTo>
                  <a:pt x="4599382" y="0"/>
                </a:lnTo>
                <a:lnTo>
                  <a:pt x="4599382" y="236626"/>
                </a:lnTo>
                <a:lnTo>
                  <a:pt x="0" y="236626"/>
                </a:lnTo>
                <a:close/>
              </a:path>
            </a:pathLst>
          </a:custGeom>
          <a:noFill/>
          <a:ln w="5080" cap="flat">
            <a:noFill/>
            <a:prstDash val="solid"/>
            <a:miter/>
          </a:ln>
        </p:spPr>
        <p:txBody>
          <a:bodyPr rtlCol="0" anchor="ctr"/>
          <a:lstStyle/>
          <a:p>
            <a:endParaRPr lang="en-US" sz="2800"/>
          </a:p>
        </p:txBody>
      </p:sp>
      <p:sp>
        <p:nvSpPr>
          <p:cNvPr id="678" name="Graphic 169">
            <a:extLst>
              <a:ext uri="{FF2B5EF4-FFF2-40B4-BE49-F238E27FC236}">
                <a16:creationId xmlns:a16="http://schemas.microsoft.com/office/drawing/2014/main" id="{6AC12381-C213-A913-AEDB-F339EBFAF8E6}"/>
              </a:ext>
            </a:extLst>
          </p:cNvPr>
          <p:cNvSpPr/>
          <p:nvPr/>
        </p:nvSpPr>
        <p:spPr>
          <a:xfrm>
            <a:off x="3916867" y="1664940"/>
            <a:ext cx="949604" cy="279806"/>
          </a:xfrm>
          <a:custGeom>
            <a:avLst/>
            <a:gdLst>
              <a:gd name="connsiteX0" fmla="*/ 0 w 949604"/>
              <a:gd name="connsiteY0" fmla="*/ 0 h 279806"/>
              <a:gd name="connsiteX1" fmla="*/ 949604 w 949604"/>
              <a:gd name="connsiteY1" fmla="*/ 0 h 279806"/>
              <a:gd name="connsiteX2" fmla="*/ 949604 w 949604"/>
              <a:gd name="connsiteY2" fmla="*/ 279806 h 279806"/>
              <a:gd name="connsiteX3" fmla="*/ 0 w 949604"/>
              <a:gd name="connsiteY3" fmla="*/ 279806 h 279806"/>
            </a:gdLst>
            <a:ahLst/>
            <a:cxnLst>
              <a:cxn ang="0">
                <a:pos x="connsiteX0" y="connsiteY0"/>
              </a:cxn>
              <a:cxn ang="0">
                <a:pos x="connsiteX1" y="connsiteY1"/>
              </a:cxn>
              <a:cxn ang="0">
                <a:pos x="connsiteX2" y="connsiteY2"/>
              </a:cxn>
              <a:cxn ang="0">
                <a:pos x="connsiteX3" y="connsiteY3"/>
              </a:cxn>
            </a:cxnLst>
            <a:rect l="l" t="t" r="r" b="b"/>
            <a:pathLst>
              <a:path w="949604" h="279806">
                <a:moveTo>
                  <a:pt x="0" y="0"/>
                </a:moveTo>
                <a:lnTo>
                  <a:pt x="949604" y="0"/>
                </a:lnTo>
                <a:lnTo>
                  <a:pt x="949604" y="279806"/>
                </a:lnTo>
                <a:lnTo>
                  <a:pt x="0" y="279806"/>
                </a:lnTo>
                <a:close/>
              </a:path>
            </a:pathLst>
          </a:custGeom>
          <a:noFill/>
          <a:ln w="5080" cap="flat">
            <a:noFill/>
            <a:prstDash val="solid"/>
            <a:miter/>
          </a:ln>
        </p:spPr>
        <p:txBody>
          <a:bodyPr rtlCol="0" anchor="ctr"/>
          <a:lstStyle/>
          <a:p>
            <a:endParaRPr lang="en-US" sz="2800"/>
          </a:p>
        </p:txBody>
      </p:sp>
      <p:sp>
        <p:nvSpPr>
          <p:cNvPr id="679" name="Graphic 169">
            <a:extLst>
              <a:ext uri="{FF2B5EF4-FFF2-40B4-BE49-F238E27FC236}">
                <a16:creationId xmlns:a16="http://schemas.microsoft.com/office/drawing/2014/main" id="{43131244-548B-3DE5-82FB-522FA849C2C4}"/>
              </a:ext>
            </a:extLst>
          </p:cNvPr>
          <p:cNvSpPr txBox="1"/>
          <p:nvPr/>
        </p:nvSpPr>
        <p:spPr>
          <a:xfrm>
            <a:off x="3716227" y="1598910"/>
            <a:ext cx="1305165" cy="246221"/>
          </a:xfrm>
          <a:prstGeom prst="rect">
            <a:avLst/>
          </a:prstGeom>
          <a:noFill/>
        </p:spPr>
        <p:txBody>
          <a:bodyPr wrap="none" rtlCol="0">
            <a:spAutoFit/>
          </a:bodyPr>
          <a:lstStyle/>
          <a:p>
            <a:pPr algn="l"/>
            <a:r>
              <a:rPr lang="en-US" sz="1000">
                <a:solidFill>
                  <a:schemeClr val="tx2"/>
                </a:solidFill>
                <a:latin typeface="Arial"/>
                <a:cs typeface="Arial"/>
                <a:sym typeface="Arial"/>
                <a:rtl val="0"/>
              </a:rPr>
              <a:t>WAN, LAN, Internet</a:t>
            </a:r>
          </a:p>
        </p:txBody>
      </p:sp>
      <p:sp>
        <p:nvSpPr>
          <p:cNvPr id="680" name="Graphic 169">
            <a:extLst>
              <a:ext uri="{FF2B5EF4-FFF2-40B4-BE49-F238E27FC236}">
                <a16:creationId xmlns:a16="http://schemas.microsoft.com/office/drawing/2014/main" id="{08ABCB86-4C85-D2AB-123A-4132ED884304}"/>
              </a:ext>
            </a:extLst>
          </p:cNvPr>
          <p:cNvSpPr txBox="1"/>
          <p:nvPr/>
        </p:nvSpPr>
        <p:spPr>
          <a:xfrm>
            <a:off x="3289828" y="802479"/>
            <a:ext cx="2682145" cy="253916"/>
          </a:xfrm>
          <a:prstGeom prst="rect">
            <a:avLst/>
          </a:prstGeom>
          <a:noFill/>
        </p:spPr>
        <p:txBody>
          <a:bodyPr wrap="none" rtlCol="0">
            <a:spAutoFit/>
          </a:bodyPr>
          <a:lstStyle/>
          <a:p>
            <a:pPr algn="l"/>
            <a:r>
              <a:rPr lang="en-US" sz="1050" dirty="0">
                <a:solidFill>
                  <a:schemeClr val="tx2"/>
                </a:solidFill>
                <a:latin typeface="Arial"/>
                <a:cs typeface="Arial"/>
                <a:sym typeface="Arial"/>
                <a:rtl val="0"/>
              </a:rPr>
              <a:t>S3-Enabled Apps, Backup and Workflows</a:t>
            </a:r>
          </a:p>
        </p:txBody>
      </p:sp>
      <p:sp>
        <p:nvSpPr>
          <p:cNvPr id="681" name="Freeform: Shape 680">
            <a:extLst>
              <a:ext uri="{FF2B5EF4-FFF2-40B4-BE49-F238E27FC236}">
                <a16:creationId xmlns:a16="http://schemas.microsoft.com/office/drawing/2014/main" id="{47DB0D09-7F23-55AC-A01C-F4815C0959BB}"/>
              </a:ext>
            </a:extLst>
          </p:cNvPr>
          <p:cNvSpPr/>
          <p:nvPr/>
        </p:nvSpPr>
        <p:spPr>
          <a:xfrm>
            <a:off x="3718543" y="1299332"/>
            <a:ext cx="337566" cy="244094"/>
          </a:xfrm>
          <a:custGeom>
            <a:avLst/>
            <a:gdLst>
              <a:gd name="connsiteX0" fmla="*/ 191262 w 337566"/>
              <a:gd name="connsiteY0" fmla="*/ 9347 h 244094"/>
              <a:gd name="connsiteX1" fmla="*/ 197358 w 337566"/>
              <a:gd name="connsiteY1" fmla="*/ 0 h 244094"/>
              <a:gd name="connsiteX2" fmla="*/ 169215 w 337566"/>
              <a:gd name="connsiteY2" fmla="*/ 0 h 244094"/>
              <a:gd name="connsiteX3" fmla="*/ 169215 w 337566"/>
              <a:gd name="connsiteY3" fmla="*/ 26010 h 244094"/>
              <a:gd name="connsiteX4" fmla="*/ 213258 w 337566"/>
              <a:gd name="connsiteY4" fmla="*/ 44196 h 244094"/>
              <a:gd name="connsiteX5" fmla="*/ 213512 w 337566"/>
              <a:gd name="connsiteY5" fmla="*/ 44450 h 244094"/>
              <a:gd name="connsiteX6" fmla="*/ 214020 w 337566"/>
              <a:gd name="connsiteY6" fmla="*/ 44958 h 244094"/>
              <a:gd name="connsiteX7" fmla="*/ 232054 w 337566"/>
              <a:gd name="connsiteY7" fmla="*/ 89002 h 244094"/>
              <a:gd name="connsiteX8" fmla="*/ 232054 w 337566"/>
              <a:gd name="connsiteY8" fmla="*/ 89408 h 244094"/>
              <a:gd name="connsiteX9" fmla="*/ 263500 w 337566"/>
              <a:gd name="connsiteY9" fmla="*/ 89408 h 244094"/>
              <a:gd name="connsiteX10" fmla="*/ 263500 w 337566"/>
              <a:gd name="connsiteY10" fmla="*/ 101956 h 244094"/>
              <a:gd name="connsiteX11" fmla="*/ 256489 w 337566"/>
              <a:gd name="connsiteY11" fmla="*/ 109068 h 244094"/>
              <a:gd name="connsiteX12" fmla="*/ 256489 w 337566"/>
              <a:gd name="connsiteY12" fmla="*/ 135941 h 244094"/>
              <a:gd name="connsiteX13" fmla="*/ 320497 w 337566"/>
              <a:gd name="connsiteY13" fmla="*/ 135941 h 244094"/>
              <a:gd name="connsiteX14" fmla="*/ 320497 w 337566"/>
              <a:gd name="connsiteY14" fmla="*/ 148488 h 244094"/>
              <a:gd name="connsiteX15" fmla="*/ 307950 w 337566"/>
              <a:gd name="connsiteY15" fmla="*/ 160985 h 244094"/>
              <a:gd name="connsiteX16" fmla="*/ 307950 w 337566"/>
              <a:gd name="connsiteY16" fmla="*/ 234645 h 244094"/>
              <a:gd name="connsiteX17" fmla="*/ 337566 w 337566"/>
              <a:gd name="connsiteY17" fmla="*/ 234645 h 244094"/>
              <a:gd name="connsiteX18" fmla="*/ 0 w 337566"/>
              <a:gd name="connsiteY18" fmla="*/ 234544 h 244094"/>
              <a:gd name="connsiteX19" fmla="*/ 30480 w 337566"/>
              <a:gd name="connsiteY19" fmla="*/ 234544 h 244094"/>
              <a:gd name="connsiteX20" fmla="*/ 30480 w 337566"/>
              <a:gd name="connsiteY20" fmla="*/ 160884 h 244094"/>
              <a:gd name="connsiteX21" fmla="*/ 17932 w 337566"/>
              <a:gd name="connsiteY21" fmla="*/ 148387 h 244094"/>
              <a:gd name="connsiteX22" fmla="*/ 17932 w 337566"/>
              <a:gd name="connsiteY22" fmla="*/ 135839 h 244094"/>
              <a:gd name="connsiteX23" fmla="*/ 82042 w 337566"/>
              <a:gd name="connsiteY23" fmla="*/ 135839 h 244094"/>
              <a:gd name="connsiteX24" fmla="*/ 82042 w 337566"/>
              <a:gd name="connsiteY24" fmla="*/ 108966 h 244094"/>
              <a:gd name="connsiteX25" fmla="*/ 74879 w 337566"/>
              <a:gd name="connsiteY25" fmla="*/ 101854 h 244094"/>
              <a:gd name="connsiteX26" fmla="*/ 74879 w 337566"/>
              <a:gd name="connsiteY26" fmla="*/ 89306 h 244094"/>
              <a:gd name="connsiteX27" fmla="*/ 106020 w 337566"/>
              <a:gd name="connsiteY27" fmla="*/ 89306 h 244094"/>
              <a:gd name="connsiteX28" fmla="*/ 106020 w 337566"/>
              <a:gd name="connsiteY28" fmla="*/ 88900 h 244094"/>
              <a:gd name="connsiteX29" fmla="*/ 124460 w 337566"/>
              <a:gd name="connsiteY29" fmla="*/ 44348 h 244094"/>
              <a:gd name="connsiteX30" fmla="*/ 169062 w 337566"/>
              <a:gd name="connsiteY30" fmla="*/ 25908 h 244094"/>
              <a:gd name="connsiteX31" fmla="*/ 169215 w 337566"/>
              <a:gd name="connsiteY31" fmla="*/ 25908 h 244094"/>
              <a:gd name="connsiteX32" fmla="*/ 148031 w 337566"/>
              <a:gd name="connsiteY32" fmla="*/ 161493 h 244094"/>
              <a:gd name="connsiteX33" fmla="*/ 148031 w 337566"/>
              <a:gd name="connsiteY33" fmla="*/ 176022 h 244094"/>
              <a:gd name="connsiteX34" fmla="*/ 190297 w 337566"/>
              <a:gd name="connsiteY34" fmla="*/ 161493 h 244094"/>
              <a:gd name="connsiteX35" fmla="*/ 190297 w 337566"/>
              <a:gd name="connsiteY35" fmla="*/ 176022 h 244094"/>
              <a:gd name="connsiteX36" fmla="*/ 190297 w 337566"/>
              <a:gd name="connsiteY36" fmla="*/ 197358 h 244094"/>
              <a:gd name="connsiteX37" fmla="*/ 190297 w 337566"/>
              <a:gd name="connsiteY37" fmla="*/ 216662 h 244094"/>
              <a:gd name="connsiteX38" fmla="*/ 211480 w 337566"/>
              <a:gd name="connsiteY38" fmla="*/ 216662 h 244094"/>
              <a:gd name="connsiteX39" fmla="*/ 211480 w 337566"/>
              <a:gd name="connsiteY39" fmla="*/ 135941 h 244094"/>
              <a:gd name="connsiteX40" fmla="*/ 169215 w 337566"/>
              <a:gd name="connsiteY40" fmla="*/ 135941 h 244094"/>
              <a:gd name="connsiteX41" fmla="*/ 169215 w 337566"/>
              <a:gd name="connsiteY41" fmla="*/ 216662 h 244094"/>
              <a:gd name="connsiteX42" fmla="*/ 190297 w 337566"/>
              <a:gd name="connsiteY42" fmla="*/ 216662 h 244094"/>
              <a:gd name="connsiteX43" fmla="*/ 30480 w 337566"/>
              <a:gd name="connsiteY43" fmla="*/ 234544 h 244094"/>
              <a:gd name="connsiteX44" fmla="*/ 86309 w 337566"/>
              <a:gd name="connsiteY44" fmla="*/ 234544 h 244094"/>
              <a:gd name="connsiteX45" fmla="*/ 104191 w 337566"/>
              <a:gd name="connsiteY45" fmla="*/ 216662 h 244094"/>
              <a:gd name="connsiteX46" fmla="*/ 126949 w 337566"/>
              <a:gd name="connsiteY46" fmla="*/ 216662 h 244094"/>
              <a:gd name="connsiteX47" fmla="*/ 126949 w 337566"/>
              <a:gd name="connsiteY47" fmla="*/ 135941 h 244094"/>
              <a:gd name="connsiteX48" fmla="*/ 104191 w 337566"/>
              <a:gd name="connsiteY48" fmla="*/ 135890 h 244094"/>
              <a:gd name="connsiteX49" fmla="*/ 104191 w 337566"/>
              <a:gd name="connsiteY49" fmla="*/ 121666 h 244094"/>
              <a:gd name="connsiteX50" fmla="*/ 169215 w 337566"/>
              <a:gd name="connsiteY50" fmla="*/ 105969 h 244094"/>
              <a:gd name="connsiteX51" fmla="*/ 234239 w 337566"/>
              <a:gd name="connsiteY51" fmla="*/ 121666 h 244094"/>
              <a:gd name="connsiteX52" fmla="*/ 234239 w 337566"/>
              <a:gd name="connsiteY52" fmla="*/ 135890 h 244094"/>
              <a:gd name="connsiteX53" fmla="*/ 211480 w 337566"/>
              <a:gd name="connsiteY53" fmla="*/ 135941 h 244094"/>
              <a:gd name="connsiteX54" fmla="*/ 75794 w 337566"/>
              <a:gd name="connsiteY54" fmla="*/ 161493 h 244094"/>
              <a:gd name="connsiteX55" fmla="*/ 75794 w 337566"/>
              <a:gd name="connsiteY55" fmla="*/ 176022 h 244094"/>
              <a:gd name="connsiteX56" fmla="*/ 53086 w 337566"/>
              <a:gd name="connsiteY56" fmla="*/ 161493 h 244094"/>
              <a:gd name="connsiteX57" fmla="*/ 53086 w 337566"/>
              <a:gd name="connsiteY57" fmla="*/ 176022 h 244094"/>
              <a:gd name="connsiteX58" fmla="*/ 98501 w 337566"/>
              <a:gd name="connsiteY58" fmla="*/ 161493 h 244094"/>
              <a:gd name="connsiteX59" fmla="*/ 98501 w 337566"/>
              <a:gd name="connsiteY59" fmla="*/ 176022 h 244094"/>
              <a:gd name="connsiteX60" fmla="*/ 75794 w 337566"/>
              <a:gd name="connsiteY60" fmla="*/ 197307 h 244094"/>
              <a:gd name="connsiteX61" fmla="*/ 75794 w 337566"/>
              <a:gd name="connsiteY61" fmla="*/ 211836 h 244094"/>
              <a:gd name="connsiteX62" fmla="*/ 53086 w 337566"/>
              <a:gd name="connsiteY62" fmla="*/ 197307 h 244094"/>
              <a:gd name="connsiteX63" fmla="*/ 53086 w 337566"/>
              <a:gd name="connsiteY63" fmla="*/ 211836 h 244094"/>
              <a:gd name="connsiteX64" fmla="*/ 148031 w 337566"/>
              <a:gd name="connsiteY64" fmla="*/ 197307 h 244094"/>
              <a:gd name="connsiteX65" fmla="*/ 148031 w 337566"/>
              <a:gd name="connsiteY65" fmla="*/ 216662 h 244094"/>
              <a:gd name="connsiteX66" fmla="*/ 169215 w 337566"/>
              <a:gd name="connsiteY66" fmla="*/ 216662 h 244094"/>
              <a:gd name="connsiteX67" fmla="*/ 169215 w 337566"/>
              <a:gd name="connsiteY67" fmla="*/ 135941 h 244094"/>
              <a:gd name="connsiteX68" fmla="*/ 126949 w 337566"/>
              <a:gd name="connsiteY68" fmla="*/ 135941 h 244094"/>
              <a:gd name="connsiteX69" fmla="*/ 148031 w 337566"/>
              <a:gd name="connsiteY69" fmla="*/ 216662 h 244094"/>
              <a:gd name="connsiteX70" fmla="*/ 126949 w 337566"/>
              <a:gd name="connsiteY70" fmla="*/ 216662 h 244094"/>
              <a:gd name="connsiteX71" fmla="*/ 239928 w 337566"/>
              <a:gd name="connsiteY71" fmla="*/ 161493 h 244094"/>
              <a:gd name="connsiteX72" fmla="*/ 239928 w 337566"/>
              <a:gd name="connsiteY72" fmla="*/ 176022 h 244094"/>
              <a:gd name="connsiteX73" fmla="*/ 262636 w 337566"/>
              <a:gd name="connsiteY73" fmla="*/ 161493 h 244094"/>
              <a:gd name="connsiteX74" fmla="*/ 262636 w 337566"/>
              <a:gd name="connsiteY74" fmla="*/ 176022 h 244094"/>
              <a:gd name="connsiteX75" fmla="*/ 285344 w 337566"/>
              <a:gd name="connsiteY75" fmla="*/ 161493 h 244094"/>
              <a:gd name="connsiteX76" fmla="*/ 285344 w 337566"/>
              <a:gd name="connsiteY76" fmla="*/ 176022 h 244094"/>
              <a:gd name="connsiteX77" fmla="*/ 262636 w 337566"/>
              <a:gd name="connsiteY77" fmla="*/ 197307 h 244094"/>
              <a:gd name="connsiteX78" fmla="*/ 262636 w 337566"/>
              <a:gd name="connsiteY78" fmla="*/ 211836 h 244094"/>
              <a:gd name="connsiteX79" fmla="*/ 285344 w 337566"/>
              <a:gd name="connsiteY79" fmla="*/ 197307 h 244094"/>
              <a:gd name="connsiteX80" fmla="*/ 285344 w 337566"/>
              <a:gd name="connsiteY80" fmla="*/ 211836 h 244094"/>
              <a:gd name="connsiteX81" fmla="*/ 211480 w 337566"/>
              <a:gd name="connsiteY81" fmla="*/ 216662 h 244094"/>
              <a:gd name="connsiteX82" fmla="*/ 234239 w 337566"/>
              <a:gd name="connsiteY82" fmla="*/ 216662 h 244094"/>
              <a:gd name="connsiteX83" fmla="*/ 252324 w 337566"/>
              <a:gd name="connsiteY83" fmla="*/ 234544 h 244094"/>
              <a:gd name="connsiteX84" fmla="*/ 308000 w 337566"/>
              <a:gd name="connsiteY84" fmla="*/ 234544 h 244094"/>
              <a:gd name="connsiteX85" fmla="*/ 105461 w 337566"/>
              <a:gd name="connsiteY85" fmla="*/ 244094 h 244094"/>
              <a:gd name="connsiteX86" fmla="*/ 233070 w 337566"/>
              <a:gd name="connsiteY86" fmla="*/ 244094 h 244094"/>
              <a:gd name="connsiteX87" fmla="*/ 232054 w 337566"/>
              <a:gd name="connsiteY87" fmla="*/ 89357 h 244094"/>
              <a:gd name="connsiteX88" fmla="*/ 106070 w 337566"/>
              <a:gd name="connsiteY88" fmla="*/ 89357 h 2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7566" h="244094">
                <a:moveTo>
                  <a:pt x="191262" y="9347"/>
                </a:moveTo>
                <a:lnTo>
                  <a:pt x="197358" y="0"/>
                </a:lnTo>
                <a:lnTo>
                  <a:pt x="169215" y="0"/>
                </a:lnTo>
                <a:lnTo>
                  <a:pt x="169215" y="26010"/>
                </a:lnTo>
                <a:cubicBezTo>
                  <a:pt x="186385" y="26060"/>
                  <a:pt x="201066" y="32106"/>
                  <a:pt x="213258" y="44196"/>
                </a:cubicBezTo>
                <a:cubicBezTo>
                  <a:pt x="213360" y="44298"/>
                  <a:pt x="213411" y="44348"/>
                  <a:pt x="213512" y="44450"/>
                </a:cubicBezTo>
                <a:cubicBezTo>
                  <a:pt x="213665" y="44602"/>
                  <a:pt x="213868" y="44806"/>
                  <a:pt x="214020" y="44958"/>
                </a:cubicBezTo>
                <a:cubicBezTo>
                  <a:pt x="226009" y="57201"/>
                  <a:pt x="232004" y="71882"/>
                  <a:pt x="232054" y="89002"/>
                </a:cubicBezTo>
                <a:cubicBezTo>
                  <a:pt x="232054" y="89154"/>
                  <a:pt x="232054" y="89256"/>
                  <a:pt x="232054" y="89408"/>
                </a:cubicBezTo>
                <a:lnTo>
                  <a:pt x="263500" y="89408"/>
                </a:lnTo>
                <a:lnTo>
                  <a:pt x="263500" y="101956"/>
                </a:lnTo>
                <a:lnTo>
                  <a:pt x="256489" y="109068"/>
                </a:lnTo>
                <a:lnTo>
                  <a:pt x="256489" y="135941"/>
                </a:lnTo>
                <a:lnTo>
                  <a:pt x="320497" y="135941"/>
                </a:lnTo>
                <a:lnTo>
                  <a:pt x="320497" y="148488"/>
                </a:lnTo>
                <a:lnTo>
                  <a:pt x="307950" y="160985"/>
                </a:lnTo>
                <a:lnTo>
                  <a:pt x="307950" y="234645"/>
                </a:lnTo>
                <a:lnTo>
                  <a:pt x="337566" y="234645"/>
                </a:lnTo>
                <a:moveTo>
                  <a:pt x="0" y="234544"/>
                </a:moveTo>
                <a:lnTo>
                  <a:pt x="30480" y="234544"/>
                </a:lnTo>
                <a:lnTo>
                  <a:pt x="30480" y="160884"/>
                </a:lnTo>
                <a:lnTo>
                  <a:pt x="17932" y="148387"/>
                </a:lnTo>
                <a:lnTo>
                  <a:pt x="17932" y="135839"/>
                </a:lnTo>
                <a:lnTo>
                  <a:pt x="82042" y="135839"/>
                </a:lnTo>
                <a:lnTo>
                  <a:pt x="82042" y="108966"/>
                </a:lnTo>
                <a:lnTo>
                  <a:pt x="74879" y="101854"/>
                </a:lnTo>
                <a:lnTo>
                  <a:pt x="74879" y="89306"/>
                </a:lnTo>
                <a:lnTo>
                  <a:pt x="106020" y="89306"/>
                </a:lnTo>
                <a:cubicBezTo>
                  <a:pt x="106020" y="89154"/>
                  <a:pt x="106020" y="89052"/>
                  <a:pt x="106020" y="88900"/>
                </a:cubicBezTo>
                <a:cubicBezTo>
                  <a:pt x="106020" y="71526"/>
                  <a:pt x="112166" y="56693"/>
                  <a:pt x="124460" y="44348"/>
                </a:cubicBezTo>
                <a:cubicBezTo>
                  <a:pt x="136804" y="32055"/>
                  <a:pt x="151689" y="25908"/>
                  <a:pt x="169062" y="25908"/>
                </a:cubicBezTo>
                <a:cubicBezTo>
                  <a:pt x="169113" y="25908"/>
                  <a:pt x="169164" y="25908"/>
                  <a:pt x="169215" y="25908"/>
                </a:cubicBezTo>
                <a:moveTo>
                  <a:pt x="148031" y="161493"/>
                </a:moveTo>
                <a:lnTo>
                  <a:pt x="148031" y="176022"/>
                </a:lnTo>
                <a:moveTo>
                  <a:pt x="190297" y="161493"/>
                </a:moveTo>
                <a:lnTo>
                  <a:pt x="190297" y="176022"/>
                </a:lnTo>
                <a:moveTo>
                  <a:pt x="190297" y="197358"/>
                </a:moveTo>
                <a:lnTo>
                  <a:pt x="190297" y="216662"/>
                </a:lnTo>
                <a:lnTo>
                  <a:pt x="211480" y="216662"/>
                </a:lnTo>
                <a:lnTo>
                  <a:pt x="211480" y="135941"/>
                </a:lnTo>
                <a:lnTo>
                  <a:pt x="169215" y="135941"/>
                </a:lnTo>
                <a:lnTo>
                  <a:pt x="169215" y="216662"/>
                </a:lnTo>
                <a:lnTo>
                  <a:pt x="190297" y="216662"/>
                </a:lnTo>
                <a:moveTo>
                  <a:pt x="30480" y="234544"/>
                </a:moveTo>
                <a:lnTo>
                  <a:pt x="86309" y="234544"/>
                </a:lnTo>
                <a:lnTo>
                  <a:pt x="104191" y="216662"/>
                </a:lnTo>
                <a:lnTo>
                  <a:pt x="126949" y="216662"/>
                </a:lnTo>
                <a:lnTo>
                  <a:pt x="126949" y="135941"/>
                </a:lnTo>
                <a:lnTo>
                  <a:pt x="104191" y="135890"/>
                </a:lnTo>
                <a:lnTo>
                  <a:pt x="104191" y="121666"/>
                </a:lnTo>
                <a:lnTo>
                  <a:pt x="169215" y="105969"/>
                </a:lnTo>
                <a:lnTo>
                  <a:pt x="234239" y="121666"/>
                </a:lnTo>
                <a:lnTo>
                  <a:pt x="234239" y="135890"/>
                </a:lnTo>
                <a:lnTo>
                  <a:pt x="211480" y="135941"/>
                </a:lnTo>
                <a:moveTo>
                  <a:pt x="75794" y="161493"/>
                </a:moveTo>
                <a:lnTo>
                  <a:pt x="75794" y="176022"/>
                </a:lnTo>
                <a:moveTo>
                  <a:pt x="53086" y="161493"/>
                </a:moveTo>
                <a:lnTo>
                  <a:pt x="53086" y="176022"/>
                </a:lnTo>
                <a:moveTo>
                  <a:pt x="98501" y="161493"/>
                </a:moveTo>
                <a:lnTo>
                  <a:pt x="98501" y="176022"/>
                </a:lnTo>
                <a:moveTo>
                  <a:pt x="75794" y="197307"/>
                </a:moveTo>
                <a:lnTo>
                  <a:pt x="75794" y="211836"/>
                </a:lnTo>
                <a:moveTo>
                  <a:pt x="53086" y="197307"/>
                </a:moveTo>
                <a:lnTo>
                  <a:pt x="53086" y="211836"/>
                </a:lnTo>
                <a:moveTo>
                  <a:pt x="148031" y="197307"/>
                </a:moveTo>
                <a:lnTo>
                  <a:pt x="148031" y="216662"/>
                </a:lnTo>
                <a:lnTo>
                  <a:pt x="169215" y="216662"/>
                </a:lnTo>
                <a:moveTo>
                  <a:pt x="169215" y="135941"/>
                </a:moveTo>
                <a:lnTo>
                  <a:pt x="126949" y="135941"/>
                </a:lnTo>
                <a:moveTo>
                  <a:pt x="148031" y="216662"/>
                </a:moveTo>
                <a:lnTo>
                  <a:pt x="126949" y="216662"/>
                </a:lnTo>
                <a:moveTo>
                  <a:pt x="239928" y="161493"/>
                </a:moveTo>
                <a:lnTo>
                  <a:pt x="239928" y="176022"/>
                </a:lnTo>
                <a:moveTo>
                  <a:pt x="262636" y="161493"/>
                </a:moveTo>
                <a:lnTo>
                  <a:pt x="262636" y="176022"/>
                </a:lnTo>
                <a:moveTo>
                  <a:pt x="285344" y="161493"/>
                </a:moveTo>
                <a:lnTo>
                  <a:pt x="285344" y="176022"/>
                </a:lnTo>
                <a:moveTo>
                  <a:pt x="262636" y="197307"/>
                </a:moveTo>
                <a:lnTo>
                  <a:pt x="262636" y="211836"/>
                </a:lnTo>
                <a:moveTo>
                  <a:pt x="285344" y="197307"/>
                </a:moveTo>
                <a:lnTo>
                  <a:pt x="285344" y="211836"/>
                </a:lnTo>
                <a:moveTo>
                  <a:pt x="211480" y="216662"/>
                </a:moveTo>
                <a:lnTo>
                  <a:pt x="234239" y="216662"/>
                </a:lnTo>
                <a:lnTo>
                  <a:pt x="252324" y="234544"/>
                </a:lnTo>
                <a:lnTo>
                  <a:pt x="308000" y="234544"/>
                </a:lnTo>
                <a:moveTo>
                  <a:pt x="105461" y="244094"/>
                </a:moveTo>
                <a:lnTo>
                  <a:pt x="233070" y="244094"/>
                </a:lnTo>
                <a:moveTo>
                  <a:pt x="232054" y="89357"/>
                </a:moveTo>
                <a:lnTo>
                  <a:pt x="106070" y="89357"/>
                </a:lnTo>
              </a:path>
            </a:pathLst>
          </a:custGeom>
          <a:noFill/>
          <a:ln w="5080" cap="rnd">
            <a:solidFill>
              <a:srgbClr val="002878"/>
            </a:solidFill>
            <a:prstDash val="solid"/>
            <a:round/>
          </a:ln>
        </p:spPr>
        <p:txBody>
          <a:bodyPr rtlCol="0" anchor="ctr"/>
          <a:lstStyle/>
          <a:p>
            <a:endParaRPr lang="en-US" sz="2800"/>
          </a:p>
        </p:txBody>
      </p:sp>
      <p:grpSp>
        <p:nvGrpSpPr>
          <p:cNvPr id="682" name="Graphic 169">
            <a:extLst>
              <a:ext uri="{FF2B5EF4-FFF2-40B4-BE49-F238E27FC236}">
                <a16:creationId xmlns:a16="http://schemas.microsoft.com/office/drawing/2014/main" id="{9B7850BB-2C82-BF5E-ACCB-EBEAE0C9D9E6}"/>
              </a:ext>
            </a:extLst>
          </p:cNvPr>
          <p:cNvGrpSpPr/>
          <p:nvPr/>
        </p:nvGrpSpPr>
        <p:grpSpPr>
          <a:xfrm>
            <a:off x="2273386" y="1293185"/>
            <a:ext cx="250392" cy="245008"/>
            <a:chOff x="-482418" y="1026150"/>
            <a:chExt cx="250392" cy="245008"/>
          </a:xfrm>
          <a:noFill/>
        </p:grpSpPr>
        <p:sp>
          <p:nvSpPr>
            <p:cNvPr id="705" name="Freeform: Shape 704">
              <a:extLst>
                <a:ext uri="{FF2B5EF4-FFF2-40B4-BE49-F238E27FC236}">
                  <a16:creationId xmlns:a16="http://schemas.microsoft.com/office/drawing/2014/main" id="{BB616972-F8ED-7B95-8366-27D76024DFBC}"/>
                </a:ext>
              </a:extLst>
            </p:cNvPr>
            <p:cNvSpPr/>
            <p:nvPr/>
          </p:nvSpPr>
          <p:spPr>
            <a:xfrm>
              <a:off x="-382291" y="1026150"/>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712"/>
                    <a:pt x="-713" y="24843"/>
                  </a:cubicBezTo>
                  <a:close/>
                </a:path>
              </a:pathLst>
            </a:custGeom>
            <a:noFill/>
            <a:ln w="5080" cap="flat">
              <a:solidFill>
                <a:srgbClr val="002878"/>
              </a:solidFill>
              <a:prstDash val="solid"/>
              <a:round/>
            </a:ln>
          </p:spPr>
          <p:txBody>
            <a:bodyPr rtlCol="0" anchor="ctr"/>
            <a:lstStyle/>
            <a:p>
              <a:endParaRPr lang="en-US" sz="2800"/>
            </a:p>
          </p:txBody>
        </p:sp>
        <p:sp>
          <p:nvSpPr>
            <p:cNvPr id="706" name="Freeform: Shape 705">
              <a:extLst>
                <a:ext uri="{FF2B5EF4-FFF2-40B4-BE49-F238E27FC236}">
                  <a16:creationId xmlns:a16="http://schemas.microsoft.com/office/drawing/2014/main" id="{FE555F44-0AF0-F10C-633C-BB9B83207C28}"/>
                </a:ext>
              </a:extLst>
            </p:cNvPr>
            <p:cNvSpPr/>
            <p:nvPr/>
          </p:nvSpPr>
          <p:spPr>
            <a:xfrm>
              <a:off x="-382291" y="1123636"/>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661"/>
                    <a:pt x="-713" y="24843"/>
                  </a:cubicBezTo>
                  <a:close/>
                </a:path>
              </a:pathLst>
            </a:custGeom>
            <a:noFill/>
            <a:ln w="5080" cap="flat">
              <a:solidFill>
                <a:srgbClr val="002878"/>
              </a:solidFill>
              <a:prstDash val="solid"/>
              <a:round/>
            </a:ln>
          </p:spPr>
          <p:txBody>
            <a:bodyPr rtlCol="0" anchor="ctr"/>
            <a:lstStyle/>
            <a:p>
              <a:endParaRPr lang="en-US" sz="2800"/>
            </a:p>
          </p:txBody>
        </p:sp>
        <p:sp>
          <p:nvSpPr>
            <p:cNvPr id="707" name="Freeform: Shape 706">
              <a:extLst>
                <a:ext uri="{FF2B5EF4-FFF2-40B4-BE49-F238E27FC236}">
                  <a16:creationId xmlns:a16="http://schemas.microsoft.com/office/drawing/2014/main" id="{A0484804-F695-E1EB-B508-66E88079073D}"/>
                </a:ext>
              </a:extLst>
            </p:cNvPr>
            <p:cNvSpPr/>
            <p:nvPr/>
          </p:nvSpPr>
          <p:spPr>
            <a:xfrm>
              <a:off x="-382291" y="1222391"/>
              <a:ext cx="50088" cy="48767"/>
            </a:xfrm>
            <a:custGeom>
              <a:avLst/>
              <a:gdLst>
                <a:gd name="connsiteX0" fmla="*/ -713 w 50088"/>
                <a:gd name="connsiteY0" fmla="*/ 24183 h 48767"/>
                <a:gd name="connsiteX1" fmla="*/ 24331 w 50088"/>
                <a:gd name="connsiteY1" fmla="*/ -201 h 48767"/>
                <a:gd name="connsiteX2" fmla="*/ 49376 w 50088"/>
                <a:gd name="connsiteY2" fmla="*/ 24183 h 48767"/>
                <a:gd name="connsiteX3" fmla="*/ 24331 w 50088"/>
                <a:gd name="connsiteY3" fmla="*/ 48567 h 48767"/>
                <a:gd name="connsiteX4" fmla="*/ -713 w 50088"/>
                <a:gd name="connsiteY4" fmla="*/ 24183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7">
                  <a:moveTo>
                    <a:pt x="-713" y="24183"/>
                  </a:moveTo>
                  <a:cubicBezTo>
                    <a:pt x="-713" y="10721"/>
                    <a:pt x="10514" y="-201"/>
                    <a:pt x="24331" y="-201"/>
                  </a:cubicBezTo>
                  <a:cubicBezTo>
                    <a:pt x="38149" y="-201"/>
                    <a:pt x="49376" y="10721"/>
                    <a:pt x="49376" y="24183"/>
                  </a:cubicBezTo>
                  <a:cubicBezTo>
                    <a:pt x="49376" y="37645"/>
                    <a:pt x="38149" y="48567"/>
                    <a:pt x="24331" y="48567"/>
                  </a:cubicBezTo>
                  <a:cubicBezTo>
                    <a:pt x="10514" y="48567"/>
                    <a:pt x="-713" y="37645"/>
                    <a:pt x="-713" y="24183"/>
                  </a:cubicBezTo>
                  <a:close/>
                </a:path>
              </a:pathLst>
            </a:custGeom>
            <a:noFill/>
            <a:ln w="5080" cap="flat">
              <a:solidFill>
                <a:srgbClr val="002878"/>
              </a:solidFill>
              <a:prstDash val="solid"/>
              <a:round/>
            </a:ln>
          </p:spPr>
          <p:txBody>
            <a:bodyPr rtlCol="0" anchor="ctr"/>
            <a:lstStyle/>
            <a:p>
              <a:endParaRPr lang="en-US" sz="2800"/>
            </a:p>
          </p:txBody>
        </p:sp>
        <p:sp>
          <p:nvSpPr>
            <p:cNvPr id="708" name="Freeform: Shape 707">
              <a:extLst>
                <a:ext uri="{FF2B5EF4-FFF2-40B4-BE49-F238E27FC236}">
                  <a16:creationId xmlns:a16="http://schemas.microsoft.com/office/drawing/2014/main" id="{C42ADADB-5E81-5092-06B9-725FCD9986D5}"/>
                </a:ext>
              </a:extLst>
            </p:cNvPr>
            <p:cNvSpPr/>
            <p:nvPr/>
          </p:nvSpPr>
          <p:spPr>
            <a:xfrm>
              <a:off x="-482418" y="1074868"/>
              <a:ext cx="50088" cy="48768"/>
            </a:xfrm>
            <a:custGeom>
              <a:avLst/>
              <a:gdLst>
                <a:gd name="connsiteX0" fmla="*/ -713 w 50088"/>
                <a:gd name="connsiteY0" fmla="*/ 24183 h 48768"/>
                <a:gd name="connsiteX1" fmla="*/ 24332 w 50088"/>
                <a:gd name="connsiteY1" fmla="*/ -201 h 48768"/>
                <a:gd name="connsiteX2" fmla="*/ 49376 w 50088"/>
                <a:gd name="connsiteY2" fmla="*/ 24183 h 48768"/>
                <a:gd name="connsiteX3" fmla="*/ 24332 w 50088"/>
                <a:gd name="connsiteY3" fmla="*/ 48567 h 48768"/>
                <a:gd name="connsiteX4" fmla="*/ -713 w 50088"/>
                <a:gd name="connsiteY4" fmla="*/ 24183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8">
                  <a:moveTo>
                    <a:pt x="-713" y="24183"/>
                  </a:moveTo>
                  <a:cubicBezTo>
                    <a:pt x="-713" y="10721"/>
                    <a:pt x="10514" y="-201"/>
                    <a:pt x="24332" y="-201"/>
                  </a:cubicBezTo>
                  <a:cubicBezTo>
                    <a:pt x="38149" y="-201"/>
                    <a:pt x="49376" y="10721"/>
                    <a:pt x="49376" y="24183"/>
                  </a:cubicBezTo>
                  <a:cubicBezTo>
                    <a:pt x="49376" y="37645"/>
                    <a:pt x="38149" y="48567"/>
                    <a:pt x="24332" y="48567"/>
                  </a:cubicBezTo>
                  <a:cubicBezTo>
                    <a:pt x="10463" y="48567"/>
                    <a:pt x="-713" y="37645"/>
                    <a:pt x="-713" y="24183"/>
                  </a:cubicBezTo>
                  <a:close/>
                </a:path>
              </a:pathLst>
            </a:custGeom>
            <a:noFill/>
            <a:ln w="5080" cap="flat">
              <a:solidFill>
                <a:srgbClr val="002878"/>
              </a:solidFill>
              <a:prstDash val="solid"/>
              <a:round/>
            </a:ln>
          </p:spPr>
          <p:txBody>
            <a:bodyPr rtlCol="0" anchor="ctr"/>
            <a:lstStyle/>
            <a:p>
              <a:endParaRPr lang="en-US" sz="2800"/>
            </a:p>
          </p:txBody>
        </p:sp>
        <p:sp>
          <p:nvSpPr>
            <p:cNvPr id="709" name="Freeform: Shape 708">
              <a:extLst>
                <a:ext uri="{FF2B5EF4-FFF2-40B4-BE49-F238E27FC236}">
                  <a16:creationId xmlns:a16="http://schemas.microsoft.com/office/drawing/2014/main" id="{F88B36C5-6B73-242C-4DA4-1E0E4AED1F39}"/>
                </a:ext>
              </a:extLst>
            </p:cNvPr>
            <p:cNvSpPr/>
            <p:nvPr/>
          </p:nvSpPr>
          <p:spPr>
            <a:xfrm>
              <a:off x="-482418" y="1173673"/>
              <a:ext cx="50088" cy="50088"/>
            </a:xfrm>
            <a:custGeom>
              <a:avLst/>
              <a:gdLst>
                <a:gd name="connsiteX0" fmla="*/ -713 w 50088"/>
                <a:gd name="connsiteY0" fmla="*/ 24844 h 50088"/>
                <a:gd name="connsiteX1" fmla="*/ 24332 w 50088"/>
                <a:gd name="connsiteY1" fmla="*/ -201 h 50088"/>
                <a:gd name="connsiteX2" fmla="*/ 49376 w 50088"/>
                <a:gd name="connsiteY2" fmla="*/ 24844 h 50088"/>
                <a:gd name="connsiteX3" fmla="*/ 24332 w 50088"/>
                <a:gd name="connsiteY3" fmla="*/ 49888 h 50088"/>
                <a:gd name="connsiteX4" fmla="*/ -713 w 50088"/>
                <a:gd name="connsiteY4" fmla="*/ 24844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4"/>
                  </a:moveTo>
                  <a:cubicBezTo>
                    <a:pt x="-713" y="11026"/>
                    <a:pt x="10514" y="-201"/>
                    <a:pt x="24332" y="-201"/>
                  </a:cubicBezTo>
                  <a:cubicBezTo>
                    <a:pt x="38149" y="-201"/>
                    <a:pt x="49376" y="11026"/>
                    <a:pt x="49376" y="24844"/>
                  </a:cubicBezTo>
                  <a:cubicBezTo>
                    <a:pt x="49376" y="38661"/>
                    <a:pt x="38149" y="49888"/>
                    <a:pt x="24332" y="49888"/>
                  </a:cubicBezTo>
                  <a:cubicBezTo>
                    <a:pt x="10463" y="49888"/>
                    <a:pt x="-713" y="38712"/>
                    <a:pt x="-713" y="24844"/>
                  </a:cubicBezTo>
                  <a:close/>
                </a:path>
              </a:pathLst>
            </a:custGeom>
            <a:noFill/>
            <a:ln w="5080" cap="flat">
              <a:solidFill>
                <a:srgbClr val="002878"/>
              </a:solidFill>
              <a:prstDash val="solid"/>
              <a:round/>
            </a:ln>
          </p:spPr>
          <p:txBody>
            <a:bodyPr rtlCol="0" anchor="ctr"/>
            <a:lstStyle/>
            <a:p>
              <a:endParaRPr lang="en-US" sz="2800"/>
            </a:p>
          </p:txBody>
        </p:sp>
        <p:sp>
          <p:nvSpPr>
            <p:cNvPr id="710" name="Freeform: Shape 709">
              <a:extLst>
                <a:ext uri="{FF2B5EF4-FFF2-40B4-BE49-F238E27FC236}">
                  <a16:creationId xmlns:a16="http://schemas.microsoft.com/office/drawing/2014/main" id="{66932ABA-EF43-06EA-E583-CBC5157930AD}"/>
                </a:ext>
              </a:extLst>
            </p:cNvPr>
            <p:cNvSpPr/>
            <p:nvPr/>
          </p:nvSpPr>
          <p:spPr>
            <a:xfrm>
              <a:off x="-440508" y="1051906"/>
              <a:ext cx="58166" cy="30429"/>
            </a:xfrm>
            <a:custGeom>
              <a:avLst/>
              <a:gdLst>
                <a:gd name="connsiteX0" fmla="*/ -713 w 58166"/>
                <a:gd name="connsiteY0" fmla="*/ 30228 h 30429"/>
                <a:gd name="connsiteX1" fmla="*/ 57453 w 58166"/>
                <a:gd name="connsiteY1" fmla="*/ -201 h 30429"/>
              </a:gdLst>
              <a:ahLst/>
              <a:cxnLst>
                <a:cxn ang="0">
                  <a:pos x="connsiteX0" y="connsiteY0"/>
                </a:cxn>
                <a:cxn ang="0">
                  <a:pos x="connsiteX1" y="connsiteY1"/>
                </a:cxn>
              </a:cxnLst>
              <a:rect l="l" t="t" r="r" b="b"/>
              <a:pathLst>
                <a:path w="58166" h="30429">
                  <a:moveTo>
                    <a:pt x="-713" y="30228"/>
                  </a:moveTo>
                  <a:lnTo>
                    <a:pt x="57453" y="-201"/>
                  </a:lnTo>
                </a:path>
              </a:pathLst>
            </a:custGeom>
            <a:noFill/>
            <a:ln w="5080" cap="flat">
              <a:solidFill>
                <a:srgbClr val="002878"/>
              </a:solidFill>
              <a:prstDash val="solid"/>
              <a:round/>
            </a:ln>
          </p:spPr>
          <p:txBody>
            <a:bodyPr rtlCol="0" anchor="ctr"/>
            <a:lstStyle/>
            <a:p>
              <a:endParaRPr lang="en-US" sz="2800"/>
            </a:p>
          </p:txBody>
        </p:sp>
        <p:sp>
          <p:nvSpPr>
            <p:cNvPr id="711" name="Freeform: Shape 710">
              <a:extLst>
                <a:ext uri="{FF2B5EF4-FFF2-40B4-BE49-F238E27FC236}">
                  <a16:creationId xmlns:a16="http://schemas.microsoft.com/office/drawing/2014/main" id="{551A5A1F-0170-7FA2-71BA-F5B8A884631E}"/>
                </a:ext>
              </a:extLst>
            </p:cNvPr>
            <p:cNvSpPr/>
            <p:nvPr/>
          </p:nvSpPr>
          <p:spPr>
            <a:xfrm>
              <a:off x="-432381" y="1099251"/>
              <a:ext cx="58166" cy="32054"/>
            </a:xfrm>
            <a:custGeom>
              <a:avLst/>
              <a:gdLst>
                <a:gd name="connsiteX0" fmla="*/ -713 w 58166"/>
                <a:gd name="connsiteY0" fmla="*/ -201 h 32054"/>
                <a:gd name="connsiteX1" fmla="*/ 57453 w 58166"/>
                <a:gd name="connsiteY1" fmla="*/ 31854 h 32054"/>
              </a:gdLst>
              <a:ahLst/>
              <a:cxnLst>
                <a:cxn ang="0">
                  <a:pos x="connsiteX0" y="connsiteY0"/>
                </a:cxn>
                <a:cxn ang="0">
                  <a:pos x="connsiteX1" y="connsiteY1"/>
                </a:cxn>
              </a:cxnLst>
              <a:rect l="l" t="t" r="r" b="b"/>
              <a:pathLst>
                <a:path w="58166" h="32054">
                  <a:moveTo>
                    <a:pt x="-713" y="-201"/>
                  </a:moveTo>
                  <a:lnTo>
                    <a:pt x="57453" y="31854"/>
                  </a:lnTo>
                </a:path>
              </a:pathLst>
            </a:custGeom>
            <a:noFill/>
            <a:ln w="5080" cap="flat">
              <a:solidFill>
                <a:srgbClr val="002878"/>
              </a:solidFill>
              <a:prstDash val="solid"/>
              <a:round/>
            </a:ln>
          </p:spPr>
          <p:txBody>
            <a:bodyPr rtlCol="0" anchor="ctr"/>
            <a:lstStyle/>
            <a:p>
              <a:endParaRPr lang="en-US" sz="2800"/>
            </a:p>
          </p:txBody>
        </p:sp>
        <p:sp>
          <p:nvSpPr>
            <p:cNvPr id="712" name="Freeform: Shape 711">
              <a:extLst>
                <a:ext uri="{FF2B5EF4-FFF2-40B4-BE49-F238E27FC236}">
                  <a16:creationId xmlns:a16="http://schemas.microsoft.com/office/drawing/2014/main" id="{0D830F56-9814-C692-1F09-5612ADFE411A}"/>
                </a:ext>
              </a:extLst>
            </p:cNvPr>
            <p:cNvSpPr/>
            <p:nvPr/>
          </p:nvSpPr>
          <p:spPr>
            <a:xfrm>
              <a:off x="-440508" y="1116879"/>
              <a:ext cx="65430" cy="112064"/>
            </a:xfrm>
            <a:custGeom>
              <a:avLst/>
              <a:gdLst>
                <a:gd name="connsiteX0" fmla="*/ -713 w 65430"/>
                <a:gd name="connsiteY0" fmla="*/ -201 h 112064"/>
                <a:gd name="connsiteX1" fmla="*/ 64717 w 65430"/>
                <a:gd name="connsiteY1" fmla="*/ 111864 h 112064"/>
              </a:gdLst>
              <a:ahLst/>
              <a:cxnLst>
                <a:cxn ang="0">
                  <a:pos x="connsiteX0" y="connsiteY0"/>
                </a:cxn>
                <a:cxn ang="0">
                  <a:pos x="connsiteX1" y="connsiteY1"/>
                </a:cxn>
              </a:cxnLst>
              <a:rect l="l" t="t" r="r" b="b"/>
              <a:pathLst>
                <a:path w="65430" h="112064">
                  <a:moveTo>
                    <a:pt x="-713" y="-201"/>
                  </a:moveTo>
                  <a:lnTo>
                    <a:pt x="64717" y="111864"/>
                  </a:lnTo>
                </a:path>
              </a:pathLst>
            </a:custGeom>
            <a:noFill/>
            <a:ln w="5080" cap="flat">
              <a:solidFill>
                <a:srgbClr val="002878"/>
              </a:solidFill>
              <a:prstDash val="solid"/>
              <a:round/>
            </a:ln>
          </p:spPr>
          <p:txBody>
            <a:bodyPr rtlCol="0" anchor="ctr"/>
            <a:lstStyle/>
            <a:p>
              <a:endParaRPr lang="en-US" sz="2800"/>
            </a:p>
          </p:txBody>
        </p:sp>
        <p:sp>
          <p:nvSpPr>
            <p:cNvPr id="713" name="Freeform: Shape 712">
              <a:extLst>
                <a:ext uri="{FF2B5EF4-FFF2-40B4-BE49-F238E27FC236}">
                  <a16:creationId xmlns:a16="http://schemas.microsoft.com/office/drawing/2014/main" id="{D0EB2276-7577-D774-ED1B-B5CBBC495C52}"/>
                </a:ext>
              </a:extLst>
            </p:cNvPr>
            <p:cNvSpPr/>
            <p:nvPr/>
          </p:nvSpPr>
          <p:spPr>
            <a:xfrm>
              <a:off x="-440508" y="1215634"/>
              <a:ext cx="58166" cy="30429"/>
            </a:xfrm>
            <a:custGeom>
              <a:avLst/>
              <a:gdLst>
                <a:gd name="connsiteX0" fmla="*/ -713 w 58166"/>
                <a:gd name="connsiteY0" fmla="*/ -201 h 30429"/>
                <a:gd name="connsiteX1" fmla="*/ 57453 w 58166"/>
                <a:gd name="connsiteY1" fmla="*/ 30228 h 30429"/>
              </a:gdLst>
              <a:ahLst/>
              <a:cxnLst>
                <a:cxn ang="0">
                  <a:pos x="connsiteX0" y="connsiteY0"/>
                </a:cxn>
                <a:cxn ang="0">
                  <a:pos x="connsiteX1" y="connsiteY1"/>
                </a:cxn>
              </a:cxnLst>
              <a:rect l="l" t="t" r="r" b="b"/>
              <a:pathLst>
                <a:path w="58166" h="30429">
                  <a:moveTo>
                    <a:pt x="-713" y="-201"/>
                  </a:moveTo>
                  <a:lnTo>
                    <a:pt x="57453" y="30228"/>
                  </a:lnTo>
                </a:path>
              </a:pathLst>
            </a:custGeom>
            <a:noFill/>
            <a:ln w="5080" cap="flat">
              <a:solidFill>
                <a:srgbClr val="002878"/>
              </a:solidFill>
              <a:prstDash val="solid"/>
              <a:round/>
            </a:ln>
          </p:spPr>
          <p:txBody>
            <a:bodyPr rtlCol="0" anchor="ctr"/>
            <a:lstStyle/>
            <a:p>
              <a:endParaRPr lang="en-US" sz="2800"/>
            </a:p>
          </p:txBody>
        </p:sp>
        <p:sp>
          <p:nvSpPr>
            <p:cNvPr id="714" name="Freeform: Shape 713">
              <a:extLst>
                <a:ext uri="{FF2B5EF4-FFF2-40B4-BE49-F238E27FC236}">
                  <a16:creationId xmlns:a16="http://schemas.microsoft.com/office/drawing/2014/main" id="{645E6429-8F1E-4B06-B7A3-0C83DA953BD3}"/>
                </a:ext>
              </a:extLst>
            </p:cNvPr>
            <p:cNvSpPr/>
            <p:nvPr/>
          </p:nvSpPr>
          <p:spPr>
            <a:xfrm>
              <a:off x="-432381" y="1166917"/>
              <a:ext cx="58166" cy="32054"/>
            </a:xfrm>
            <a:custGeom>
              <a:avLst/>
              <a:gdLst>
                <a:gd name="connsiteX0" fmla="*/ -713 w 58166"/>
                <a:gd name="connsiteY0" fmla="*/ 31854 h 32054"/>
                <a:gd name="connsiteX1" fmla="*/ 57453 w 58166"/>
                <a:gd name="connsiteY1" fmla="*/ -201 h 32054"/>
              </a:gdLst>
              <a:ahLst/>
              <a:cxnLst>
                <a:cxn ang="0">
                  <a:pos x="connsiteX0" y="connsiteY0"/>
                </a:cxn>
                <a:cxn ang="0">
                  <a:pos x="connsiteX1" y="connsiteY1"/>
                </a:cxn>
              </a:cxnLst>
              <a:rect l="l" t="t" r="r" b="b"/>
              <a:pathLst>
                <a:path w="58166" h="32054">
                  <a:moveTo>
                    <a:pt x="-713" y="31854"/>
                  </a:moveTo>
                  <a:lnTo>
                    <a:pt x="57453" y="-201"/>
                  </a:lnTo>
                </a:path>
              </a:pathLst>
            </a:custGeom>
            <a:noFill/>
            <a:ln w="5080" cap="flat">
              <a:solidFill>
                <a:srgbClr val="002878"/>
              </a:solidFill>
              <a:prstDash val="solid"/>
              <a:round/>
            </a:ln>
          </p:spPr>
          <p:txBody>
            <a:bodyPr rtlCol="0" anchor="ctr"/>
            <a:lstStyle/>
            <a:p>
              <a:endParaRPr lang="en-US" sz="2800"/>
            </a:p>
          </p:txBody>
        </p:sp>
        <p:sp>
          <p:nvSpPr>
            <p:cNvPr id="715" name="Freeform: Shape 714">
              <a:extLst>
                <a:ext uri="{FF2B5EF4-FFF2-40B4-BE49-F238E27FC236}">
                  <a16:creationId xmlns:a16="http://schemas.microsoft.com/office/drawing/2014/main" id="{6CBB67FC-4EAC-553B-DFA5-D2054D16B865}"/>
                </a:ext>
              </a:extLst>
            </p:cNvPr>
            <p:cNvSpPr/>
            <p:nvPr/>
          </p:nvSpPr>
          <p:spPr>
            <a:xfrm>
              <a:off x="-440508" y="1066790"/>
              <a:ext cx="65430" cy="112064"/>
            </a:xfrm>
            <a:custGeom>
              <a:avLst/>
              <a:gdLst>
                <a:gd name="connsiteX0" fmla="*/ -713 w 65430"/>
                <a:gd name="connsiteY0" fmla="*/ 111864 h 112064"/>
                <a:gd name="connsiteX1" fmla="*/ 64717 w 65430"/>
                <a:gd name="connsiteY1" fmla="*/ -201 h 112064"/>
              </a:gdLst>
              <a:ahLst/>
              <a:cxnLst>
                <a:cxn ang="0">
                  <a:pos x="connsiteX0" y="connsiteY0"/>
                </a:cxn>
                <a:cxn ang="0">
                  <a:pos x="connsiteX1" y="connsiteY1"/>
                </a:cxn>
              </a:cxnLst>
              <a:rect l="l" t="t" r="r" b="b"/>
              <a:pathLst>
                <a:path w="65430" h="112064">
                  <a:moveTo>
                    <a:pt x="-713" y="111864"/>
                  </a:moveTo>
                  <a:lnTo>
                    <a:pt x="64717" y="-201"/>
                  </a:lnTo>
                </a:path>
              </a:pathLst>
            </a:custGeom>
            <a:noFill/>
            <a:ln w="5080" cap="flat">
              <a:solidFill>
                <a:srgbClr val="002878"/>
              </a:solidFill>
              <a:prstDash val="solid"/>
              <a:round/>
            </a:ln>
          </p:spPr>
          <p:txBody>
            <a:bodyPr rtlCol="0" anchor="ctr"/>
            <a:lstStyle/>
            <a:p>
              <a:endParaRPr lang="en-US" sz="2800"/>
            </a:p>
          </p:txBody>
        </p:sp>
        <p:sp>
          <p:nvSpPr>
            <p:cNvPr id="716" name="Freeform: Shape 715">
              <a:extLst>
                <a:ext uri="{FF2B5EF4-FFF2-40B4-BE49-F238E27FC236}">
                  <a16:creationId xmlns:a16="http://schemas.microsoft.com/office/drawing/2014/main" id="{10BCF2CB-B5FB-6C4F-43CC-67927AB7CF45}"/>
                </a:ext>
              </a:extLst>
            </p:cNvPr>
            <p:cNvSpPr/>
            <p:nvPr/>
          </p:nvSpPr>
          <p:spPr>
            <a:xfrm>
              <a:off x="-338959" y="1069483"/>
              <a:ext cx="65430" cy="62483"/>
            </a:xfrm>
            <a:custGeom>
              <a:avLst/>
              <a:gdLst>
                <a:gd name="connsiteX0" fmla="*/ 64717 w 65430"/>
                <a:gd name="connsiteY0" fmla="*/ 62283 h 62483"/>
                <a:gd name="connsiteX1" fmla="*/ -713 w 65430"/>
                <a:gd name="connsiteY1" fmla="*/ -201 h 62483"/>
              </a:gdLst>
              <a:ahLst/>
              <a:cxnLst>
                <a:cxn ang="0">
                  <a:pos x="connsiteX0" y="connsiteY0"/>
                </a:cxn>
                <a:cxn ang="0">
                  <a:pos x="connsiteX1" y="connsiteY1"/>
                </a:cxn>
              </a:cxnLst>
              <a:rect l="l" t="t" r="r" b="b"/>
              <a:pathLst>
                <a:path w="65430" h="62483">
                  <a:moveTo>
                    <a:pt x="64717" y="62283"/>
                  </a:moveTo>
                  <a:lnTo>
                    <a:pt x="-713" y="-201"/>
                  </a:lnTo>
                </a:path>
              </a:pathLst>
            </a:custGeom>
            <a:noFill/>
            <a:ln w="5080" cap="flat">
              <a:solidFill>
                <a:srgbClr val="002878"/>
              </a:solidFill>
              <a:prstDash val="solid"/>
              <a:round/>
            </a:ln>
          </p:spPr>
          <p:txBody>
            <a:bodyPr rtlCol="0" anchor="ctr"/>
            <a:lstStyle/>
            <a:p>
              <a:endParaRPr lang="en-US" sz="2800"/>
            </a:p>
          </p:txBody>
        </p:sp>
        <p:sp>
          <p:nvSpPr>
            <p:cNvPr id="717" name="Freeform: Shape 716">
              <a:extLst>
                <a:ext uri="{FF2B5EF4-FFF2-40B4-BE49-F238E27FC236}">
                  <a16:creationId xmlns:a16="http://schemas.microsoft.com/office/drawing/2014/main" id="{D0526456-9B1C-9B9C-91AD-6168305941EC}"/>
                </a:ext>
              </a:extLst>
            </p:cNvPr>
            <p:cNvSpPr/>
            <p:nvPr/>
          </p:nvSpPr>
          <p:spPr>
            <a:xfrm>
              <a:off x="-332203" y="1149340"/>
              <a:ext cx="50901" cy="5080"/>
            </a:xfrm>
            <a:custGeom>
              <a:avLst/>
              <a:gdLst>
                <a:gd name="connsiteX0" fmla="*/ -713 w 50901"/>
                <a:gd name="connsiteY0" fmla="*/ -201 h 5080"/>
                <a:gd name="connsiteX1" fmla="*/ 50189 w 50901"/>
                <a:gd name="connsiteY1" fmla="*/ -201 h 5080"/>
              </a:gdLst>
              <a:ahLst/>
              <a:cxnLst>
                <a:cxn ang="0">
                  <a:pos x="connsiteX0" y="connsiteY0"/>
                </a:cxn>
                <a:cxn ang="0">
                  <a:pos x="connsiteX1" y="connsiteY1"/>
                </a:cxn>
              </a:cxnLst>
              <a:rect l="l" t="t" r="r" b="b"/>
              <a:pathLst>
                <a:path w="50901" h="5080">
                  <a:moveTo>
                    <a:pt x="-713" y="-201"/>
                  </a:moveTo>
                  <a:lnTo>
                    <a:pt x="50189" y="-201"/>
                  </a:lnTo>
                </a:path>
              </a:pathLst>
            </a:custGeom>
            <a:noFill/>
            <a:ln w="5080" cap="flat">
              <a:solidFill>
                <a:srgbClr val="002878"/>
              </a:solidFill>
              <a:prstDash val="solid"/>
              <a:round/>
            </a:ln>
          </p:spPr>
          <p:txBody>
            <a:bodyPr rtlCol="0" anchor="ctr"/>
            <a:lstStyle/>
            <a:p>
              <a:endParaRPr lang="en-US" sz="2800"/>
            </a:p>
          </p:txBody>
        </p:sp>
        <p:sp>
          <p:nvSpPr>
            <p:cNvPr id="718" name="Freeform: Shape 717">
              <a:extLst>
                <a:ext uri="{FF2B5EF4-FFF2-40B4-BE49-F238E27FC236}">
                  <a16:creationId xmlns:a16="http://schemas.microsoft.com/office/drawing/2014/main" id="{ED6F64EB-DE1C-44E3-50D6-52BECCF6A188}"/>
                </a:ext>
              </a:extLst>
            </p:cNvPr>
            <p:cNvSpPr/>
            <p:nvPr/>
          </p:nvSpPr>
          <p:spPr>
            <a:xfrm>
              <a:off x="-338959" y="1166917"/>
              <a:ext cx="65430" cy="62483"/>
            </a:xfrm>
            <a:custGeom>
              <a:avLst/>
              <a:gdLst>
                <a:gd name="connsiteX0" fmla="*/ -713 w 65430"/>
                <a:gd name="connsiteY0" fmla="*/ 62283 h 62483"/>
                <a:gd name="connsiteX1" fmla="*/ 64717 w 65430"/>
                <a:gd name="connsiteY1" fmla="*/ -201 h 62483"/>
              </a:gdLst>
              <a:ahLst/>
              <a:cxnLst>
                <a:cxn ang="0">
                  <a:pos x="connsiteX0" y="connsiteY0"/>
                </a:cxn>
                <a:cxn ang="0">
                  <a:pos x="connsiteX1" y="connsiteY1"/>
                </a:cxn>
              </a:cxnLst>
              <a:rect l="l" t="t" r="r" b="b"/>
              <a:pathLst>
                <a:path w="65430" h="62483">
                  <a:moveTo>
                    <a:pt x="-713" y="62283"/>
                  </a:moveTo>
                  <a:lnTo>
                    <a:pt x="64717" y="-201"/>
                  </a:lnTo>
                </a:path>
              </a:pathLst>
            </a:custGeom>
            <a:noFill/>
            <a:ln w="5080" cap="flat">
              <a:solidFill>
                <a:srgbClr val="002878"/>
              </a:solidFill>
              <a:prstDash val="solid"/>
              <a:round/>
            </a:ln>
          </p:spPr>
          <p:txBody>
            <a:bodyPr rtlCol="0" anchor="ctr"/>
            <a:lstStyle/>
            <a:p>
              <a:endParaRPr lang="en-US" sz="2800"/>
            </a:p>
          </p:txBody>
        </p:sp>
        <p:sp>
          <p:nvSpPr>
            <p:cNvPr id="719" name="Freeform: Shape 718">
              <a:extLst>
                <a:ext uri="{FF2B5EF4-FFF2-40B4-BE49-F238E27FC236}">
                  <a16:creationId xmlns:a16="http://schemas.microsoft.com/office/drawing/2014/main" id="{EF258D82-4A28-0368-1464-A8BC9BE34279}"/>
                </a:ext>
              </a:extLst>
            </p:cNvPr>
            <p:cNvSpPr/>
            <p:nvPr/>
          </p:nvSpPr>
          <p:spPr>
            <a:xfrm>
              <a:off x="-280793" y="1123636"/>
              <a:ext cx="48767" cy="50088"/>
            </a:xfrm>
            <a:custGeom>
              <a:avLst/>
              <a:gdLst>
                <a:gd name="connsiteX0" fmla="*/ -713 w 48767"/>
                <a:gd name="connsiteY0" fmla="*/ 24843 h 50088"/>
                <a:gd name="connsiteX1" fmla="*/ 23671 w 48767"/>
                <a:gd name="connsiteY1" fmla="*/ -201 h 50088"/>
                <a:gd name="connsiteX2" fmla="*/ 48055 w 48767"/>
                <a:gd name="connsiteY2" fmla="*/ 24843 h 50088"/>
                <a:gd name="connsiteX3" fmla="*/ 23671 w 48767"/>
                <a:gd name="connsiteY3" fmla="*/ 49888 h 50088"/>
                <a:gd name="connsiteX4" fmla="*/ -713 w 48767"/>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50088">
                  <a:moveTo>
                    <a:pt x="-713" y="24843"/>
                  </a:moveTo>
                  <a:cubicBezTo>
                    <a:pt x="-713" y="11026"/>
                    <a:pt x="10209" y="-201"/>
                    <a:pt x="23671" y="-201"/>
                  </a:cubicBezTo>
                  <a:cubicBezTo>
                    <a:pt x="37133" y="-201"/>
                    <a:pt x="48055" y="11026"/>
                    <a:pt x="48055" y="24843"/>
                  </a:cubicBezTo>
                  <a:cubicBezTo>
                    <a:pt x="48055" y="38661"/>
                    <a:pt x="37133" y="49888"/>
                    <a:pt x="23671" y="49888"/>
                  </a:cubicBezTo>
                  <a:cubicBezTo>
                    <a:pt x="10209" y="49888"/>
                    <a:pt x="-713" y="38661"/>
                    <a:pt x="-713" y="24843"/>
                  </a:cubicBezTo>
                  <a:close/>
                </a:path>
              </a:pathLst>
            </a:custGeom>
            <a:noFill/>
            <a:ln w="5080" cap="flat">
              <a:solidFill>
                <a:srgbClr val="002878"/>
              </a:solidFill>
              <a:prstDash val="solid"/>
              <a:round/>
            </a:ln>
          </p:spPr>
          <p:txBody>
            <a:bodyPr rtlCol="0" anchor="ctr"/>
            <a:lstStyle/>
            <a:p>
              <a:endParaRPr lang="en-US" sz="2800"/>
            </a:p>
          </p:txBody>
        </p:sp>
      </p:grpSp>
      <p:grpSp>
        <p:nvGrpSpPr>
          <p:cNvPr id="19" name="Gruppo 18">
            <a:extLst>
              <a:ext uri="{FF2B5EF4-FFF2-40B4-BE49-F238E27FC236}">
                <a16:creationId xmlns:a16="http://schemas.microsoft.com/office/drawing/2014/main" id="{BBDD7AF1-9DB7-7519-7001-6ABE9B992C78}"/>
              </a:ext>
            </a:extLst>
          </p:cNvPr>
          <p:cNvGrpSpPr/>
          <p:nvPr/>
        </p:nvGrpSpPr>
        <p:grpSpPr>
          <a:xfrm>
            <a:off x="2927792" y="2202392"/>
            <a:ext cx="2807968" cy="2592023"/>
            <a:chOff x="2927792" y="2202392"/>
            <a:chExt cx="2807968" cy="2592023"/>
          </a:xfrm>
        </p:grpSpPr>
        <p:sp>
          <p:nvSpPr>
            <p:cNvPr id="685" name="Graphic 3">
              <a:extLst>
                <a:ext uri="{FF2B5EF4-FFF2-40B4-BE49-F238E27FC236}">
                  <a16:creationId xmlns:a16="http://schemas.microsoft.com/office/drawing/2014/main" id="{1A62952C-E173-718B-4F73-3939E90A88B0}"/>
                </a:ext>
              </a:extLst>
            </p:cNvPr>
            <p:cNvSpPr/>
            <p:nvPr/>
          </p:nvSpPr>
          <p:spPr>
            <a:xfrm>
              <a:off x="3138737" y="2202392"/>
              <a:ext cx="2597023" cy="2592023"/>
            </a:xfrm>
            <a:custGeom>
              <a:avLst/>
              <a:gdLst>
                <a:gd name="connsiteX0" fmla="*/ 0 w 2460142"/>
                <a:gd name="connsiteY0" fmla="*/ 0 h 2044649"/>
                <a:gd name="connsiteX1" fmla="*/ 2460142 w 2460142"/>
                <a:gd name="connsiteY1" fmla="*/ 0 h 2044649"/>
                <a:gd name="connsiteX2" fmla="*/ 2460142 w 2460142"/>
                <a:gd name="connsiteY2" fmla="*/ 2044649 h 2044649"/>
                <a:gd name="connsiteX3" fmla="*/ 0 w 2460142"/>
                <a:gd name="connsiteY3" fmla="*/ 2044649 h 2044649"/>
              </a:gdLst>
              <a:ahLst/>
              <a:cxnLst>
                <a:cxn ang="0">
                  <a:pos x="connsiteX0" y="connsiteY0"/>
                </a:cxn>
                <a:cxn ang="0">
                  <a:pos x="connsiteX1" y="connsiteY1"/>
                </a:cxn>
                <a:cxn ang="0">
                  <a:pos x="connsiteX2" y="connsiteY2"/>
                </a:cxn>
                <a:cxn ang="0">
                  <a:pos x="connsiteX3" y="connsiteY3"/>
                </a:cxn>
              </a:cxnLst>
              <a:rect l="l" t="t" r="r" b="b"/>
              <a:pathLst>
                <a:path w="2460142" h="2044649">
                  <a:moveTo>
                    <a:pt x="0" y="0"/>
                  </a:moveTo>
                  <a:lnTo>
                    <a:pt x="2460142" y="0"/>
                  </a:lnTo>
                  <a:lnTo>
                    <a:pt x="2460142" y="2044649"/>
                  </a:lnTo>
                  <a:lnTo>
                    <a:pt x="0" y="2044649"/>
                  </a:lnTo>
                  <a:close/>
                </a:path>
              </a:pathLst>
            </a:custGeom>
            <a:solidFill>
              <a:schemeClr val="bg1"/>
            </a:solidFill>
            <a:ln w="63500" cap="flat">
              <a:solidFill>
                <a:srgbClr val="92D050"/>
              </a:solidFill>
              <a:prstDash val="solid"/>
              <a:miter/>
            </a:ln>
            <a:effectLst>
              <a:outerShdw blurRad="50800" dist="50800" dir="2879216" algn="ctr" rotWithShape="0">
                <a:srgbClr val="000000">
                  <a:alpha val="72000"/>
                </a:srgbClr>
              </a:outerShdw>
              <a:reflection endPos="0" dir="5400000" sy="-100000" algn="bl" rotWithShape="0"/>
            </a:effectLst>
          </p:spPr>
          <p:txBody>
            <a:bodyPr rtlCol="0" anchor="ctr"/>
            <a:lstStyle/>
            <a:p>
              <a:endParaRPr lang="en-US"/>
            </a:p>
          </p:txBody>
        </p:sp>
        <p:sp>
          <p:nvSpPr>
            <p:cNvPr id="683" name="Graphic 3">
              <a:extLst>
                <a:ext uri="{FF2B5EF4-FFF2-40B4-BE49-F238E27FC236}">
                  <a16:creationId xmlns:a16="http://schemas.microsoft.com/office/drawing/2014/main" id="{0DD74360-116D-B0DE-A95D-C7E17504195C}"/>
                </a:ext>
              </a:extLst>
            </p:cNvPr>
            <p:cNvSpPr/>
            <p:nvPr/>
          </p:nvSpPr>
          <p:spPr>
            <a:xfrm>
              <a:off x="2927792" y="3603590"/>
              <a:ext cx="2447493" cy="279501"/>
            </a:xfrm>
            <a:custGeom>
              <a:avLst/>
              <a:gdLst>
                <a:gd name="connsiteX0" fmla="*/ 0 w 2447493"/>
                <a:gd name="connsiteY0" fmla="*/ 0 h 279501"/>
                <a:gd name="connsiteX1" fmla="*/ 2447493 w 2447493"/>
                <a:gd name="connsiteY1" fmla="*/ 0 h 279501"/>
                <a:gd name="connsiteX2" fmla="*/ 2447493 w 2447493"/>
                <a:gd name="connsiteY2" fmla="*/ 279502 h 279501"/>
                <a:gd name="connsiteX3" fmla="*/ 0 w 2447493"/>
                <a:gd name="connsiteY3" fmla="*/ 279502 h 279501"/>
              </a:gdLst>
              <a:ahLst/>
              <a:cxnLst>
                <a:cxn ang="0">
                  <a:pos x="connsiteX0" y="connsiteY0"/>
                </a:cxn>
                <a:cxn ang="0">
                  <a:pos x="connsiteX1" y="connsiteY1"/>
                </a:cxn>
                <a:cxn ang="0">
                  <a:pos x="connsiteX2" y="connsiteY2"/>
                </a:cxn>
                <a:cxn ang="0">
                  <a:pos x="connsiteX3" y="connsiteY3"/>
                </a:cxn>
              </a:cxnLst>
              <a:rect l="l" t="t" r="r" b="b"/>
              <a:pathLst>
                <a:path w="2447493" h="279501">
                  <a:moveTo>
                    <a:pt x="0" y="0"/>
                  </a:moveTo>
                  <a:lnTo>
                    <a:pt x="2447493" y="0"/>
                  </a:lnTo>
                  <a:lnTo>
                    <a:pt x="2447493" y="279502"/>
                  </a:lnTo>
                  <a:lnTo>
                    <a:pt x="0" y="279502"/>
                  </a:lnTo>
                  <a:close/>
                </a:path>
              </a:pathLst>
            </a:custGeom>
            <a:noFill/>
            <a:ln w="5080" cap="flat">
              <a:noFill/>
              <a:prstDash val="solid"/>
              <a:miter/>
            </a:ln>
          </p:spPr>
          <p:txBody>
            <a:bodyPr rtlCol="0" anchor="ctr"/>
            <a:lstStyle/>
            <a:p>
              <a:endParaRPr lang="en-US"/>
            </a:p>
          </p:txBody>
        </p:sp>
        <p:sp>
          <p:nvSpPr>
            <p:cNvPr id="665" name="Graphic 3">
              <a:extLst>
                <a:ext uri="{FF2B5EF4-FFF2-40B4-BE49-F238E27FC236}">
                  <a16:creationId xmlns:a16="http://schemas.microsoft.com/office/drawing/2014/main" id="{BC8B2F5D-17DE-1703-DA8E-DC8F69A9EF54}"/>
                </a:ext>
              </a:extLst>
            </p:cNvPr>
            <p:cNvSpPr txBox="1"/>
            <p:nvPr/>
          </p:nvSpPr>
          <p:spPr>
            <a:xfrm>
              <a:off x="3424079" y="4417965"/>
              <a:ext cx="2004075" cy="276999"/>
            </a:xfrm>
            <a:prstGeom prst="rect">
              <a:avLst/>
            </a:prstGeom>
            <a:noFill/>
          </p:spPr>
          <p:txBody>
            <a:bodyPr wrap="none" rtlCol="0">
              <a:spAutoFit/>
            </a:bodyPr>
            <a:lstStyle/>
            <a:p>
              <a:pPr algn="l"/>
              <a:r>
                <a:rPr lang="en-US" sz="1200" b="1" dirty="0" err="1">
                  <a:solidFill>
                    <a:schemeClr val="tx2"/>
                  </a:solidFill>
                  <a:latin typeface="Arial"/>
                  <a:cs typeface="Arial"/>
                  <a:sym typeface="Arial"/>
                  <a:rtl val="0"/>
                </a:rPr>
                <a:t>ActiveScale</a:t>
              </a:r>
              <a:r>
                <a:rPr lang="en-US" sz="1200" b="1" dirty="0">
                  <a:solidFill>
                    <a:schemeClr val="tx2"/>
                  </a:solidFill>
                  <a:latin typeface="Arial"/>
                  <a:cs typeface="Arial"/>
                  <a:sym typeface="Arial"/>
                  <a:rtl val="0"/>
                </a:rPr>
                <a:t> </a:t>
              </a:r>
              <a:r>
                <a:rPr lang="en-US" sz="1200" b="1" dirty="0" err="1">
                  <a:solidFill>
                    <a:schemeClr val="tx2"/>
                  </a:solidFill>
                  <a:latin typeface="Arial"/>
                  <a:cs typeface="Arial"/>
                  <a:sym typeface="Arial"/>
                  <a:rtl val="0"/>
                </a:rPr>
                <a:t>ColdStorage</a:t>
              </a:r>
              <a:endParaRPr lang="en-US" b="1" dirty="0">
                <a:solidFill>
                  <a:schemeClr val="tx2"/>
                </a:solidFill>
                <a:latin typeface="Arial"/>
                <a:cs typeface="Arial"/>
                <a:sym typeface="Arial"/>
                <a:rtl val="0"/>
              </a:endParaRPr>
            </a:p>
          </p:txBody>
        </p:sp>
        <p:grpSp>
          <p:nvGrpSpPr>
            <p:cNvPr id="31" name="Group 19">
              <a:extLst>
                <a:ext uri="{FF2B5EF4-FFF2-40B4-BE49-F238E27FC236}">
                  <a16:creationId xmlns:a16="http://schemas.microsoft.com/office/drawing/2014/main" id="{D9C5CED8-4E22-DFA7-7383-631E291A011B}"/>
                </a:ext>
              </a:extLst>
            </p:cNvPr>
            <p:cNvGrpSpPr/>
            <p:nvPr/>
          </p:nvGrpSpPr>
          <p:grpSpPr>
            <a:xfrm>
              <a:off x="3184756" y="2369298"/>
              <a:ext cx="936080" cy="2011318"/>
              <a:chOff x="-984134" y="-617694"/>
              <a:chExt cx="2327465" cy="7038328"/>
            </a:xfrm>
            <a:effectLst>
              <a:outerShdw blurRad="50800" dist="50800" dir="3652794" algn="ctr" rotWithShape="0">
                <a:srgbClr val="000000">
                  <a:alpha val="67889"/>
                </a:srgbClr>
              </a:outerShdw>
            </a:effectLst>
          </p:grpSpPr>
          <p:grpSp>
            <p:nvGrpSpPr>
              <p:cNvPr id="34" name="Group 106">
                <a:extLst>
                  <a:ext uri="{FF2B5EF4-FFF2-40B4-BE49-F238E27FC236}">
                    <a16:creationId xmlns:a16="http://schemas.microsoft.com/office/drawing/2014/main" id="{F530A3B0-B198-4E62-59D4-B9427D6FA0CD}"/>
                  </a:ext>
                </a:extLst>
              </p:cNvPr>
              <p:cNvGrpSpPr/>
              <p:nvPr/>
            </p:nvGrpSpPr>
            <p:grpSpPr>
              <a:xfrm>
                <a:off x="-984134" y="1707804"/>
                <a:ext cx="2327465" cy="2353210"/>
                <a:chOff x="5272659" y="919799"/>
                <a:chExt cx="3356214" cy="3393337"/>
              </a:xfrm>
              <a:effectLst>
                <a:outerShdw blurRad="50800" dist="38100" dir="2700000" algn="tl" rotWithShape="0">
                  <a:prstClr val="black">
                    <a:alpha val="40000"/>
                  </a:prstClr>
                </a:outerShdw>
              </a:effectLst>
            </p:grpSpPr>
            <p:pic>
              <p:nvPicPr>
                <p:cNvPr id="43" name="Picture 107" descr="A picture containing text, electronics, computer&#10;&#10;Description automatically generated">
                  <a:extLst>
                    <a:ext uri="{FF2B5EF4-FFF2-40B4-BE49-F238E27FC236}">
                      <a16:creationId xmlns:a16="http://schemas.microsoft.com/office/drawing/2014/main" id="{3904C93C-B697-8A62-ADAA-028B0E00D0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44" name="Picture 108" descr="A picture containing text, electronics, computer&#10;&#10;Description automatically generated">
                  <a:extLst>
                    <a:ext uri="{FF2B5EF4-FFF2-40B4-BE49-F238E27FC236}">
                      <a16:creationId xmlns:a16="http://schemas.microsoft.com/office/drawing/2014/main" id="{ACA20A7E-8185-8518-0E57-6336EEE4CE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45" name="Picture 109" descr="A picture containing text, electronics, computer&#10;&#10;Description automatically generated">
                  <a:extLst>
                    <a:ext uri="{FF2B5EF4-FFF2-40B4-BE49-F238E27FC236}">
                      <a16:creationId xmlns:a16="http://schemas.microsoft.com/office/drawing/2014/main" id="{861CBF1C-F6E3-5F06-D465-DFFEF2BB6B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nvGrpSpPr>
              <p:cNvPr id="35" name="Group 114">
                <a:extLst>
                  <a:ext uri="{FF2B5EF4-FFF2-40B4-BE49-F238E27FC236}">
                    <a16:creationId xmlns:a16="http://schemas.microsoft.com/office/drawing/2014/main" id="{26651A15-1E39-B27E-ABDD-80B0791AD936}"/>
                  </a:ext>
                </a:extLst>
              </p:cNvPr>
              <p:cNvGrpSpPr/>
              <p:nvPr/>
            </p:nvGrpSpPr>
            <p:grpSpPr>
              <a:xfrm>
                <a:off x="-984134" y="-617694"/>
                <a:ext cx="2327465" cy="2353209"/>
                <a:chOff x="5272659" y="968781"/>
                <a:chExt cx="3356214" cy="3393336"/>
              </a:xfrm>
              <a:effectLst>
                <a:outerShdw blurRad="50800" dist="38100" dir="2700000" algn="tl" rotWithShape="0">
                  <a:prstClr val="black">
                    <a:alpha val="40000"/>
                  </a:prstClr>
                </a:outerShdw>
              </a:effectLst>
            </p:grpSpPr>
            <p:pic>
              <p:nvPicPr>
                <p:cNvPr id="40" name="Picture 115" descr="A picture containing text, electronics, computer&#10;&#10;Description automatically generated">
                  <a:extLst>
                    <a:ext uri="{FF2B5EF4-FFF2-40B4-BE49-F238E27FC236}">
                      <a16:creationId xmlns:a16="http://schemas.microsoft.com/office/drawing/2014/main" id="{32E06609-8F2D-0FA9-8BA8-EE8F599F18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66857"/>
                  <a:ext cx="3356214" cy="1495260"/>
                </a:xfrm>
                <a:prstGeom prst="rect">
                  <a:avLst/>
                </a:prstGeom>
              </p:spPr>
            </p:pic>
            <p:pic>
              <p:nvPicPr>
                <p:cNvPr id="41" name="Picture 116" descr="A picture containing text, electronics, computer&#10;&#10;Description automatically generated">
                  <a:extLst>
                    <a:ext uri="{FF2B5EF4-FFF2-40B4-BE49-F238E27FC236}">
                      <a16:creationId xmlns:a16="http://schemas.microsoft.com/office/drawing/2014/main" id="{3C4B6DAD-6CAE-E338-33AA-70028F0BD0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720933"/>
                  <a:ext cx="3356214" cy="1495260"/>
                </a:xfrm>
                <a:prstGeom prst="rect">
                  <a:avLst/>
                </a:prstGeom>
              </p:spPr>
            </p:pic>
            <p:pic>
              <p:nvPicPr>
                <p:cNvPr id="42" name="Picture 117" descr="A picture containing text, electronics, computer&#10;&#10;Description automatically generated">
                  <a:extLst>
                    <a:ext uri="{FF2B5EF4-FFF2-40B4-BE49-F238E27FC236}">
                      <a16:creationId xmlns:a16="http://schemas.microsoft.com/office/drawing/2014/main" id="{C97E1942-80DC-704D-2374-BC9F6CA446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68781"/>
                  <a:ext cx="3356214" cy="1099614"/>
                </a:xfrm>
                <a:prstGeom prst="rect">
                  <a:avLst/>
                </a:prstGeom>
              </p:spPr>
            </p:pic>
          </p:grpSp>
          <p:grpSp>
            <p:nvGrpSpPr>
              <p:cNvPr id="36" name="Group 110">
                <a:extLst>
                  <a:ext uri="{FF2B5EF4-FFF2-40B4-BE49-F238E27FC236}">
                    <a16:creationId xmlns:a16="http://schemas.microsoft.com/office/drawing/2014/main" id="{856A3598-6FDE-44CF-D2BD-AB4B2D457F94}"/>
                  </a:ext>
                </a:extLst>
              </p:cNvPr>
              <p:cNvGrpSpPr/>
              <p:nvPr/>
            </p:nvGrpSpPr>
            <p:grpSpPr>
              <a:xfrm>
                <a:off x="-984134" y="4067424"/>
                <a:ext cx="2327465" cy="2353210"/>
                <a:chOff x="5272659" y="919799"/>
                <a:chExt cx="3356214" cy="3393337"/>
              </a:xfrm>
              <a:effectLst>
                <a:outerShdw blurRad="50800" dist="38100" dir="2700000" algn="tl" rotWithShape="0">
                  <a:prstClr val="black">
                    <a:alpha val="40000"/>
                  </a:prstClr>
                </a:outerShdw>
              </a:effectLst>
            </p:grpSpPr>
            <p:pic>
              <p:nvPicPr>
                <p:cNvPr id="37" name="Picture 111" descr="A picture containing text, electronics, computer&#10;&#10;Description automatically generated">
                  <a:extLst>
                    <a:ext uri="{FF2B5EF4-FFF2-40B4-BE49-F238E27FC236}">
                      <a16:creationId xmlns:a16="http://schemas.microsoft.com/office/drawing/2014/main" id="{806DDB40-8218-F013-8CC1-DF2223C1536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38" name="Picture 112" descr="A picture containing text, electronics, computer&#10;&#10;Description automatically generated">
                  <a:extLst>
                    <a:ext uri="{FF2B5EF4-FFF2-40B4-BE49-F238E27FC236}">
                      <a16:creationId xmlns:a16="http://schemas.microsoft.com/office/drawing/2014/main" id="{5F87661A-B318-6CF9-7C97-75828FACE7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39" name="Picture 113" descr="A picture containing text, electronics, computer&#10;&#10;Description automatically generated">
                  <a:extLst>
                    <a:ext uri="{FF2B5EF4-FFF2-40B4-BE49-F238E27FC236}">
                      <a16:creationId xmlns:a16="http://schemas.microsoft.com/office/drawing/2014/main" id="{F2296D78-6C56-0761-0A0F-BAFBD9885A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sp>
          <p:nvSpPr>
            <p:cNvPr id="390" name="Arrow: Down 389">
              <a:extLst>
                <a:ext uri="{FF2B5EF4-FFF2-40B4-BE49-F238E27FC236}">
                  <a16:creationId xmlns:a16="http://schemas.microsoft.com/office/drawing/2014/main" id="{977C86DD-8211-AA53-530E-A5B301BC17E3}"/>
                </a:ext>
              </a:extLst>
            </p:cNvPr>
            <p:cNvSpPr/>
            <p:nvPr/>
          </p:nvSpPr>
          <p:spPr>
            <a:xfrm rot="16200000">
              <a:off x="4278898" y="2639351"/>
              <a:ext cx="261976" cy="428653"/>
            </a:xfrm>
            <a:prstGeom prst="downArrow">
              <a:avLst>
                <a:gd name="adj1" fmla="val 50000"/>
                <a:gd name="adj2" fmla="val 81164"/>
              </a:avLst>
            </a:prstGeom>
            <a:solidFill>
              <a:schemeClr val="tx1">
                <a:lumMod val="60000"/>
                <a:lumOff val="40000"/>
              </a:schemeClr>
            </a:solidFill>
            <a:ln>
              <a:noFill/>
            </a:ln>
            <a:effectLst>
              <a:outerShdw blurRad="50800" dist="50800" dir="5400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17" name="Arrow: Down 162">
              <a:extLst>
                <a:ext uri="{FF2B5EF4-FFF2-40B4-BE49-F238E27FC236}">
                  <a16:creationId xmlns:a16="http://schemas.microsoft.com/office/drawing/2014/main" id="{EFC95250-9411-B783-A93D-46F1CC44567C}"/>
                </a:ext>
              </a:extLst>
            </p:cNvPr>
            <p:cNvSpPr/>
            <p:nvPr/>
          </p:nvSpPr>
          <p:spPr>
            <a:xfrm rot="5400000">
              <a:off x="4227148" y="3459043"/>
              <a:ext cx="261976" cy="445793"/>
            </a:xfrm>
            <a:prstGeom prst="downArrow">
              <a:avLst>
                <a:gd name="adj1" fmla="val 50000"/>
                <a:gd name="adj2" fmla="val 81164"/>
              </a:avLst>
            </a:prstGeom>
            <a:solidFill>
              <a:schemeClr val="accent4"/>
            </a:solidFill>
            <a:ln>
              <a:noFill/>
            </a:ln>
            <a:effectLst>
              <a:outerShdw blurRad="50800" dist="50800" dir="5400000" algn="ctr" rotWithShape="0">
                <a:srgbClr val="000000">
                  <a:alpha val="6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11" name="Rettangolo con angoli arrotondati 10">
              <a:extLst>
                <a:ext uri="{FF2B5EF4-FFF2-40B4-BE49-F238E27FC236}">
                  <a16:creationId xmlns:a16="http://schemas.microsoft.com/office/drawing/2014/main" id="{637C29EB-6578-A122-6577-D80D4B1580FD}"/>
                </a:ext>
              </a:extLst>
            </p:cNvPr>
            <p:cNvSpPr/>
            <p:nvPr/>
          </p:nvSpPr>
          <p:spPr>
            <a:xfrm>
              <a:off x="4632558" y="2320060"/>
              <a:ext cx="1001856" cy="2060556"/>
            </a:xfrm>
            <a:prstGeom prst="roundRect">
              <a:avLst/>
            </a:prstGeom>
            <a:solidFill>
              <a:schemeClr val="tx1">
                <a:lumMod val="60000"/>
                <a:lumOff val="40000"/>
              </a:schemeClr>
            </a:solidFill>
            <a:ln>
              <a:noFill/>
            </a:ln>
            <a:effectLst>
              <a:outerShdw blurRad="50800" dist="50800" dir="2700000" sx="103000" sy="103000" algn="ctr" rotWithShape="0">
                <a:srgbClr val="000000">
                  <a:alpha val="85065"/>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600" dirty="0">
                <a:solidFill>
                  <a:srgbClr val="FFFFFF"/>
                </a:solidFill>
              </a:endParaRPr>
            </a:p>
          </p:txBody>
        </p:sp>
        <p:pic>
          <p:nvPicPr>
            <p:cNvPr id="14" name="Picture 2" descr="Immagine che contiene elettronica, Dispositivo elettronico, macchina, multimediale&#10;&#10;Descrizione generata automaticamente">
              <a:extLst>
                <a:ext uri="{FF2B5EF4-FFF2-40B4-BE49-F238E27FC236}">
                  <a16:creationId xmlns:a16="http://schemas.microsoft.com/office/drawing/2014/main" id="{A7FF1708-8243-E813-FD77-67FABF519AC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859197"/>
              <a:ext cx="934290" cy="422795"/>
            </a:xfrm>
            <a:prstGeom prst="rect">
              <a:avLst/>
            </a:prstGeom>
          </p:spPr>
        </p:pic>
        <p:pic>
          <p:nvPicPr>
            <p:cNvPr id="16" name="Picture 2" descr="Immagine che contiene elettronica, Dispositivo elettronico, macchina, multimediale&#10;&#10;Descrizione generata automaticamente">
              <a:extLst>
                <a:ext uri="{FF2B5EF4-FFF2-40B4-BE49-F238E27FC236}">
                  <a16:creationId xmlns:a16="http://schemas.microsoft.com/office/drawing/2014/main" id="{A048471E-7A7A-6346-64BC-011594A8DC98}"/>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493916"/>
              <a:ext cx="934290" cy="422795"/>
            </a:xfrm>
            <a:prstGeom prst="rect">
              <a:avLst/>
            </a:prstGeom>
          </p:spPr>
        </p:pic>
        <p:pic>
          <p:nvPicPr>
            <p:cNvPr id="13" name="Picture 2" descr="Immagine che contiene elettronica, Dispositivo elettronico, macchina, multimediale&#10;&#10;Descrizione generata automaticamente">
              <a:extLst>
                <a:ext uri="{FF2B5EF4-FFF2-40B4-BE49-F238E27FC236}">
                  <a16:creationId xmlns:a16="http://schemas.microsoft.com/office/drawing/2014/main" id="{971F9EC5-637D-80AB-6D06-1A2F0AF22D10}"/>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128445"/>
              <a:ext cx="934290" cy="422795"/>
            </a:xfrm>
            <a:prstGeom prst="rect">
              <a:avLst/>
            </a:prstGeom>
          </p:spPr>
        </p:pic>
        <p:pic>
          <p:nvPicPr>
            <p:cNvPr id="12" name="Picture 2" descr="Immagine che contiene elettronica, Dispositivo elettronico, macchina, multimediale&#10;&#10;Descrizione generata automaticamente">
              <a:extLst>
                <a:ext uri="{FF2B5EF4-FFF2-40B4-BE49-F238E27FC236}">
                  <a16:creationId xmlns:a16="http://schemas.microsoft.com/office/drawing/2014/main" id="{5CDE8496-46EF-1089-7DD0-B75F86A18B50}"/>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2763164"/>
              <a:ext cx="934290" cy="422795"/>
            </a:xfrm>
            <a:prstGeom prst="rect">
              <a:avLst/>
            </a:prstGeom>
          </p:spPr>
        </p:pic>
        <p:pic>
          <p:nvPicPr>
            <p:cNvPr id="18" name="Picture 2" descr="Immagine che contiene elettronica, Dispositivo elettronico, macchina, multimediale&#10;&#10;Descrizione generata automaticamente">
              <a:extLst>
                <a:ext uri="{FF2B5EF4-FFF2-40B4-BE49-F238E27FC236}">
                  <a16:creationId xmlns:a16="http://schemas.microsoft.com/office/drawing/2014/main" id="{629D4D84-4AD2-0071-34E9-5E8B6FBC1B0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7000"/>
                      </a14:imgEffect>
                    </a14:imgLayer>
                  </a14:imgProps>
                </a:ext>
                <a:ext uri="{28A0092B-C50C-407E-A947-70E740481C1C}">
                  <a14:useLocalDpi xmlns:a14="http://schemas.microsoft.com/office/drawing/2010/main"/>
                </a:ext>
              </a:extLst>
            </a:blip>
            <a:stretch>
              <a:fillRect/>
            </a:stretch>
          </p:blipFill>
          <p:spPr>
            <a:xfrm>
              <a:off x="4673359" y="2397788"/>
              <a:ext cx="934290" cy="422795"/>
            </a:xfrm>
            <a:prstGeom prst="rect">
              <a:avLst/>
            </a:prstGeom>
          </p:spPr>
        </p:pic>
      </p:grpSp>
      <p:sp>
        <p:nvSpPr>
          <p:cNvPr id="20" name="TextBox 31">
            <a:extLst>
              <a:ext uri="{FF2B5EF4-FFF2-40B4-BE49-F238E27FC236}">
                <a16:creationId xmlns:a16="http://schemas.microsoft.com/office/drawing/2014/main" id="{B5CC1BE9-3EFA-8E3B-450E-B273DC98C731}"/>
              </a:ext>
            </a:extLst>
          </p:cNvPr>
          <p:cNvSpPr txBox="1"/>
          <p:nvPr/>
        </p:nvSpPr>
        <p:spPr>
          <a:xfrm>
            <a:off x="5527672" y="2291834"/>
            <a:ext cx="3287866" cy="2277547"/>
          </a:xfrm>
          <a:prstGeom prst="rect">
            <a:avLst/>
          </a:prstGeom>
          <a:noFill/>
        </p:spPr>
        <p:txBody>
          <a:bodyPr wrap="square" lIns="91440" tIns="45720" rIns="91440" bIns="45720" anchor="t">
            <a:spAutoFit/>
          </a:bodyPr>
          <a:lstStyle/>
          <a:p>
            <a:pPr algn="r" defTabSz="914333">
              <a:buSzPct val="95000"/>
              <a:defRPr/>
            </a:pPr>
            <a:r>
              <a:rPr lang="en-US" sz="1400" b="1" dirty="0">
                <a:solidFill>
                  <a:srgbClr val="6A7B84"/>
                </a:solidFill>
                <a:ea typeface="ＭＳ Ｐゴシック"/>
              </a:rPr>
              <a:t>Unlimited Scalability</a:t>
            </a:r>
          </a:p>
          <a:p>
            <a:pPr algn="r" defTabSz="914333">
              <a:buSzPct val="95000"/>
              <a:defRPr/>
            </a:pPr>
            <a:r>
              <a:rPr lang="en-US" sz="1100" dirty="0">
                <a:solidFill>
                  <a:srgbClr val="6A7B84"/>
                </a:solidFill>
                <a:ea typeface="ＭＳ Ｐゴシック"/>
              </a:rPr>
              <a:t>of both Active and Cold Storage</a:t>
            </a:r>
          </a:p>
          <a:p>
            <a:pPr defTabSz="914333">
              <a:buSzPct val="95000"/>
              <a:defRPr/>
            </a:pPr>
            <a:endParaRPr lang="en-US" sz="1400" b="1" dirty="0">
              <a:solidFill>
                <a:srgbClr val="6A7B84"/>
              </a:solidFill>
              <a:ea typeface="ＭＳ Ｐゴシック"/>
            </a:endParaRPr>
          </a:p>
          <a:p>
            <a:pPr algn="r" defTabSz="914333">
              <a:buSzPct val="95000"/>
              <a:defRPr/>
            </a:pPr>
            <a:r>
              <a:rPr lang="en-US" sz="1400" b="1" dirty="0">
                <a:solidFill>
                  <a:srgbClr val="6A7B84"/>
                </a:solidFill>
                <a:ea typeface="ＭＳ Ｐゴシック"/>
              </a:rPr>
              <a:t>Automatic data moving</a:t>
            </a:r>
            <a:br>
              <a:rPr lang="en-US" sz="1400" b="1" dirty="0">
                <a:solidFill>
                  <a:srgbClr val="6A7B84"/>
                </a:solidFill>
                <a:ea typeface="ＭＳ Ｐゴシック"/>
              </a:rPr>
            </a:br>
            <a:r>
              <a:rPr lang="en-US" sz="1100" dirty="0">
                <a:solidFill>
                  <a:srgbClr val="6A7B84"/>
                </a:solidFill>
                <a:ea typeface="ＭＳ Ｐゴシック"/>
              </a:rPr>
              <a:t>with user defined lifecycle policies</a:t>
            </a:r>
          </a:p>
          <a:p>
            <a:pPr defTabSz="914333">
              <a:buSzPct val="95000"/>
              <a:defRPr/>
            </a:pPr>
            <a:endParaRPr lang="en-US" sz="1400" dirty="0">
              <a:solidFill>
                <a:srgbClr val="6A7B84"/>
              </a:solidFill>
            </a:endParaRPr>
          </a:p>
          <a:p>
            <a:pPr algn="r" defTabSz="914333">
              <a:buSzPct val="95000"/>
              <a:defRPr/>
            </a:pPr>
            <a:r>
              <a:rPr lang="en-US" sz="1400" b="1" dirty="0">
                <a:solidFill>
                  <a:srgbClr val="6A7B84"/>
                </a:solidFill>
                <a:ea typeface="ＭＳ Ｐゴシック"/>
              </a:rPr>
              <a:t>Up to 19 9’s Data Durability </a:t>
            </a:r>
          </a:p>
          <a:p>
            <a:pPr algn="r" defTabSz="914333">
              <a:buSzPct val="95000"/>
              <a:defRPr/>
            </a:pPr>
            <a:r>
              <a:rPr lang="en-US" sz="1100" dirty="0">
                <a:solidFill>
                  <a:srgbClr val="6A7B84"/>
                </a:solidFill>
                <a:ea typeface="ＭＳ Ｐゴシック"/>
              </a:rPr>
              <a:t>using patent-pending 2D erasure coding</a:t>
            </a:r>
          </a:p>
          <a:p>
            <a:pPr defTabSz="914333">
              <a:buSzPct val="95000"/>
              <a:defRPr/>
            </a:pPr>
            <a:endParaRPr lang="en-US" sz="1400" dirty="0">
              <a:solidFill>
                <a:srgbClr val="6A7B84"/>
              </a:solidFill>
              <a:cs typeface="Calibri"/>
            </a:endParaRPr>
          </a:p>
          <a:p>
            <a:pPr algn="r" defTabSz="914333">
              <a:buSzPct val="95000"/>
              <a:defRPr/>
            </a:pPr>
            <a:r>
              <a:rPr lang="en-US" sz="1400" b="1" dirty="0">
                <a:solidFill>
                  <a:srgbClr val="6A7B84"/>
                </a:solidFill>
                <a:ea typeface="+mn-lt"/>
                <a:cs typeface="Calibri"/>
              </a:rPr>
              <a:t>Reduce Cold Storage Costs by 80%</a:t>
            </a:r>
            <a:endParaRPr lang="en-US" sz="1400" dirty="0">
              <a:solidFill>
                <a:srgbClr val="6A7B84"/>
              </a:solidFill>
              <a:ea typeface="+mn-lt"/>
              <a:cs typeface="Calibri"/>
            </a:endParaRPr>
          </a:p>
          <a:p>
            <a:pPr algn="r" defTabSz="914333">
              <a:buSzPct val="95000"/>
              <a:defRPr/>
            </a:pPr>
            <a:r>
              <a:rPr lang="en-US" sz="1100" dirty="0">
                <a:solidFill>
                  <a:srgbClr val="6A7B84"/>
                </a:solidFill>
                <a:ea typeface="+mn-lt"/>
                <a:cs typeface="Calibri"/>
              </a:rPr>
              <a:t>using Quantum RAIL tape architecture</a:t>
            </a:r>
          </a:p>
        </p:txBody>
      </p:sp>
      <p:sp>
        <p:nvSpPr>
          <p:cNvPr id="23" name="TextBox 31">
            <a:extLst>
              <a:ext uri="{FF2B5EF4-FFF2-40B4-BE49-F238E27FC236}">
                <a16:creationId xmlns:a16="http://schemas.microsoft.com/office/drawing/2014/main" id="{38DB6755-30CC-3A0B-C287-71CA4101AC3D}"/>
              </a:ext>
            </a:extLst>
          </p:cNvPr>
          <p:cNvSpPr txBox="1"/>
          <p:nvPr/>
        </p:nvSpPr>
        <p:spPr>
          <a:xfrm>
            <a:off x="190478" y="2331517"/>
            <a:ext cx="3287866" cy="2321085"/>
          </a:xfrm>
          <a:prstGeom prst="rect">
            <a:avLst/>
          </a:prstGeom>
          <a:noFill/>
        </p:spPr>
        <p:txBody>
          <a:bodyPr wrap="square" lIns="91440" tIns="45720" rIns="91440" bIns="45720" anchor="t">
            <a:spAutoFit/>
          </a:bodyPr>
          <a:lstStyle/>
          <a:p>
            <a:pPr>
              <a:lnSpc>
                <a:spcPct val="150000"/>
              </a:lnSpc>
            </a:pPr>
            <a:r>
              <a:rPr lang="en-US" sz="1400" b="1" dirty="0">
                <a:solidFill>
                  <a:srgbClr val="6A7B84"/>
                </a:solidFill>
                <a:ea typeface="ＭＳ Ｐゴシック"/>
              </a:rPr>
              <a:t>S3 and S3 Glacier Standard</a:t>
            </a:r>
          </a:p>
          <a:p>
            <a:pPr defTabSz="914333">
              <a:buSzPct val="95000"/>
              <a:defRPr/>
            </a:pPr>
            <a:endParaRPr lang="en-US" sz="1400" dirty="0">
              <a:solidFill>
                <a:srgbClr val="6A7B84"/>
              </a:solidFill>
            </a:endParaRPr>
          </a:p>
          <a:p>
            <a:pPr defTabSz="914333">
              <a:buSzPct val="95000"/>
              <a:defRPr/>
            </a:pPr>
            <a:r>
              <a:rPr lang="en-US" sz="1400" b="1" dirty="0">
                <a:solidFill>
                  <a:srgbClr val="6A7B84"/>
                </a:solidFill>
                <a:ea typeface="ＭＳ Ｐゴシック"/>
              </a:rPr>
              <a:t>Ultra-secure, </a:t>
            </a:r>
            <a:r>
              <a:rPr lang="en-US" sz="1400" b="1" dirty="0">
                <a:solidFill>
                  <a:srgbClr val="92D050"/>
                </a:solidFill>
                <a:ea typeface="ＭＳ Ｐゴシック"/>
              </a:rPr>
              <a:t>green</a:t>
            </a:r>
            <a:r>
              <a:rPr lang="en-US" sz="1400" b="1" dirty="0">
                <a:solidFill>
                  <a:srgbClr val="6A7B84"/>
                </a:solidFill>
                <a:ea typeface="ＭＳ Ｐゴシック"/>
              </a:rPr>
              <a:t> data storage</a:t>
            </a:r>
          </a:p>
          <a:p>
            <a:pPr defTabSz="914333">
              <a:buSzPct val="95000"/>
              <a:defRPr/>
            </a:pPr>
            <a:endParaRPr lang="en-US" sz="1400" dirty="0">
              <a:solidFill>
                <a:srgbClr val="6A7B84"/>
              </a:solidFill>
              <a:cs typeface="Calibri"/>
            </a:endParaRPr>
          </a:p>
          <a:p>
            <a:pPr>
              <a:lnSpc>
                <a:spcPct val="150000"/>
              </a:lnSpc>
            </a:pPr>
            <a:r>
              <a:rPr lang="en-US" sz="1400" b="1" dirty="0">
                <a:solidFill>
                  <a:srgbClr val="6A7B84"/>
                </a:solidFill>
                <a:ea typeface="ＭＳ Ｐゴシック"/>
              </a:rPr>
              <a:t>Manage exabytes with a single admin</a:t>
            </a:r>
          </a:p>
          <a:p>
            <a:endParaRPr lang="en-US" sz="1400" b="1" dirty="0">
              <a:solidFill>
                <a:srgbClr val="6A7B84"/>
              </a:solidFill>
              <a:ea typeface="+mn-lt"/>
              <a:cs typeface="Calibri"/>
            </a:endParaRPr>
          </a:p>
          <a:p>
            <a:r>
              <a:rPr lang="en-US" sz="1400" b="1" dirty="0">
                <a:solidFill>
                  <a:srgbClr val="6A7B84"/>
                </a:solidFill>
                <a:ea typeface="+mn-lt"/>
                <a:cs typeface="Calibri"/>
              </a:rPr>
              <a:t>Store and protect billions of files and objects</a:t>
            </a:r>
          </a:p>
          <a:p>
            <a:pPr>
              <a:lnSpc>
                <a:spcPct val="150000"/>
              </a:lnSpc>
            </a:pPr>
            <a:endParaRPr lang="en-US" sz="1400" b="1" dirty="0">
              <a:solidFill>
                <a:srgbClr val="6A7B84"/>
              </a:solidFill>
              <a:ea typeface="ＭＳ Ｐゴシック"/>
            </a:endParaRPr>
          </a:p>
        </p:txBody>
      </p:sp>
    </p:spTree>
    <p:extLst>
      <p:ext uri="{BB962C8B-B14F-4D97-AF65-F5344CB8AC3E}">
        <p14:creationId xmlns:p14="http://schemas.microsoft.com/office/powerpoint/2010/main" val="302473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98CC8-EE03-4DBF-AD0B-D36B10E1AFCB}"/>
              </a:ext>
            </a:extLst>
          </p:cNvPr>
          <p:cNvSpPr>
            <a:spLocks noGrp="1"/>
          </p:cNvSpPr>
          <p:nvPr>
            <p:ph type="title"/>
          </p:nvPr>
        </p:nvSpPr>
        <p:spPr/>
        <p:txBody>
          <a:bodyPr>
            <a:normAutofit/>
          </a:bodyPr>
          <a:lstStyle/>
          <a:p>
            <a:r>
              <a:rPr lang="en-US" err="1"/>
              <a:t>ActiveScale</a:t>
            </a:r>
            <a:r>
              <a:rPr lang="en-US"/>
              <a:t> Cold Storage</a:t>
            </a:r>
            <a:br>
              <a:rPr lang="en-US" sz="2000"/>
            </a:br>
            <a:r>
              <a:rPr lang="en-US" sz="1600"/>
              <a:t>Low Cost, Durable, Secure Storage for Archiving and Long-Term Retention</a:t>
            </a:r>
            <a:endParaRPr lang="en-US" sz="2000"/>
          </a:p>
        </p:txBody>
      </p:sp>
      <p:sp>
        <p:nvSpPr>
          <p:cNvPr id="5" name="TextBox 4">
            <a:extLst>
              <a:ext uri="{FF2B5EF4-FFF2-40B4-BE49-F238E27FC236}">
                <a16:creationId xmlns:a16="http://schemas.microsoft.com/office/drawing/2014/main" id="{25E302E8-8EE0-4778-A1EF-876EA710DA22}"/>
              </a:ext>
            </a:extLst>
          </p:cNvPr>
          <p:cNvSpPr txBox="1"/>
          <p:nvPr/>
        </p:nvSpPr>
        <p:spPr>
          <a:xfrm>
            <a:off x="1793877" y="1676017"/>
            <a:ext cx="1235074" cy="392415"/>
          </a:xfrm>
          <a:prstGeom prst="rect">
            <a:avLst/>
          </a:prstGeom>
          <a:noFill/>
        </p:spPr>
        <p:txBody>
          <a:bodyPr wrap="square" lIns="68580" tIns="34290" rIns="68580" bIns="34290" rtlCol="0" anchor="t">
            <a:spAutoFit/>
          </a:bodyPr>
          <a:lstStyle/>
          <a:p>
            <a:pPr algn="ctr" defTabSz="685783">
              <a:defRPr/>
            </a:pPr>
            <a:r>
              <a:rPr lang="en-US" sz="1050" b="1">
                <a:solidFill>
                  <a:srgbClr val="B0B9BF">
                    <a:lumMod val="65000"/>
                  </a:srgbClr>
                </a:solidFill>
                <a:latin typeface="Calibri"/>
                <a:ea typeface="ＭＳ Ｐゴシック"/>
              </a:rPr>
              <a:t>Entertainment</a:t>
            </a:r>
          </a:p>
          <a:p>
            <a:pPr algn="ctr" defTabSz="685783">
              <a:defRPr/>
            </a:pPr>
            <a:r>
              <a:rPr lang="en-US" sz="1050" b="1">
                <a:solidFill>
                  <a:srgbClr val="B0B9BF">
                    <a:lumMod val="65000"/>
                  </a:srgbClr>
                </a:solidFill>
                <a:latin typeface="Calibri"/>
                <a:ea typeface="ＭＳ Ｐゴシック"/>
              </a:rPr>
              <a:t>&amp; Sports</a:t>
            </a:r>
          </a:p>
        </p:txBody>
      </p:sp>
      <p:sp>
        <p:nvSpPr>
          <p:cNvPr id="6" name="TextBox 5">
            <a:extLst>
              <a:ext uri="{FF2B5EF4-FFF2-40B4-BE49-F238E27FC236}">
                <a16:creationId xmlns:a16="http://schemas.microsoft.com/office/drawing/2014/main" id="{3D240271-9A17-46D3-B739-EA9B6FC8780A}"/>
              </a:ext>
            </a:extLst>
          </p:cNvPr>
          <p:cNvSpPr txBox="1"/>
          <p:nvPr/>
        </p:nvSpPr>
        <p:spPr>
          <a:xfrm>
            <a:off x="2793141" y="1676165"/>
            <a:ext cx="1235074"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Research</a:t>
            </a:r>
          </a:p>
          <a:p>
            <a:pPr algn="ctr" defTabSz="685783">
              <a:defRPr/>
            </a:pPr>
            <a:r>
              <a:rPr lang="en-US" sz="1050" b="1">
                <a:solidFill>
                  <a:srgbClr val="B0B9BF">
                    <a:lumMod val="65000"/>
                  </a:srgbClr>
                </a:solidFill>
                <a:latin typeface="Calibri"/>
              </a:rPr>
              <a:t>Institutions</a:t>
            </a:r>
          </a:p>
        </p:txBody>
      </p:sp>
      <p:sp>
        <p:nvSpPr>
          <p:cNvPr id="7" name="TextBox 6">
            <a:extLst>
              <a:ext uri="{FF2B5EF4-FFF2-40B4-BE49-F238E27FC236}">
                <a16:creationId xmlns:a16="http://schemas.microsoft.com/office/drawing/2014/main" id="{EEED836A-8FB6-43AE-AB2C-C8AF4146CE5B}"/>
              </a:ext>
            </a:extLst>
          </p:cNvPr>
          <p:cNvSpPr txBox="1"/>
          <p:nvPr/>
        </p:nvSpPr>
        <p:spPr>
          <a:xfrm>
            <a:off x="3815334" y="1661453"/>
            <a:ext cx="1235074"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Government</a:t>
            </a:r>
          </a:p>
          <a:p>
            <a:pPr algn="ctr" defTabSz="685783">
              <a:defRPr/>
            </a:pPr>
            <a:r>
              <a:rPr lang="en-US" sz="1050" b="1">
                <a:solidFill>
                  <a:srgbClr val="B0B9BF">
                    <a:lumMod val="65000"/>
                  </a:srgbClr>
                </a:solidFill>
                <a:latin typeface="Calibri"/>
              </a:rPr>
              <a:t>Agencies</a:t>
            </a:r>
          </a:p>
        </p:txBody>
      </p:sp>
      <p:sp>
        <p:nvSpPr>
          <p:cNvPr id="8" name="TextBox 7">
            <a:extLst>
              <a:ext uri="{FF2B5EF4-FFF2-40B4-BE49-F238E27FC236}">
                <a16:creationId xmlns:a16="http://schemas.microsoft.com/office/drawing/2014/main" id="{168BCDFA-ADF8-4C08-BC77-1729D44BFB5C}"/>
              </a:ext>
            </a:extLst>
          </p:cNvPr>
          <p:cNvSpPr txBox="1"/>
          <p:nvPr/>
        </p:nvSpPr>
        <p:spPr>
          <a:xfrm>
            <a:off x="4886905" y="1653909"/>
            <a:ext cx="140156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Telco &amp; </a:t>
            </a:r>
          </a:p>
          <a:p>
            <a:pPr algn="ctr" defTabSz="685783">
              <a:defRPr/>
            </a:pPr>
            <a:r>
              <a:rPr lang="en-US" sz="1050" b="1">
                <a:solidFill>
                  <a:srgbClr val="B0B9BF">
                    <a:lumMod val="65000"/>
                  </a:srgbClr>
                </a:solidFill>
                <a:latin typeface="Calibri"/>
              </a:rPr>
              <a:t>Service Providers</a:t>
            </a:r>
          </a:p>
        </p:txBody>
      </p:sp>
      <p:sp>
        <p:nvSpPr>
          <p:cNvPr id="9" name="TextBox 8">
            <a:extLst>
              <a:ext uri="{FF2B5EF4-FFF2-40B4-BE49-F238E27FC236}">
                <a16:creationId xmlns:a16="http://schemas.microsoft.com/office/drawing/2014/main" id="{33CF262C-82E4-4825-B408-953265655AB7}"/>
              </a:ext>
            </a:extLst>
          </p:cNvPr>
          <p:cNvSpPr txBox="1"/>
          <p:nvPr/>
        </p:nvSpPr>
        <p:spPr>
          <a:xfrm>
            <a:off x="6145325" y="1649541"/>
            <a:ext cx="111581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Surveillance Archives</a:t>
            </a:r>
          </a:p>
        </p:txBody>
      </p:sp>
      <p:cxnSp>
        <p:nvCxnSpPr>
          <p:cNvPr id="10" name="Straight Arrow Connector 9">
            <a:extLst>
              <a:ext uri="{FF2B5EF4-FFF2-40B4-BE49-F238E27FC236}">
                <a16:creationId xmlns:a16="http://schemas.microsoft.com/office/drawing/2014/main" id="{E7BE92B6-F67C-4F8F-A14C-CFBC8F8B3662}"/>
              </a:ext>
            </a:extLst>
          </p:cNvPr>
          <p:cNvCxnSpPr/>
          <p:nvPr/>
        </p:nvCxnSpPr>
        <p:spPr>
          <a:xfrm>
            <a:off x="4226806" y="2347641"/>
            <a:ext cx="0" cy="198304"/>
          </a:xfrm>
          <a:prstGeom prst="straightConnector1">
            <a:avLst/>
          </a:prstGeom>
          <a:ln w="12700" cmpd="sng">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A877AD9-AA7A-461B-A657-F320D14F38BA}"/>
              </a:ext>
            </a:extLst>
          </p:cNvPr>
          <p:cNvSpPr txBox="1"/>
          <p:nvPr/>
        </p:nvSpPr>
        <p:spPr>
          <a:xfrm>
            <a:off x="3874493" y="1996243"/>
            <a:ext cx="708021" cy="461665"/>
          </a:xfrm>
          <a:prstGeom prst="rect">
            <a:avLst/>
          </a:prstGeom>
          <a:noFill/>
        </p:spPr>
        <p:txBody>
          <a:bodyPr wrap="square" rtlCol="0">
            <a:spAutoFit/>
          </a:bodyPr>
          <a:lstStyle/>
          <a:p>
            <a:pPr algn="ctr" defTabSz="685783">
              <a:defRPr/>
            </a:pPr>
            <a:r>
              <a:rPr lang="en-US" sz="1200">
                <a:solidFill>
                  <a:srgbClr val="B0B9BF">
                    <a:lumMod val="65000"/>
                  </a:srgbClr>
                </a:solidFill>
                <a:latin typeface="Calibri"/>
              </a:rPr>
              <a:t>Objects (S3)</a:t>
            </a:r>
          </a:p>
        </p:txBody>
      </p:sp>
      <p:sp>
        <p:nvSpPr>
          <p:cNvPr id="15" name="Arrow: Down 14">
            <a:extLst>
              <a:ext uri="{FF2B5EF4-FFF2-40B4-BE49-F238E27FC236}">
                <a16:creationId xmlns:a16="http://schemas.microsoft.com/office/drawing/2014/main" id="{5039DD6E-0E7A-4347-8360-807340BDF10A}"/>
              </a:ext>
            </a:extLst>
          </p:cNvPr>
          <p:cNvSpPr/>
          <p:nvPr/>
        </p:nvSpPr>
        <p:spPr>
          <a:xfrm>
            <a:off x="5588993" y="3012801"/>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6" name="Arrow: Down 15">
            <a:extLst>
              <a:ext uri="{FF2B5EF4-FFF2-40B4-BE49-F238E27FC236}">
                <a16:creationId xmlns:a16="http://schemas.microsoft.com/office/drawing/2014/main" id="{D7E22780-82D0-4048-8E41-F3CA3F9D27D1}"/>
              </a:ext>
            </a:extLst>
          </p:cNvPr>
          <p:cNvSpPr/>
          <p:nvPr/>
        </p:nvSpPr>
        <p:spPr>
          <a:xfrm>
            <a:off x="4445993" y="3015886"/>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7" name="Arrow: Down 16">
            <a:extLst>
              <a:ext uri="{FF2B5EF4-FFF2-40B4-BE49-F238E27FC236}">
                <a16:creationId xmlns:a16="http://schemas.microsoft.com/office/drawing/2014/main" id="{DCE9CEAE-673E-4B28-B39B-B83F4A676BE7}"/>
              </a:ext>
            </a:extLst>
          </p:cNvPr>
          <p:cNvSpPr/>
          <p:nvPr/>
        </p:nvSpPr>
        <p:spPr>
          <a:xfrm>
            <a:off x="3417293" y="3016225"/>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8" name="Arrow: Down 17">
            <a:extLst>
              <a:ext uri="{FF2B5EF4-FFF2-40B4-BE49-F238E27FC236}">
                <a16:creationId xmlns:a16="http://schemas.microsoft.com/office/drawing/2014/main" id="{110652A9-5163-4642-BCBF-9F39B81C06F8}"/>
              </a:ext>
            </a:extLst>
          </p:cNvPr>
          <p:cNvSpPr/>
          <p:nvPr/>
        </p:nvSpPr>
        <p:spPr>
          <a:xfrm>
            <a:off x="2274293" y="3006403"/>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20" name="TextBox 19">
            <a:extLst>
              <a:ext uri="{FF2B5EF4-FFF2-40B4-BE49-F238E27FC236}">
                <a16:creationId xmlns:a16="http://schemas.microsoft.com/office/drawing/2014/main" id="{405894C4-CFA0-4BA8-8B3A-57A74DFCA80B}"/>
              </a:ext>
            </a:extLst>
          </p:cNvPr>
          <p:cNvSpPr txBox="1"/>
          <p:nvPr/>
        </p:nvSpPr>
        <p:spPr>
          <a:xfrm>
            <a:off x="2034870" y="4266034"/>
            <a:ext cx="4332228" cy="276999"/>
          </a:xfrm>
          <a:prstGeom prst="rect">
            <a:avLst/>
          </a:prstGeom>
          <a:noFill/>
        </p:spPr>
        <p:txBody>
          <a:bodyPr wrap="square" rtlCol="0">
            <a:spAutoFit/>
          </a:bodyPr>
          <a:lstStyle/>
          <a:p>
            <a:pPr algn="ctr" defTabSz="685783">
              <a:defRPr/>
            </a:pPr>
            <a:r>
              <a:rPr lang="en-US" sz="1200" b="1">
                <a:solidFill>
                  <a:srgbClr val="B0B9BF">
                    <a:lumMod val="50000"/>
                  </a:srgbClr>
                </a:solidFill>
                <a:latin typeface="Calibri"/>
              </a:rPr>
              <a:t>Quantum Redundant Array of Independent Libraries (“RAIL”)</a:t>
            </a:r>
          </a:p>
        </p:txBody>
      </p:sp>
      <p:pic>
        <p:nvPicPr>
          <p:cNvPr id="22" name="Picture 15" descr="A picture containing object, honeycomb&#10;&#10;Description automatically generated">
            <a:extLst>
              <a:ext uri="{FF2B5EF4-FFF2-40B4-BE49-F238E27FC236}">
                <a16:creationId xmlns:a16="http://schemas.microsoft.com/office/drawing/2014/main" id="{E16FFD56-45E8-448D-8C9E-CA955645ECA6}"/>
              </a:ext>
            </a:extLst>
          </p:cNvPr>
          <p:cNvPicPr>
            <a:picLocks noChangeAspect="1"/>
          </p:cNvPicPr>
          <p:nvPr/>
        </p:nvPicPr>
        <p:blipFill>
          <a:blip r:embed="rId2"/>
          <a:stretch>
            <a:fillRect/>
          </a:stretch>
        </p:blipFill>
        <p:spPr>
          <a:xfrm>
            <a:off x="3425041" y="3323140"/>
            <a:ext cx="1293105" cy="271976"/>
          </a:xfrm>
          <a:prstGeom prst="rect">
            <a:avLst/>
          </a:prstGeom>
        </p:spPr>
      </p:pic>
      <p:pic>
        <p:nvPicPr>
          <p:cNvPr id="23" name="Picture 46" descr="A close up of a logo&#10;&#10;Description automatically generated">
            <a:extLst>
              <a:ext uri="{FF2B5EF4-FFF2-40B4-BE49-F238E27FC236}">
                <a16:creationId xmlns:a16="http://schemas.microsoft.com/office/drawing/2014/main" id="{BC47A57B-FC25-4AB0-B4CD-9F85F2B3DFA0}"/>
              </a:ext>
            </a:extLst>
          </p:cNvPr>
          <p:cNvPicPr>
            <a:picLocks noChangeAspect="1"/>
          </p:cNvPicPr>
          <p:nvPr/>
        </p:nvPicPr>
        <p:blipFill>
          <a:blip r:embed="rId3"/>
          <a:stretch>
            <a:fillRect/>
          </a:stretch>
        </p:blipFill>
        <p:spPr>
          <a:xfrm>
            <a:off x="2033061" y="1047751"/>
            <a:ext cx="824888" cy="818003"/>
          </a:xfrm>
          <a:prstGeom prst="rect">
            <a:avLst/>
          </a:prstGeom>
        </p:spPr>
      </p:pic>
      <p:pic>
        <p:nvPicPr>
          <p:cNvPr id="24" name="Picture 47" descr="A close up of a logo&#10;&#10;Description automatically generated">
            <a:extLst>
              <a:ext uri="{FF2B5EF4-FFF2-40B4-BE49-F238E27FC236}">
                <a16:creationId xmlns:a16="http://schemas.microsoft.com/office/drawing/2014/main" id="{43FBF926-BD72-4AE9-AC17-944FC6EFCA82}"/>
              </a:ext>
            </a:extLst>
          </p:cNvPr>
          <p:cNvPicPr>
            <a:picLocks noChangeAspect="1"/>
          </p:cNvPicPr>
          <p:nvPr/>
        </p:nvPicPr>
        <p:blipFill>
          <a:blip r:embed="rId4"/>
          <a:stretch>
            <a:fillRect/>
          </a:stretch>
        </p:blipFill>
        <p:spPr>
          <a:xfrm>
            <a:off x="3078433" y="1116607"/>
            <a:ext cx="694064" cy="707834"/>
          </a:xfrm>
          <a:prstGeom prst="rect">
            <a:avLst/>
          </a:prstGeom>
        </p:spPr>
      </p:pic>
      <p:pic>
        <p:nvPicPr>
          <p:cNvPr id="25" name="Picture 48" descr="A close up of a logo&#10;&#10;Description automatically generated">
            <a:extLst>
              <a:ext uri="{FF2B5EF4-FFF2-40B4-BE49-F238E27FC236}">
                <a16:creationId xmlns:a16="http://schemas.microsoft.com/office/drawing/2014/main" id="{53CE9030-F165-4975-9FE9-8E395E462FA8}"/>
              </a:ext>
            </a:extLst>
          </p:cNvPr>
          <p:cNvPicPr>
            <a:picLocks noChangeAspect="1"/>
          </p:cNvPicPr>
          <p:nvPr/>
        </p:nvPicPr>
        <p:blipFill>
          <a:blip r:embed="rId5"/>
          <a:stretch>
            <a:fillRect/>
          </a:stretch>
        </p:blipFill>
        <p:spPr>
          <a:xfrm>
            <a:off x="4045942" y="1053845"/>
            <a:ext cx="756033" cy="769804"/>
          </a:xfrm>
          <a:prstGeom prst="rect">
            <a:avLst/>
          </a:prstGeom>
        </p:spPr>
      </p:pic>
      <p:pic>
        <p:nvPicPr>
          <p:cNvPr id="26" name="Picture 49" descr="A picture containing light&#10;&#10;Description automatically generated">
            <a:extLst>
              <a:ext uri="{FF2B5EF4-FFF2-40B4-BE49-F238E27FC236}">
                <a16:creationId xmlns:a16="http://schemas.microsoft.com/office/drawing/2014/main" id="{35CE9112-2214-4693-96F1-2C4689E4FE0B}"/>
              </a:ext>
            </a:extLst>
          </p:cNvPr>
          <p:cNvPicPr>
            <a:picLocks noChangeAspect="1"/>
          </p:cNvPicPr>
          <p:nvPr/>
        </p:nvPicPr>
        <p:blipFill>
          <a:blip r:embed="rId6"/>
          <a:stretch>
            <a:fillRect/>
          </a:stretch>
        </p:blipFill>
        <p:spPr>
          <a:xfrm>
            <a:off x="5262618" y="1123907"/>
            <a:ext cx="652751" cy="625209"/>
          </a:xfrm>
          <a:prstGeom prst="rect">
            <a:avLst/>
          </a:prstGeom>
        </p:spPr>
      </p:pic>
      <p:pic>
        <p:nvPicPr>
          <p:cNvPr id="27" name="Picture 50" descr="A picture containing star&#10;&#10;Description automatically generated">
            <a:extLst>
              <a:ext uri="{FF2B5EF4-FFF2-40B4-BE49-F238E27FC236}">
                <a16:creationId xmlns:a16="http://schemas.microsoft.com/office/drawing/2014/main" id="{FF278EAB-21FD-4C84-A44F-F9A23ED4533C}"/>
              </a:ext>
            </a:extLst>
          </p:cNvPr>
          <p:cNvPicPr>
            <a:picLocks noChangeAspect="1"/>
          </p:cNvPicPr>
          <p:nvPr/>
        </p:nvPicPr>
        <p:blipFill>
          <a:blip r:embed="rId7"/>
          <a:stretch>
            <a:fillRect/>
          </a:stretch>
        </p:blipFill>
        <p:spPr>
          <a:xfrm>
            <a:off x="6286054" y="1021276"/>
            <a:ext cx="824888" cy="769805"/>
          </a:xfrm>
          <a:prstGeom prst="rect">
            <a:avLst/>
          </a:prstGeom>
        </p:spPr>
      </p:pic>
      <p:pic>
        <p:nvPicPr>
          <p:cNvPr id="28" name="Picture 76" descr="A picture containing clock, street&#10;&#10;Description automatically generated">
            <a:extLst>
              <a:ext uri="{FF2B5EF4-FFF2-40B4-BE49-F238E27FC236}">
                <a16:creationId xmlns:a16="http://schemas.microsoft.com/office/drawing/2014/main" id="{9A01AB28-6CD9-4D27-9E36-4397CA386D56}"/>
              </a:ext>
            </a:extLst>
          </p:cNvPr>
          <p:cNvPicPr>
            <a:picLocks noChangeAspect="1"/>
          </p:cNvPicPr>
          <p:nvPr/>
        </p:nvPicPr>
        <p:blipFill>
          <a:blip r:embed="rId8"/>
          <a:stretch>
            <a:fillRect/>
          </a:stretch>
        </p:blipFill>
        <p:spPr>
          <a:xfrm>
            <a:off x="2043874" y="3554294"/>
            <a:ext cx="973370" cy="681577"/>
          </a:xfrm>
          <a:prstGeom prst="rect">
            <a:avLst/>
          </a:prstGeom>
        </p:spPr>
      </p:pic>
      <p:pic>
        <p:nvPicPr>
          <p:cNvPr id="29" name="Picture 10" descr="A close up of a logo&#10;&#10;Description automatically generated">
            <a:extLst>
              <a:ext uri="{FF2B5EF4-FFF2-40B4-BE49-F238E27FC236}">
                <a16:creationId xmlns:a16="http://schemas.microsoft.com/office/drawing/2014/main" id="{73EC872D-6654-4B06-9D0C-066DA4205B40}"/>
              </a:ext>
            </a:extLst>
          </p:cNvPr>
          <p:cNvPicPr>
            <a:picLocks noChangeAspect="1"/>
          </p:cNvPicPr>
          <p:nvPr/>
        </p:nvPicPr>
        <p:blipFill>
          <a:blip r:embed="rId9"/>
          <a:stretch>
            <a:fillRect/>
          </a:stretch>
        </p:blipFill>
        <p:spPr>
          <a:xfrm>
            <a:off x="2045180" y="3235005"/>
            <a:ext cx="1029213" cy="284368"/>
          </a:xfrm>
          <a:prstGeom prst="rect">
            <a:avLst/>
          </a:prstGeom>
        </p:spPr>
      </p:pic>
      <p:pic>
        <p:nvPicPr>
          <p:cNvPr id="30" name="Picture 10" descr="A close up of a logo&#10;&#10;Description automatically generated">
            <a:extLst>
              <a:ext uri="{FF2B5EF4-FFF2-40B4-BE49-F238E27FC236}">
                <a16:creationId xmlns:a16="http://schemas.microsoft.com/office/drawing/2014/main" id="{D04EAFE8-98E7-4C78-903E-4649CBFEAB49}"/>
              </a:ext>
            </a:extLst>
          </p:cNvPr>
          <p:cNvPicPr>
            <a:picLocks noChangeAspect="1"/>
          </p:cNvPicPr>
          <p:nvPr/>
        </p:nvPicPr>
        <p:blipFill>
          <a:blip r:embed="rId9"/>
          <a:stretch>
            <a:fillRect/>
          </a:stretch>
        </p:blipFill>
        <p:spPr>
          <a:xfrm>
            <a:off x="3131030" y="3244826"/>
            <a:ext cx="1029213" cy="284368"/>
          </a:xfrm>
          <a:prstGeom prst="rect">
            <a:avLst/>
          </a:prstGeom>
        </p:spPr>
      </p:pic>
      <p:pic>
        <p:nvPicPr>
          <p:cNvPr id="31" name="Picture 10" descr="A close up of a logo&#10;&#10;Description automatically generated">
            <a:extLst>
              <a:ext uri="{FF2B5EF4-FFF2-40B4-BE49-F238E27FC236}">
                <a16:creationId xmlns:a16="http://schemas.microsoft.com/office/drawing/2014/main" id="{6AD46523-2D20-4259-B107-B49210DCAFAB}"/>
              </a:ext>
            </a:extLst>
          </p:cNvPr>
          <p:cNvPicPr>
            <a:picLocks noChangeAspect="1"/>
          </p:cNvPicPr>
          <p:nvPr/>
        </p:nvPicPr>
        <p:blipFill>
          <a:blip r:embed="rId9"/>
          <a:stretch>
            <a:fillRect/>
          </a:stretch>
        </p:blipFill>
        <p:spPr>
          <a:xfrm>
            <a:off x="4217393" y="3244440"/>
            <a:ext cx="1029213" cy="284368"/>
          </a:xfrm>
          <a:prstGeom prst="rect">
            <a:avLst/>
          </a:prstGeom>
        </p:spPr>
      </p:pic>
      <p:pic>
        <p:nvPicPr>
          <p:cNvPr id="32" name="Picture 10" descr="A close up of a logo&#10;&#10;Description automatically generated">
            <a:extLst>
              <a:ext uri="{FF2B5EF4-FFF2-40B4-BE49-F238E27FC236}">
                <a16:creationId xmlns:a16="http://schemas.microsoft.com/office/drawing/2014/main" id="{A5F71168-1123-47F0-AD68-4FC18B0EC11A}"/>
              </a:ext>
            </a:extLst>
          </p:cNvPr>
          <p:cNvPicPr>
            <a:picLocks noChangeAspect="1"/>
          </p:cNvPicPr>
          <p:nvPr/>
        </p:nvPicPr>
        <p:blipFill>
          <a:blip r:embed="rId9"/>
          <a:stretch>
            <a:fillRect/>
          </a:stretch>
        </p:blipFill>
        <p:spPr>
          <a:xfrm>
            <a:off x="5360393" y="3244440"/>
            <a:ext cx="1029213" cy="284368"/>
          </a:xfrm>
          <a:prstGeom prst="rect">
            <a:avLst/>
          </a:prstGeom>
        </p:spPr>
      </p:pic>
      <p:pic>
        <p:nvPicPr>
          <p:cNvPr id="33" name="Picture 76" descr="A picture containing clock, street&#10;&#10;Description automatically generated">
            <a:extLst>
              <a:ext uri="{FF2B5EF4-FFF2-40B4-BE49-F238E27FC236}">
                <a16:creationId xmlns:a16="http://schemas.microsoft.com/office/drawing/2014/main" id="{BB02CA08-3EEF-452F-9141-E4C9564E44BE}"/>
              </a:ext>
            </a:extLst>
          </p:cNvPr>
          <p:cNvPicPr>
            <a:picLocks noChangeAspect="1"/>
          </p:cNvPicPr>
          <p:nvPr/>
        </p:nvPicPr>
        <p:blipFill>
          <a:blip r:embed="rId8"/>
          <a:stretch>
            <a:fillRect/>
          </a:stretch>
        </p:blipFill>
        <p:spPr>
          <a:xfrm>
            <a:off x="3131032" y="3554294"/>
            <a:ext cx="973370" cy="681577"/>
          </a:xfrm>
          <a:prstGeom prst="rect">
            <a:avLst/>
          </a:prstGeom>
        </p:spPr>
      </p:pic>
      <p:pic>
        <p:nvPicPr>
          <p:cNvPr id="34" name="Picture 76" descr="A picture containing clock, street&#10;&#10;Description automatically generated">
            <a:extLst>
              <a:ext uri="{FF2B5EF4-FFF2-40B4-BE49-F238E27FC236}">
                <a16:creationId xmlns:a16="http://schemas.microsoft.com/office/drawing/2014/main" id="{A78A2CA9-7571-4C1E-80FC-20DE2FBCB496}"/>
              </a:ext>
            </a:extLst>
          </p:cNvPr>
          <p:cNvPicPr>
            <a:picLocks noChangeAspect="1"/>
          </p:cNvPicPr>
          <p:nvPr/>
        </p:nvPicPr>
        <p:blipFill>
          <a:blip r:embed="rId8"/>
          <a:stretch>
            <a:fillRect/>
          </a:stretch>
        </p:blipFill>
        <p:spPr>
          <a:xfrm>
            <a:off x="4230553" y="3554294"/>
            <a:ext cx="973370" cy="681577"/>
          </a:xfrm>
          <a:prstGeom prst="rect">
            <a:avLst/>
          </a:prstGeom>
        </p:spPr>
      </p:pic>
      <p:pic>
        <p:nvPicPr>
          <p:cNvPr id="35" name="Picture 76" descr="A picture containing clock, street&#10;&#10;Description automatically generated">
            <a:extLst>
              <a:ext uri="{FF2B5EF4-FFF2-40B4-BE49-F238E27FC236}">
                <a16:creationId xmlns:a16="http://schemas.microsoft.com/office/drawing/2014/main" id="{0CF0647C-D01D-413A-AAAE-6F948B993455}"/>
              </a:ext>
            </a:extLst>
          </p:cNvPr>
          <p:cNvPicPr>
            <a:picLocks noChangeAspect="1"/>
          </p:cNvPicPr>
          <p:nvPr/>
        </p:nvPicPr>
        <p:blipFill>
          <a:blip r:embed="rId8"/>
          <a:stretch>
            <a:fillRect/>
          </a:stretch>
        </p:blipFill>
        <p:spPr>
          <a:xfrm>
            <a:off x="5393728" y="3549535"/>
            <a:ext cx="973370" cy="681577"/>
          </a:xfrm>
          <a:prstGeom prst="rect">
            <a:avLst/>
          </a:prstGeom>
        </p:spPr>
      </p:pic>
      <p:sp>
        <p:nvSpPr>
          <p:cNvPr id="36" name="Rectangle: Rounded Corners 35">
            <a:extLst>
              <a:ext uri="{FF2B5EF4-FFF2-40B4-BE49-F238E27FC236}">
                <a16:creationId xmlns:a16="http://schemas.microsoft.com/office/drawing/2014/main" id="{9BB85FE7-0B64-4759-BF76-CEDF8478EA62}"/>
              </a:ext>
            </a:extLst>
          </p:cNvPr>
          <p:cNvSpPr/>
          <p:nvPr/>
        </p:nvSpPr>
        <p:spPr>
          <a:xfrm>
            <a:off x="2042086" y="2634929"/>
            <a:ext cx="4347521" cy="411570"/>
          </a:xfrm>
          <a:prstGeom prst="roundRect">
            <a:avLst/>
          </a:prstGeom>
          <a:solidFill>
            <a:srgbClr val="7030A0"/>
          </a:solidFill>
          <a:ln w="9525" cap="flat" cmpd="sng" algn="ctr">
            <a:noFill/>
            <a:prstDash val="solid"/>
          </a:ln>
          <a:effectLst/>
        </p:spPr>
        <p:txBody>
          <a:bodyPr rtlCol="0" anchor="ctr"/>
          <a:lstStyle/>
          <a:p>
            <a:pPr algn="ctr" defTabSz="685783">
              <a:defRPr/>
            </a:pPr>
            <a:r>
              <a:rPr lang="en-US" sz="1200" kern="0">
                <a:solidFill>
                  <a:srgbClr val="FFFFFF"/>
                </a:solidFill>
                <a:latin typeface="Calibri"/>
              </a:rPr>
              <a:t> ActiveScale Object Software</a:t>
            </a:r>
          </a:p>
        </p:txBody>
      </p:sp>
      <p:pic>
        <p:nvPicPr>
          <p:cNvPr id="37" name="Picture 36">
            <a:extLst>
              <a:ext uri="{FF2B5EF4-FFF2-40B4-BE49-F238E27FC236}">
                <a16:creationId xmlns:a16="http://schemas.microsoft.com/office/drawing/2014/main" id="{50171F46-2D62-4072-8DE4-A46B92048CD1}"/>
              </a:ext>
            </a:extLst>
          </p:cNvPr>
          <p:cNvPicPr>
            <a:picLocks noChangeAspect="1"/>
          </p:cNvPicPr>
          <p:nvPr/>
        </p:nvPicPr>
        <p:blipFill rotWithShape="1">
          <a:blip r:embed="rId10"/>
          <a:srcRect b="34426"/>
          <a:stretch/>
        </p:blipFill>
        <p:spPr>
          <a:xfrm>
            <a:off x="2145707" y="2692080"/>
            <a:ext cx="353071" cy="297287"/>
          </a:xfrm>
          <a:prstGeom prst="rect">
            <a:avLst/>
          </a:prstGeom>
        </p:spPr>
      </p:pic>
      <p:pic>
        <p:nvPicPr>
          <p:cNvPr id="39" name="Picture 5" descr="A picture containing object, lamp, holding, person&#10;&#10;Description automatically generated">
            <a:extLst>
              <a:ext uri="{FF2B5EF4-FFF2-40B4-BE49-F238E27FC236}">
                <a16:creationId xmlns:a16="http://schemas.microsoft.com/office/drawing/2014/main" id="{BFD78A0C-C1CD-4391-95B1-C4FDF7044C94}"/>
              </a:ext>
            </a:extLst>
          </p:cNvPr>
          <p:cNvPicPr>
            <a:picLocks noChangeAspect="1"/>
          </p:cNvPicPr>
          <p:nvPr/>
        </p:nvPicPr>
        <p:blipFill>
          <a:blip r:embed="rId11">
            <a:biLevel thresh="75000"/>
          </a:blip>
          <a:stretch>
            <a:fillRect/>
          </a:stretch>
        </p:blipFill>
        <p:spPr>
          <a:xfrm>
            <a:off x="908710" y="1235386"/>
            <a:ext cx="759260" cy="418298"/>
          </a:xfrm>
          <a:prstGeom prst="rect">
            <a:avLst/>
          </a:prstGeom>
        </p:spPr>
      </p:pic>
      <p:sp>
        <p:nvSpPr>
          <p:cNvPr id="40" name="TextBox 39">
            <a:extLst>
              <a:ext uri="{FF2B5EF4-FFF2-40B4-BE49-F238E27FC236}">
                <a16:creationId xmlns:a16="http://schemas.microsoft.com/office/drawing/2014/main" id="{3F60CA85-4511-42B1-A0C1-14D0547645D4}"/>
              </a:ext>
            </a:extLst>
          </p:cNvPr>
          <p:cNvSpPr txBox="1"/>
          <p:nvPr/>
        </p:nvSpPr>
        <p:spPr>
          <a:xfrm>
            <a:off x="571501" y="1684537"/>
            <a:ext cx="1341968" cy="392415"/>
          </a:xfrm>
          <a:prstGeom prst="rect">
            <a:avLst/>
          </a:prstGeom>
          <a:noFill/>
        </p:spPr>
        <p:txBody>
          <a:bodyPr wrap="square" lIns="68580" tIns="34290" rIns="68580" bIns="34290" rtlCol="0" anchor="t">
            <a:spAutoFit/>
          </a:bodyPr>
          <a:lstStyle/>
          <a:p>
            <a:pPr algn="ctr" defTabSz="685783">
              <a:defRPr/>
            </a:pPr>
            <a:r>
              <a:rPr lang="en-US" sz="1050" b="1">
                <a:solidFill>
                  <a:srgbClr val="B0B9BF">
                    <a:lumMod val="65000"/>
                  </a:srgbClr>
                </a:solidFill>
                <a:latin typeface="Calibri"/>
                <a:ea typeface="ＭＳ Ｐゴシック"/>
              </a:rPr>
              <a:t>Hyperscalers and Web S</a:t>
            </a:r>
            <a:r>
              <a:rPr lang="en-US" sz="1050" b="1" err="1">
                <a:solidFill>
                  <a:srgbClr val="B0B9BF">
                    <a:lumMod val="65000"/>
                  </a:srgbClr>
                </a:solidFill>
                <a:latin typeface="Calibri"/>
                <a:ea typeface="ＭＳ Ｐゴシック"/>
              </a:rPr>
              <a:t>cale</a:t>
            </a:r>
            <a:r>
              <a:rPr lang="en-US" sz="1050" b="1">
                <a:solidFill>
                  <a:srgbClr val="B0B9BF">
                    <a:lumMod val="65000"/>
                  </a:srgbClr>
                </a:solidFill>
                <a:latin typeface="Calibri"/>
                <a:ea typeface="ＭＳ Ｐゴシック"/>
              </a:rPr>
              <a:t> Businesses</a:t>
            </a:r>
          </a:p>
        </p:txBody>
      </p:sp>
      <p:sp>
        <p:nvSpPr>
          <p:cNvPr id="3" name="Left Brace 2">
            <a:extLst>
              <a:ext uri="{FF2B5EF4-FFF2-40B4-BE49-F238E27FC236}">
                <a16:creationId xmlns:a16="http://schemas.microsoft.com/office/drawing/2014/main" id="{861CC725-CA25-4D40-8772-0D209059C972}"/>
              </a:ext>
            </a:extLst>
          </p:cNvPr>
          <p:cNvSpPr/>
          <p:nvPr/>
        </p:nvSpPr>
        <p:spPr>
          <a:xfrm>
            <a:off x="1793878" y="3158886"/>
            <a:ext cx="137003" cy="369922"/>
          </a:xfrm>
          <a:prstGeom prst="leftBrac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D07372E2-9343-46E8-86E0-655C6C565F14}"/>
              </a:ext>
            </a:extLst>
          </p:cNvPr>
          <p:cNvSpPr txBox="1"/>
          <p:nvPr/>
        </p:nvSpPr>
        <p:spPr>
          <a:xfrm>
            <a:off x="776121" y="3116682"/>
            <a:ext cx="1029212" cy="461665"/>
          </a:xfrm>
          <a:prstGeom prst="rect">
            <a:avLst/>
          </a:prstGeom>
          <a:noFill/>
        </p:spPr>
        <p:txBody>
          <a:bodyPr wrap="square" rtlCol="0">
            <a:spAutoFit/>
          </a:bodyPr>
          <a:lstStyle/>
          <a:p>
            <a:pPr algn="r" defTabSz="914378">
              <a:defRPr/>
            </a:pPr>
            <a:r>
              <a:rPr lang="en-US" sz="1200">
                <a:solidFill>
                  <a:srgbClr val="B0B9BF">
                    <a:lumMod val="50000"/>
                  </a:srgbClr>
                </a:solidFill>
                <a:latin typeface="Calibri"/>
              </a:rPr>
              <a:t>ActiveScale </a:t>
            </a:r>
          </a:p>
          <a:p>
            <a:pPr algn="r" defTabSz="914378">
              <a:defRPr/>
            </a:pPr>
            <a:r>
              <a:rPr lang="en-US" sz="1200">
                <a:solidFill>
                  <a:srgbClr val="B0B9BF">
                    <a:lumMod val="50000"/>
                  </a:srgbClr>
                </a:solidFill>
                <a:latin typeface="Calibri"/>
              </a:rPr>
              <a:t>Disk Tier</a:t>
            </a:r>
          </a:p>
        </p:txBody>
      </p:sp>
      <p:sp>
        <p:nvSpPr>
          <p:cNvPr id="42" name="Left Brace 41">
            <a:extLst>
              <a:ext uri="{FF2B5EF4-FFF2-40B4-BE49-F238E27FC236}">
                <a16:creationId xmlns:a16="http://schemas.microsoft.com/office/drawing/2014/main" id="{94630AF9-1784-4638-9D90-699C03BAEF37}"/>
              </a:ext>
            </a:extLst>
          </p:cNvPr>
          <p:cNvSpPr/>
          <p:nvPr/>
        </p:nvSpPr>
        <p:spPr>
          <a:xfrm>
            <a:off x="1793878" y="3660775"/>
            <a:ext cx="136208" cy="605258"/>
          </a:xfrm>
          <a:prstGeom prst="leftBrac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BDA82FB8-499F-4738-B885-10CA95377441}"/>
              </a:ext>
            </a:extLst>
          </p:cNvPr>
          <p:cNvSpPr txBox="1"/>
          <p:nvPr/>
        </p:nvSpPr>
        <p:spPr>
          <a:xfrm>
            <a:off x="650240" y="3698145"/>
            <a:ext cx="1143637" cy="646331"/>
          </a:xfrm>
          <a:prstGeom prst="rect">
            <a:avLst/>
          </a:prstGeom>
          <a:noFill/>
        </p:spPr>
        <p:txBody>
          <a:bodyPr wrap="square" rtlCol="0">
            <a:spAutoFit/>
          </a:bodyPr>
          <a:lstStyle/>
          <a:p>
            <a:pPr algn="r" defTabSz="914378">
              <a:defRPr/>
            </a:pPr>
            <a:r>
              <a:rPr lang="en-US" sz="1200">
                <a:solidFill>
                  <a:srgbClr val="B0B9BF">
                    <a:lumMod val="50000"/>
                  </a:srgbClr>
                </a:solidFill>
                <a:latin typeface="Calibri"/>
              </a:rPr>
              <a:t>ActiveScale </a:t>
            </a:r>
          </a:p>
          <a:p>
            <a:pPr algn="r" defTabSz="914378">
              <a:defRPr/>
            </a:pPr>
            <a:r>
              <a:rPr lang="en-US" sz="1200">
                <a:solidFill>
                  <a:srgbClr val="B0B9BF">
                    <a:lumMod val="50000"/>
                  </a:srgbClr>
                </a:solidFill>
                <a:latin typeface="Calibri"/>
              </a:rPr>
              <a:t>Cold Storage </a:t>
            </a:r>
          </a:p>
          <a:p>
            <a:pPr algn="r" defTabSz="914378">
              <a:defRPr/>
            </a:pPr>
            <a:r>
              <a:rPr lang="en-US" sz="1200">
                <a:solidFill>
                  <a:srgbClr val="B0B9BF">
                    <a:lumMod val="50000"/>
                  </a:srgbClr>
                </a:solidFill>
                <a:latin typeface="Calibri"/>
              </a:rPr>
              <a:t>Tier</a:t>
            </a:r>
          </a:p>
        </p:txBody>
      </p:sp>
      <p:sp>
        <p:nvSpPr>
          <p:cNvPr id="4" name="Rectangle 3">
            <a:extLst>
              <a:ext uri="{FF2B5EF4-FFF2-40B4-BE49-F238E27FC236}">
                <a16:creationId xmlns:a16="http://schemas.microsoft.com/office/drawing/2014/main" id="{7FC36294-D7A5-413B-A430-9D25901B52FD}"/>
              </a:ext>
            </a:extLst>
          </p:cNvPr>
          <p:cNvSpPr/>
          <p:nvPr/>
        </p:nvSpPr>
        <p:spPr>
          <a:xfrm>
            <a:off x="6828034" y="3046500"/>
            <a:ext cx="2133086" cy="482309"/>
          </a:xfrm>
          <a:prstGeom prst="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Objects written to disk </a:t>
            </a:r>
          </a:p>
          <a:p>
            <a:pPr algn="ctr"/>
            <a:r>
              <a:rPr lang="en-US" sz="1200">
                <a:solidFill>
                  <a:srgbClr val="FFFFFF"/>
                </a:solidFill>
              </a:rPr>
              <a:t>using S3 Glacier API </a:t>
            </a:r>
          </a:p>
        </p:txBody>
      </p:sp>
      <p:sp>
        <p:nvSpPr>
          <p:cNvPr id="11" name="Oval 10">
            <a:extLst>
              <a:ext uri="{FF2B5EF4-FFF2-40B4-BE49-F238E27FC236}">
                <a16:creationId xmlns:a16="http://schemas.microsoft.com/office/drawing/2014/main" id="{E72E42AF-41D2-490B-9B79-962DB0331F02}"/>
              </a:ext>
            </a:extLst>
          </p:cNvPr>
          <p:cNvSpPr/>
          <p:nvPr/>
        </p:nvSpPr>
        <p:spPr>
          <a:xfrm>
            <a:off x="6683615" y="2879962"/>
            <a:ext cx="314679" cy="318164"/>
          </a:xfrm>
          <a:prstGeom prst="ellipse">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1</a:t>
            </a:r>
          </a:p>
        </p:txBody>
      </p:sp>
      <p:sp>
        <p:nvSpPr>
          <p:cNvPr id="44" name="Rectangle 43">
            <a:extLst>
              <a:ext uri="{FF2B5EF4-FFF2-40B4-BE49-F238E27FC236}">
                <a16:creationId xmlns:a16="http://schemas.microsoft.com/office/drawing/2014/main" id="{4B006846-1043-4264-A334-8CAECC40822E}"/>
              </a:ext>
            </a:extLst>
          </p:cNvPr>
          <p:cNvSpPr/>
          <p:nvPr/>
        </p:nvSpPr>
        <p:spPr>
          <a:xfrm>
            <a:off x="6828035" y="3775430"/>
            <a:ext cx="2133087" cy="482309"/>
          </a:xfrm>
          <a:prstGeom prst="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Objects moved to cold storage based on lifecycle policy</a:t>
            </a:r>
          </a:p>
        </p:txBody>
      </p:sp>
      <p:sp>
        <p:nvSpPr>
          <p:cNvPr id="45" name="Oval 44">
            <a:extLst>
              <a:ext uri="{FF2B5EF4-FFF2-40B4-BE49-F238E27FC236}">
                <a16:creationId xmlns:a16="http://schemas.microsoft.com/office/drawing/2014/main" id="{F1C18667-17E6-471C-9E2D-B2D304D5E56E}"/>
              </a:ext>
            </a:extLst>
          </p:cNvPr>
          <p:cNvSpPr/>
          <p:nvPr/>
        </p:nvSpPr>
        <p:spPr>
          <a:xfrm>
            <a:off x="6683615" y="3608892"/>
            <a:ext cx="314679" cy="318164"/>
          </a:xfrm>
          <a:prstGeom prst="ellipse">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2</a:t>
            </a:r>
          </a:p>
        </p:txBody>
      </p:sp>
      <p:sp>
        <p:nvSpPr>
          <p:cNvPr id="46" name="TextBox 45">
            <a:extLst>
              <a:ext uri="{FF2B5EF4-FFF2-40B4-BE49-F238E27FC236}">
                <a16:creationId xmlns:a16="http://schemas.microsoft.com/office/drawing/2014/main" id="{CBC0386B-6FAE-470D-AD80-D0019BEBDB6C}"/>
              </a:ext>
            </a:extLst>
          </p:cNvPr>
          <p:cNvSpPr txBox="1"/>
          <p:nvPr/>
        </p:nvSpPr>
        <p:spPr>
          <a:xfrm>
            <a:off x="7147159" y="1646127"/>
            <a:ext cx="111581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Finance and Banking</a:t>
            </a:r>
          </a:p>
        </p:txBody>
      </p:sp>
      <p:pic>
        <p:nvPicPr>
          <p:cNvPr id="47" name="Picture 46">
            <a:extLst>
              <a:ext uri="{FF2B5EF4-FFF2-40B4-BE49-F238E27FC236}">
                <a16:creationId xmlns:a16="http://schemas.microsoft.com/office/drawing/2014/main" id="{D1A63473-D809-4FBA-8354-D8936D6DC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57184" y="1177094"/>
            <a:ext cx="495764" cy="444826"/>
          </a:xfrm>
          <a:prstGeom prst="rect">
            <a:avLst/>
          </a:prstGeom>
        </p:spPr>
      </p:pic>
    </p:spTree>
    <p:extLst>
      <p:ext uri="{BB962C8B-B14F-4D97-AF65-F5344CB8AC3E}">
        <p14:creationId xmlns:p14="http://schemas.microsoft.com/office/powerpoint/2010/main" val="1555259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4BC6AA-776C-2E6D-CD00-404AEAB4FE3A}"/>
              </a:ext>
            </a:extLst>
          </p:cNvPr>
          <p:cNvSpPr>
            <a:spLocks noGrp="1"/>
          </p:cNvSpPr>
          <p:nvPr>
            <p:ph type="body" idx="1"/>
          </p:nvPr>
        </p:nvSpPr>
        <p:spPr/>
        <p:txBody>
          <a:bodyPr/>
          <a:lstStyle/>
          <a:p>
            <a:r>
              <a:rPr lang="en-US" dirty="0"/>
              <a:t>Lowest Cost Storage</a:t>
            </a:r>
          </a:p>
          <a:p>
            <a:pPr lvl="1"/>
            <a:r>
              <a:rPr lang="en-US" dirty="0"/>
              <a:t>Up to 86% lower than disk or cloud (LTO Org)</a:t>
            </a:r>
          </a:p>
          <a:p>
            <a:r>
              <a:rPr lang="en-US" dirty="0"/>
              <a:t>Sustainability</a:t>
            </a:r>
          </a:p>
          <a:p>
            <a:pPr lvl="1"/>
            <a:r>
              <a:rPr lang="en-US" dirty="0"/>
              <a:t>Lower Energy</a:t>
            </a:r>
          </a:p>
          <a:p>
            <a:pPr lvl="1"/>
            <a:r>
              <a:rPr lang="en-US" dirty="0"/>
              <a:t>Lower Carbon Footprint</a:t>
            </a:r>
          </a:p>
          <a:p>
            <a:pPr lvl="1"/>
            <a:r>
              <a:rPr lang="en-US" dirty="0"/>
              <a:t>Reduce E-Waste</a:t>
            </a:r>
          </a:p>
          <a:p>
            <a:pPr lvl="1"/>
            <a:r>
              <a:rPr lang="en-US" dirty="0"/>
              <a:t>Reduce Recycling Carbon</a:t>
            </a:r>
          </a:p>
          <a:p>
            <a:r>
              <a:rPr lang="en-US" dirty="0"/>
              <a:t>Immutability</a:t>
            </a:r>
          </a:p>
          <a:p>
            <a:r>
              <a:rPr lang="en-US" dirty="0"/>
              <a:t>Portability</a:t>
            </a:r>
          </a:p>
          <a:p>
            <a:pPr lvl="1"/>
            <a:r>
              <a:rPr lang="en-US" dirty="0"/>
              <a:t>1 PB on just 23 tapes (compressed LTO-9)</a:t>
            </a:r>
          </a:p>
          <a:p>
            <a:pPr lvl="1"/>
            <a:endParaRPr lang="en-US" dirty="0"/>
          </a:p>
        </p:txBody>
      </p:sp>
      <p:sp>
        <p:nvSpPr>
          <p:cNvPr id="4" name="Title 3">
            <a:extLst>
              <a:ext uri="{FF2B5EF4-FFF2-40B4-BE49-F238E27FC236}">
                <a16:creationId xmlns:a16="http://schemas.microsoft.com/office/drawing/2014/main" id="{81FB4F25-B269-77E0-382A-7E8546B38B16}"/>
              </a:ext>
            </a:extLst>
          </p:cNvPr>
          <p:cNvSpPr>
            <a:spLocks noGrp="1"/>
          </p:cNvSpPr>
          <p:nvPr>
            <p:ph type="title"/>
          </p:nvPr>
        </p:nvSpPr>
        <p:spPr/>
        <p:txBody>
          <a:bodyPr/>
          <a:lstStyle/>
          <a:p>
            <a:r>
              <a:rPr lang="en-US" dirty="0"/>
              <a:t>Why Tape?</a:t>
            </a:r>
          </a:p>
        </p:txBody>
      </p:sp>
      <p:pic>
        <p:nvPicPr>
          <p:cNvPr id="3" name="Picture 2">
            <a:extLst>
              <a:ext uri="{FF2B5EF4-FFF2-40B4-BE49-F238E27FC236}">
                <a16:creationId xmlns:a16="http://schemas.microsoft.com/office/drawing/2014/main" id="{59BA43D3-729D-37D8-0221-95A83B384D7C}"/>
              </a:ext>
            </a:extLst>
          </p:cNvPr>
          <p:cNvPicPr>
            <a:picLocks noChangeAspect="1"/>
          </p:cNvPicPr>
          <p:nvPr/>
        </p:nvPicPr>
        <p:blipFill>
          <a:blip r:embed="rId2"/>
          <a:stretch>
            <a:fillRect/>
          </a:stretch>
        </p:blipFill>
        <p:spPr>
          <a:xfrm>
            <a:off x="4572000" y="548877"/>
            <a:ext cx="4301200" cy="2762847"/>
          </a:xfrm>
          <a:prstGeom prst="rect">
            <a:avLst/>
          </a:prstGeom>
        </p:spPr>
      </p:pic>
      <p:sp>
        <p:nvSpPr>
          <p:cNvPr id="6" name="TextBox 5">
            <a:extLst>
              <a:ext uri="{FF2B5EF4-FFF2-40B4-BE49-F238E27FC236}">
                <a16:creationId xmlns:a16="http://schemas.microsoft.com/office/drawing/2014/main" id="{9B863529-DA02-BCF4-340D-513AEC5C6D48}"/>
              </a:ext>
            </a:extLst>
          </p:cNvPr>
          <p:cNvSpPr txBox="1"/>
          <p:nvPr/>
        </p:nvSpPr>
        <p:spPr>
          <a:xfrm>
            <a:off x="4571998" y="3311724"/>
            <a:ext cx="4301201" cy="215444"/>
          </a:xfrm>
          <a:prstGeom prst="rect">
            <a:avLst/>
          </a:prstGeom>
          <a:noFill/>
        </p:spPr>
        <p:txBody>
          <a:bodyPr wrap="square" rtlCol="0">
            <a:spAutoFit/>
          </a:bodyPr>
          <a:lstStyle/>
          <a:p>
            <a:r>
              <a:rPr lang="en-US" sz="800" i="1" dirty="0">
                <a:solidFill>
                  <a:schemeClr val="tx2">
                    <a:lumMod val="75000"/>
                    <a:lumOff val="25000"/>
                  </a:schemeClr>
                </a:solidFill>
              </a:rPr>
              <a:t>Source: ESG, Sustainability Benefits of Deploying LTO Technology in Modern IT Ecosystems, 2022</a:t>
            </a:r>
          </a:p>
        </p:txBody>
      </p:sp>
    </p:spTree>
    <p:extLst>
      <p:ext uri="{BB962C8B-B14F-4D97-AF65-F5344CB8AC3E}">
        <p14:creationId xmlns:p14="http://schemas.microsoft.com/office/powerpoint/2010/main" val="399502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54865"/>
            <a:ext cx="7863840" cy="561137"/>
          </a:xfrm>
        </p:spPr>
        <p:txBody>
          <a:bodyPr/>
          <a:lstStyle/>
          <a:p>
            <a:r>
              <a:rPr lang="en-US" dirty="0"/>
              <a:t> Quantum Tape Portfolio with Scalar i7 RAPTOR</a:t>
            </a:r>
          </a:p>
        </p:txBody>
      </p:sp>
      <p:graphicFrame>
        <p:nvGraphicFramePr>
          <p:cNvPr id="49" name="Table 48"/>
          <p:cNvGraphicFramePr>
            <a:graphicFrameLocks noGrp="1"/>
          </p:cNvGraphicFramePr>
          <p:nvPr>
            <p:extLst>
              <p:ext uri="{D42A27DB-BD31-4B8C-83A1-F6EECF244321}">
                <p14:modId xmlns:p14="http://schemas.microsoft.com/office/powerpoint/2010/main" val="248133823"/>
              </p:ext>
            </p:extLst>
          </p:nvPr>
        </p:nvGraphicFramePr>
        <p:xfrm>
          <a:off x="903175" y="3413866"/>
          <a:ext cx="8172835" cy="975360"/>
        </p:xfrm>
        <a:graphic>
          <a:graphicData uri="http://schemas.openxmlformats.org/drawingml/2006/table">
            <a:tbl>
              <a:tblPr firstRow="1" bandRow="1">
                <a:tableStyleId>{C083E6E3-FA7D-4D7B-A595-EF9225AFEA82}</a:tableStyleId>
              </a:tblPr>
              <a:tblGrid>
                <a:gridCol w="182880">
                  <a:extLst>
                    <a:ext uri="{9D8B030D-6E8A-4147-A177-3AD203B41FA5}">
                      <a16:colId xmlns:a16="http://schemas.microsoft.com/office/drawing/2014/main" val="20000"/>
                    </a:ext>
                  </a:extLst>
                </a:gridCol>
                <a:gridCol w="2086043">
                  <a:extLst>
                    <a:ext uri="{9D8B030D-6E8A-4147-A177-3AD203B41FA5}">
                      <a16:colId xmlns:a16="http://schemas.microsoft.com/office/drawing/2014/main" val="20001"/>
                    </a:ext>
                  </a:extLst>
                </a:gridCol>
                <a:gridCol w="1958757">
                  <a:extLst>
                    <a:ext uri="{9D8B030D-6E8A-4147-A177-3AD203B41FA5}">
                      <a16:colId xmlns:a16="http://schemas.microsoft.com/office/drawing/2014/main" val="20002"/>
                    </a:ext>
                  </a:extLst>
                </a:gridCol>
                <a:gridCol w="1956335">
                  <a:extLst>
                    <a:ext uri="{9D8B030D-6E8A-4147-A177-3AD203B41FA5}">
                      <a16:colId xmlns:a16="http://schemas.microsoft.com/office/drawing/2014/main" val="20003"/>
                    </a:ext>
                  </a:extLst>
                </a:gridCol>
                <a:gridCol w="1988820">
                  <a:extLst>
                    <a:ext uri="{9D8B030D-6E8A-4147-A177-3AD203B41FA5}">
                      <a16:colId xmlns:a16="http://schemas.microsoft.com/office/drawing/2014/main" val="2762442140"/>
                    </a:ext>
                  </a:extLst>
                </a:gridCol>
              </a:tblGrid>
              <a:tr h="777240">
                <a:tc>
                  <a:txBody>
                    <a:bodyPr/>
                    <a:lstStyle/>
                    <a:p>
                      <a:pPr algn="ctr">
                        <a:spcBef>
                          <a:spcPts val="0"/>
                        </a:spcBef>
                      </a:pPr>
                      <a:r>
                        <a:rPr lang="en-US" sz="1100" b="1" kern="1200" dirty="0">
                          <a:solidFill>
                            <a:srgbClr val="007AC3"/>
                          </a:solidFill>
                          <a:latin typeface="+mn-lt"/>
                          <a:ea typeface="+mn-ea"/>
                          <a:cs typeface="Arial"/>
                        </a:rPr>
                        <a:t>Capacity</a:t>
                      </a:r>
                    </a:p>
                  </a:txBody>
                  <a:tcPr marL="45720" marR="45720" marT="68580" marB="6858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5100" lvl="1" indent="-165100" algn="l" defTabSz="914400" rtl="0" eaLnBrk="1" latinLnBrk="0" hangingPunct="1">
                        <a:spcBef>
                          <a:spcPts val="0"/>
                        </a:spcBef>
                        <a:buClr>
                          <a:schemeClr val="accent1"/>
                        </a:buClr>
                        <a:buFont typeface="Arial" pitchFamily="34" charset="0"/>
                        <a:buChar char="•"/>
                        <a:tabLst/>
                      </a:pPr>
                      <a:r>
                        <a:rPr lang="en-US" sz="1100" b="0" kern="1200" dirty="0">
                          <a:solidFill>
                            <a:srgbClr val="666666"/>
                          </a:solidFill>
                          <a:latin typeface="+mn-lt"/>
                          <a:ea typeface="+mn-ea"/>
                          <a:cs typeface="+mn-cs"/>
                        </a:rPr>
                        <a:t>25 – 400 slots</a:t>
                      </a:r>
                    </a:p>
                    <a:p>
                      <a:pPr marL="165100" lvl="1" indent="-165100" algn="l" defTabSz="914400" rtl="0" eaLnBrk="1" latinLnBrk="0" hangingPunct="1">
                        <a:spcBef>
                          <a:spcPts val="0"/>
                        </a:spcBef>
                        <a:buClr>
                          <a:schemeClr val="accent1"/>
                        </a:buClr>
                        <a:buFont typeface="Arial" pitchFamily="34" charset="0"/>
                        <a:buChar char="•"/>
                        <a:tabLst/>
                      </a:pPr>
                      <a:r>
                        <a:rPr lang="en-US" sz="1100" b="0" kern="1200" dirty="0">
                          <a:solidFill>
                            <a:srgbClr val="666666"/>
                          </a:solidFill>
                          <a:latin typeface="+mn-lt"/>
                          <a:ea typeface="+mn-ea"/>
                          <a:cs typeface="+mn-cs"/>
                        </a:rPr>
                        <a:t>COD: 25-slot increments</a:t>
                      </a:r>
                    </a:p>
                    <a:p>
                      <a:pPr marL="165100" lvl="1" indent="-165100" algn="l" defTabSz="914400" rtl="0" eaLnBrk="1" latinLnBrk="0" hangingPunct="1">
                        <a:spcBef>
                          <a:spcPts val="0"/>
                        </a:spcBef>
                        <a:buClr>
                          <a:schemeClr val="accent1"/>
                        </a:buClr>
                        <a:buFont typeface="Arial" pitchFamily="34" charset="0"/>
                        <a:buChar char="•"/>
                        <a:tabLst/>
                      </a:pPr>
                      <a:r>
                        <a:rPr lang="en-US" sz="1100" b="0" kern="1200" dirty="0">
                          <a:solidFill>
                            <a:srgbClr val="666666"/>
                          </a:solidFill>
                          <a:latin typeface="+mn-lt"/>
                          <a:ea typeface="+mn-ea"/>
                          <a:cs typeface="+mn-cs"/>
                        </a:rPr>
                        <a:t>1 – 24 HH LTO drives</a:t>
                      </a:r>
                    </a:p>
                    <a:p>
                      <a:pPr marL="165100" lvl="1" indent="-165100" algn="l" defTabSz="914400" rtl="0" eaLnBrk="1" latinLnBrk="0" hangingPunct="1">
                        <a:spcBef>
                          <a:spcPts val="0"/>
                        </a:spcBef>
                        <a:buClr>
                          <a:schemeClr val="accent1"/>
                        </a:buClr>
                        <a:buFont typeface="Arial" pitchFamily="34" charset="0"/>
                        <a:buChar char="•"/>
                        <a:tabLst/>
                      </a:pPr>
                      <a:r>
                        <a:rPr lang="en-US" sz="1100" b="0" kern="1200" dirty="0">
                          <a:solidFill>
                            <a:srgbClr val="666666"/>
                          </a:solidFill>
                          <a:latin typeface="+mn-lt"/>
                          <a:ea typeface="+mn-ea"/>
                          <a:cs typeface="+mn-cs"/>
                        </a:rPr>
                        <a:t>0 – 100 I/E slots, bulk load</a:t>
                      </a:r>
                    </a:p>
                  </a:txBody>
                  <a:tcPr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50 – 800 slots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COD: 25-slot increments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1 – 24 FH LTO drives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0 – 240 I/E slots, bulk load</a:t>
                      </a:r>
                    </a:p>
                  </a:txBody>
                  <a:tcPr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100 – 14,100 slots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COD: 100-slot increments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1 – 192 FH LTO drives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24 – 1,104 I/E slots, bulk load</a:t>
                      </a:r>
                    </a:p>
                  </a:txBody>
                  <a:tcPr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dirty="0">
                          <a:solidFill>
                            <a:srgbClr val="666666"/>
                          </a:solidFill>
                          <a:latin typeface="+mn-lt"/>
                          <a:ea typeface="+mn-ea"/>
                          <a:cs typeface="+mn-cs"/>
                        </a:rPr>
                        <a:t>100 – </a:t>
                      </a:r>
                      <a:r>
                        <a:rPr lang="en-US" sz="1100" b="0" dirty="0">
                          <a:solidFill>
                            <a:schemeClr val="tx2"/>
                          </a:solidFill>
                          <a:latin typeface="+mn-lt"/>
                          <a:ea typeface="+mn-ea"/>
                          <a:cs typeface="+mn-cs"/>
                        </a:rPr>
                        <a:t>2,008</a:t>
                      </a:r>
                      <a:r>
                        <a:rPr lang="en-US" sz="1100" b="0" kern="1200" dirty="0">
                          <a:solidFill>
                            <a:srgbClr val="666666"/>
                          </a:solidFill>
                          <a:latin typeface="+mn-lt"/>
                          <a:ea typeface="+mn-ea"/>
                          <a:cs typeface="+mn-cs"/>
                        </a:rPr>
                        <a:t> slots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COD: </a:t>
                      </a:r>
                      <a:r>
                        <a:rPr lang="en-US" sz="1100" b="0" dirty="0">
                          <a:solidFill>
                            <a:srgbClr val="666666"/>
                          </a:solidFill>
                          <a:latin typeface="+mn-lt"/>
                          <a:ea typeface="+mn-ea"/>
                          <a:cs typeface="+mn-cs"/>
                        </a:rPr>
                        <a:t>100 slot increments</a:t>
                      </a:r>
                      <a:endParaRPr lang="en-US" sz="1100" b="0" kern="1200" dirty="0">
                        <a:solidFill>
                          <a:srgbClr val="666666"/>
                        </a:solidFill>
                        <a:latin typeface="+mn-lt"/>
                        <a:ea typeface="+mn-ea"/>
                        <a:cs typeface="+mn-cs"/>
                      </a:endParaRP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1 – 20 FH LTO drives</a:t>
                      </a:r>
                    </a:p>
                    <a:p>
                      <a:pPr marL="165100" marR="0" lvl="1" indent="-165100" algn="l" defTabSz="91440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100" b="0" kern="1200" dirty="0">
                          <a:solidFill>
                            <a:srgbClr val="666666"/>
                          </a:solidFill>
                          <a:latin typeface="+mn-lt"/>
                          <a:ea typeface="+mn-ea"/>
                          <a:cs typeface="+mn-cs"/>
                        </a:rPr>
                        <a:t>8 – 16 I/E slots, bulk load</a:t>
                      </a:r>
                    </a:p>
                  </a:txBody>
                  <a:tcPr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39" name="Right Arrow 10">
            <a:extLst>
              <a:ext uri="{FF2B5EF4-FFF2-40B4-BE49-F238E27FC236}">
                <a16:creationId xmlns:a16="http://schemas.microsoft.com/office/drawing/2014/main" id="{B29E3637-D794-4466-8F6E-20436AC17543}"/>
              </a:ext>
            </a:extLst>
          </p:cNvPr>
          <p:cNvSpPr/>
          <p:nvPr/>
        </p:nvSpPr>
        <p:spPr>
          <a:xfrm>
            <a:off x="7597472" y="3221055"/>
            <a:ext cx="1394345" cy="274320"/>
          </a:xfrm>
          <a:prstGeom prst="rightArrow">
            <a:avLst/>
          </a:prstGeom>
          <a:gradFill flip="none" rotWithShape="1">
            <a:gsLst>
              <a:gs pos="0">
                <a:srgbClr val="0F73C3"/>
              </a:gs>
              <a:gs pos="100000">
                <a:srgbClr val="FFFFFF"/>
              </a:gs>
            </a:gsLst>
            <a:lin ang="10800000" scaled="0"/>
            <a:tileRect/>
          </a:gradFill>
          <a:ln w="9525" cap="flat" cmpd="sng" algn="ctr">
            <a:noFill/>
            <a:prstDash val="solid"/>
          </a:ln>
          <a:effectLst/>
        </p:spPr>
        <p:txBody>
          <a:bodyPr rtlCol="0" anchor="ctr"/>
          <a:lstStyle/>
          <a:p>
            <a:pPr algn="ctr" defTabSz="914378" fontAlgn="auto">
              <a:spcBef>
                <a:spcPts val="0"/>
              </a:spcBef>
              <a:spcAft>
                <a:spcPts val="0"/>
              </a:spcAft>
              <a:defRPr/>
            </a:pPr>
            <a:endParaRPr lang="en-US" sz="1400" kern="0" dirty="0">
              <a:solidFill>
                <a:srgbClr val="FFFFFF"/>
              </a:solidFill>
              <a:latin typeface="Calibri"/>
              <a:ea typeface="+mn-ea"/>
              <a:cs typeface="+mn-cs"/>
            </a:endParaRPr>
          </a:p>
        </p:txBody>
      </p:sp>
      <p:sp>
        <p:nvSpPr>
          <p:cNvPr id="44" name="Right Arrow 40">
            <a:extLst>
              <a:ext uri="{FF2B5EF4-FFF2-40B4-BE49-F238E27FC236}">
                <a16:creationId xmlns:a16="http://schemas.microsoft.com/office/drawing/2014/main" id="{1FFD178D-2C71-4E5E-85CC-1CC5AAAD6024}"/>
              </a:ext>
            </a:extLst>
          </p:cNvPr>
          <p:cNvSpPr/>
          <p:nvPr/>
        </p:nvSpPr>
        <p:spPr>
          <a:xfrm rot="10800000">
            <a:off x="1188054" y="3221055"/>
            <a:ext cx="1387797" cy="274320"/>
          </a:xfrm>
          <a:prstGeom prst="rightArrow">
            <a:avLst/>
          </a:prstGeom>
          <a:gradFill flip="none" rotWithShape="1">
            <a:gsLst>
              <a:gs pos="0">
                <a:srgbClr val="0F73C3"/>
              </a:gs>
              <a:gs pos="100000">
                <a:srgbClr val="FFFFFF"/>
              </a:gs>
            </a:gsLst>
            <a:lin ang="10800000" scaled="0"/>
            <a:tileRect/>
          </a:gradFill>
          <a:ln w="9525" cap="flat" cmpd="sng" algn="ctr">
            <a:noFill/>
            <a:prstDash val="solid"/>
          </a:ln>
          <a:effectLst/>
        </p:spPr>
        <p:txBody>
          <a:bodyPr rtlCol="0" anchor="ctr"/>
          <a:lstStyle/>
          <a:p>
            <a:pPr algn="ctr" defTabSz="914378" fontAlgn="auto">
              <a:spcBef>
                <a:spcPts val="0"/>
              </a:spcBef>
              <a:spcAft>
                <a:spcPts val="0"/>
              </a:spcAft>
              <a:defRPr/>
            </a:pPr>
            <a:endParaRPr lang="en-US" sz="1400" kern="0" dirty="0">
              <a:solidFill>
                <a:srgbClr val="FFFFFF"/>
              </a:solidFill>
              <a:latin typeface="Calibri"/>
              <a:ea typeface="+mn-ea"/>
              <a:cs typeface="+mn-cs"/>
            </a:endParaRPr>
          </a:p>
        </p:txBody>
      </p:sp>
      <p:sp>
        <p:nvSpPr>
          <p:cNvPr id="32" name="Text Box 38"/>
          <p:cNvSpPr txBox="1">
            <a:spLocks noChangeArrowheads="1"/>
          </p:cNvSpPr>
          <p:nvPr/>
        </p:nvSpPr>
        <p:spPr bwMode="auto">
          <a:xfrm>
            <a:off x="1321083" y="3219717"/>
            <a:ext cx="7528781" cy="276999"/>
          </a:xfrm>
          <a:prstGeom prst="rect">
            <a:avLst/>
          </a:prstGeom>
          <a:noFill/>
          <a:ln w="3175" algn="ctr">
            <a:noFill/>
            <a:miter lim="800000"/>
            <a:headEnd/>
            <a:tailEnd/>
          </a:ln>
        </p:spPr>
        <p:txBody>
          <a:bodyPr wrap="square">
            <a:spAutoFit/>
          </a:bodyPr>
          <a:lstStyle/>
          <a:p>
            <a:pPr algn="ctr" defTabSz="914378" eaLnBrk="0" hangingPunct="0">
              <a:defRPr/>
            </a:pPr>
            <a:r>
              <a:rPr lang="en-US" sz="1200" b="1" dirty="0">
                <a:solidFill>
                  <a:srgbClr val="0F73C3"/>
                </a:solidFill>
                <a:effectLst>
                  <a:glow rad="101600">
                    <a:srgbClr val="FFFFFF">
                      <a:alpha val="60000"/>
                    </a:srgbClr>
                  </a:glow>
                </a:effectLst>
              </a:rPr>
              <a:t>Scalar Library Common Features, Interfaces (</a:t>
            </a:r>
            <a:r>
              <a:rPr lang="en-US" sz="1200" b="1" dirty="0" err="1">
                <a:solidFill>
                  <a:srgbClr val="0F73C3"/>
                </a:solidFill>
                <a:effectLst>
                  <a:glow rad="101600">
                    <a:srgbClr val="FFFFFF">
                      <a:alpha val="60000"/>
                    </a:srgbClr>
                  </a:glow>
                </a:effectLst>
              </a:rPr>
              <a:t>iLayer</a:t>
            </a:r>
            <a:r>
              <a:rPr lang="en-US" sz="1200" b="1">
                <a:solidFill>
                  <a:srgbClr val="0F73C3"/>
                </a:solidFill>
                <a:effectLst>
                  <a:glow rad="101600">
                    <a:srgbClr val="FFFFFF">
                      <a:alpha val="60000"/>
                    </a:srgbClr>
                  </a:glow>
                </a:effectLst>
              </a:rPr>
              <a:t>, REST API and SCSI), CBA and Encryption</a:t>
            </a:r>
          </a:p>
        </p:txBody>
      </p:sp>
      <p:sp>
        <p:nvSpPr>
          <p:cNvPr id="40" name="Rounded Rectangle 44">
            <a:extLst>
              <a:ext uri="{FF2B5EF4-FFF2-40B4-BE49-F238E27FC236}">
                <a16:creationId xmlns:a16="http://schemas.microsoft.com/office/drawing/2014/main" id="{C8DE5617-D076-4305-AF66-BCC372B2BA55}"/>
              </a:ext>
            </a:extLst>
          </p:cNvPr>
          <p:cNvSpPr/>
          <p:nvPr/>
        </p:nvSpPr>
        <p:spPr>
          <a:xfrm>
            <a:off x="5193150" y="1441038"/>
            <a:ext cx="3791270" cy="1737360"/>
          </a:xfrm>
          <a:prstGeom prst="roundRect">
            <a:avLst>
              <a:gd name="adj" fmla="val 990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defRPr/>
            </a:pPr>
            <a:endParaRPr lang="en-US" sz="1600">
              <a:solidFill>
                <a:srgbClr val="FFFFFF"/>
              </a:solidFill>
              <a:latin typeface="Calibri"/>
            </a:endParaRPr>
          </a:p>
        </p:txBody>
      </p:sp>
      <p:sp>
        <p:nvSpPr>
          <p:cNvPr id="45" name="Rounded Rectangle 44"/>
          <p:cNvSpPr/>
          <p:nvPr/>
        </p:nvSpPr>
        <p:spPr>
          <a:xfrm>
            <a:off x="3162039" y="1438401"/>
            <a:ext cx="1805126" cy="1737360"/>
          </a:xfrm>
          <a:prstGeom prst="roundRect">
            <a:avLst>
              <a:gd name="adj" fmla="val 9900"/>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defRPr/>
            </a:pPr>
            <a:endParaRPr lang="en-US" sz="1600">
              <a:solidFill>
                <a:srgbClr val="FFFFFF"/>
              </a:solidFill>
              <a:latin typeface="Calibri"/>
            </a:endParaRPr>
          </a:p>
        </p:txBody>
      </p:sp>
      <p:sp>
        <p:nvSpPr>
          <p:cNvPr id="46" name="Rounded Rectangle 45"/>
          <p:cNvSpPr/>
          <p:nvPr/>
        </p:nvSpPr>
        <p:spPr>
          <a:xfrm>
            <a:off x="1196806" y="1440282"/>
            <a:ext cx="1811872" cy="1737360"/>
          </a:xfrm>
          <a:prstGeom prst="roundRect">
            <a:avLst>
              <a:gd name="adj" fmla="val 6892"/>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defRPr/>
            </a:pPr>
            <a:endParaRPr lang="en-US" sz="1600">
              <a:solidFill>
                <a:srgbClr val="FFFFFF"/>
              </a:solidFill>
              <a:latin typeface="Calibri"/>
            </a:endParaRPr>
          </a:p>
        </p:txBody>
      </p:sp>
      <p:sp>
        <p:nvSpPr>
          <p:cNvPr id="131" name="Text Box 6"/>
          <p:cNvSpPr txBox="1">
            <a:spLocks noChangeArrowheads="1"/>
          </p:cNvSpPr>
          <p:nvPr/>
        </p:nvSpPr>
        <p:spPr bwMode="auto">
          <a:xfrm>
            <a:off x="1321083" y="2895943"/>
            <a:ext cx="1566450" cy="276999"/>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200" b="1">
                <a:solidFill>
                  <a:srgbClr val="007AC3"/>
                </a:solidFill>
                <a:latin typeface="Arial" pitchFamily="34" charset="0"/>
                <a:cs typeface="Arial" pitchFamily="34" charset="0"/>
              </a:rPr>
              <a:t>Scalar i3</a:t>
            </a:r>
            <a:endParaRPr lang="en-US" sz="1200">
              <a:solidFill>
                <a:srgbClr val="454545"/>
              </a:solidFill>
              <a:latin typeface="Arial" pitchFamily="34" charset="0"/>
              <a:cs typeface="Arial" pitchFamily="34" charset="0"/>
            </a:endParaRPr>
          </a:p>
        </p:txBody>
      </p:sp>
      <p:sp>
        <p:nvSpPr>
          <p:cNvPr id="134" name="Text Box 6"/>
          <p:cNvSpPr txBox="1">
            <a:spLocks noChangeArrowheads="1"/>
          </p:cNvSpPr>
          <p:nvPr/>
        </p:nvSpPr>
        <p:spPr bwMode="auto">
          <a:xfrm>
            <a:off x="3274156" y="2895943"/>
            <a:ext cx="1280160" cy="276999"/>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200" b="1">
                <a:solidFill>
                  <a:srgbClr val="007AC3"/>
                </a:solidFill>
                <a:latin typeface="Arial" pitchFamily="34" charset="0"/>
                <a:cs typeface="Arial" pitchFamily="34" charset="0"/>
              </a:rPr>
              <a:t>Scalar i6</a:t>
            </a:r>
            <a:endParaRPr lang="en-US" sz="1200">
              <a:solidFill>
                <a:srgbClr val="454545"/>
              </a:solidFill>
              <a:latin typeface="Arial" pitchFamily="34" charset="0"/>
              <a:cs typeface="Arial" pitchFamily="34" charset="0"/>
            </a:endParaRPr>
          </a:p>
        </p:txBody>
      </p:sp>
      <p:sp>
        <p:nvSpPr>
          <p:cNvPr id="137" name="Text Box 6"/>
          <p:cNvSpPr txBox="1">
            <a:spLocks noChangeArrowheads="1"/>
          </p:cNvSpPr>
          <p:nvPr/>
        </p:nvSpPr>
        <p:spPr bwMode="auto">
          <a:xfrm>
            <a:off x="5041023" y="2895943"/>
            <a:ext cx="2108504" cy="276999"/>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200" b="1">
                <a:solidFill>
                  <a:srgbClr val="007AC3"/>
                </a:solidFill>
                <a:latin typeface="Arial" pitchFamily="34" charset="0"/>
                <a:cs typeface="Arial" pitchFamily="34" charset="0"/>
              </a:rPr>
              <a:t>Scalar i6000</a:t>
            </a:r>
            <a:endParaRPr lang="en-US" sz="1200">
              <a:solidFill>
                <a:srgbClr val="454545"/>
              </a:solidFill>
              <a:latin typeface="Arial" pitchFamily="34" charset="0"/>
              <a:cs typeface="Arial"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3652" y="1558341"/>
            <a:ext cx="512201" cy="1340338"/>
          </a:xfrm>
          <a:prstGeom prst="rect">
            <a:avLst/>
          </a:prstGeom>
        </p:spPr>
      </p:pic>
      <p:pic>
        <p:nvPicPr>
          <p:cNvPr id="7" name="Picture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435918" y="2415790"/>
            <a:ext cx="777785" cy="460838"/>
          </a:xfrm>
          <a:prstGeom prst="rect">
            <a:avLst/>
          </a:prstGeom>
        </p:spPr>
      </p:pic>
      <p:sp>
        <p:nvSpPr>
          <p:cNvPr id="6" name="TextBox 5">
            <a:extLst>
              <a:ext uri="{FF2B5EF4-FFF2-40B4-BE49-F238E27FC236}">
                <a16:creationId xmlns:a16="http://schemas.microsoft.com/office/drawing/2014/main" id="{8002A13D-611F-4C93-B138-5BEF7C213FB1}"/>
              </a:ext>
            </a:extLst>
          </p:cNvPr>
          <p:cNvSpPr txBox="1"/>
          <p:nvPr/>
        </p:nvSpPr>
        <p:spPr>
          <a:xfrm>
            <a:off x="1192890" y="1407625"/>
            <a:ext cx="579710" cy="307777"/>
          </a:xfrm>
          <a:prstGeom prst="rect">
            <a:avLst/>
          </a:prstGeom>
          <a:noFill/>
        </p:spPr>
        <p:txBody>
          <a:bodyPr wrap="none" rtlCol="0">
            <a:spAutoFit/>
          </a:bodyPr>
          <a:lstStyle/>
          <a:p>
            <a:pPr defTabSz="914378">
              <a:defRPr/>
            </a:pPr>
            <a:r>
              <a:rPr lang="en-US" sz="1400" b="1">
                <a:ln w="0"/>
                <a:solidFill>
                  <a:srgbClr val="0F73C3"/>
                </a:solidFill>
                <a:effectLst>
                  <a:outerShdw blurRad="38100" dist="25400" dir="5400000" algn="ctr" rotWithShape="0">
                    <a:srgbClr val="6E747A">
                      <a:alpha val="43000"/>
                    </a:srgbClr>
                  </a:outerShdw>
                </a:effectLst>
              </a:rPr>
              <a:t>Entry</a:t>
            </a:r>
          </a:p>
        </p:txBody>
      </p:sp>
      <p:sp>
        <p:nvSpPr>
          <p:cNvPr id="27" name="TextBox 26">
            <a:extLst>
              <a:ext uri="{FF2B5EF4-FFF2-40B4-BE49-F238E27FC236}">
                <a16:creationId xmlns:a16="http://schemas.microsoft.com/office/drawing/2014/main" id="{25405133-9C5D-4A32-8027-B6622E6D443E}"/>
              </a:ext>
            </a:extLst>
          </p:cNvPr>
          <p:cNvSpPr txBox="1"/>
          <p:nvPr/>
        </p:nvSpPr>
        <p:spPr>
          <a:xfrm>
            <a:off x="5218916" y="1407624"/>
            <a:ext cx="1922954" cy="307777"/>
          </a:xfrm>
          <a:prstGeom prst="rect">
            <a:avLst/>
          </a:prstGeom>
          <a:noFill/>
        </p:spPr>
        <p:txBody>
          <a:bodyPr wrap="square" rtlCol="0">
            <a:spAutoFit/>
          </a:bodyPr>
          <a:lstStyle/>
          <a:p>
            <a:pPr defTabSz="914378">
              <a:defRPr/>
            </a:pPr>
            <a:r>
              <a:rPr lang="en-US" sz="1400" b="1" dirty="0">
                <a:ln w="0"/>
                <a:solidFill>
                  <a:srgbClr val="0F73C3"/>
                </a:solidFill>
                <a:effectLst>
                  <a:outerShdw blurRad="38100" dist="25400" dir="5400000" algn="ctr" rotWithShape="0">
                    <a:srgbClr val="6E747A">
                      <a:alpha val="43000"/>
                    </a:srgbClr>
                  </a:outerShdw>
                </a:effectLst>
              </a:rPr>
              <a:t>Enterprise/Hyperscale</a:t>
            </a:r>
          </a:p>
        </p:txBody>
      </p:sp>
      <p:sp>
        <p:nvSpPr>
          <p:cNvPr id="34" name="TextBox 33">
            <a:extLst>
              <a:ext uri="{FF2B5EF4-FFF2-40B4-BE49-F238E27FC236}">
                <a16:creationId xmlns:a16="http://schemas.microsoft.com/office/drawing/2014/main" id="{4F38D797-6BF7-4C79-8263-3F8EA5B48752}"/>
              </a:ext>
            </a:extLst>
          </p:cNvPr>
          <p:cNvSpPr txBox="1"/>
          <p:nvPr/>
        </p:nvSpPr>
        <p:spPr>
          <a:xfrm>
            <a:off x="3175554" y="1420255"/>
            <a:ext cx="900118" cy="307777"/>
          </a:xfrm>
          <a:prstGeom prst="rect">
            <a:avLst/>
          </a:prstGeom>
          <a:noFill/>
        </p:spPr>
        <p:txBody>
          <a:bodyPr wrap="none" rtlCol="0">
            <a:spAutoFit/>
          </a:bodyPr>
          <a:lstStyle/>
          <a:p>
            <a:pPr defTabSz="914378">
              <a:defRPr/>
            </a:pPr>
            <a:r>
              <a:rPr lang="en-US" sz="1400" b="1">
                <a:ln w="0"/>
                <a:solidFill>
                  <a:srgbClr val="0F73C3"/>
                </a:solidFill>
                <a:effectLst>
                  <a:outerShdw blurRad="38100" dist="25400" dir="5400000" algn="ctr" rotWithShape="0">
                    <a:srgbClr val="6E747A">
                      <a:alpha val="43000"/>
                    </a:srgbClr>
                  </a:outerShdw>
                </a:effectLst>
              </a:rPr>
              <a:t>Midrange</a:t>
            </a:r>
          </a:p>
        </p:txBody>
      </p:sp>
      <p:pic>
        <p:nvPicPr>
          <p:cNvPr id="42" name="Picture 41">
            <a:extLst>
              <a:ext uri="{FF2B5EF4-FFF2-40B4-BE49-F238E27FC236}">
                <a16:creationId xmlns:a16="http://schemas.microsoft.com/office/drawing/2014/main" id="{FE235312-7BC5-458F-AB63-D99F40EFD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075353" y="1600644"/>
            <a:ext cx="488561" cy="1310316"/>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9139" y="2388968"/>
            <a:ext cx="647418" cy="402694"/>
          </a:xfrm>
          <a:prstGeom prst="rect">
            <a:avLst/>
          </a:prstGeom>
        </p:spPr>
      </p:pic>
      <p:pic>
        <p:nvPicPr>
          <p:cNvPr id="121" name="Picture 120" descr="QTM_Scalari6000_wExpansion_facingRight.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54287" y="1689330"/>
            <a:ext cx="924807" cy="1395466"/>
          </a:xfrm>
          <a:prstGeom prst="rect">
            <a:avLst/>
          </a:prstGeom>
          <a:noFill/>
          <a:ln w="9525">
            <a:noFill/>
            <a:miter lim="800000"/>
            <a:headEnd/>
            <a:tailEnd/>
          </a:ln>
        </p:spPr>
      </p:pic>
      <p:grpSp>
        <p:nvGrpSpPr>
          <p:cNvPr id="21" name="Group 20">
            <a:extLst>
              <a:ext uri="{FF2B5EF4-FFF2-40B4-BE49-F238E27FC236}">
                <a16:creationId xmlns:a16="http://schemas.microsoft.com/office/drawing/2014/main" id="{2B62C2B0-813C-8559-0654-33DB80060907}"/>
              </a:ext>
            </a:extLst>
          </p:cNvPr>
          <p:cNvGrpSpPr/>
          <p:nvPr/>
        </p:nvGrpSpPr>
        <p:grpSpPr>
          <a:xfrm>
            <a:off x="3884" y="2196766"/>
            <a:ext cx="1106637" cy="966244"/>
            <a:chOff x="55770" y="1571568"/>
            <a:chExt cx="1106637" cy="966244"/>
          </a:xfrm>
        </p:grpSpPr>
        <p:sp>
          <p:nvSpPr>
            <p:cNvPr id="9" name="Rounded Rectangle 45">
              <a:extLst>
                <a:ext uri="{FF2B5EF4-FFF2-40B4-BE49-F238E27FC236}">
                  <a16:creationId xmlns:a16="http://schemas.microsoft.com/office/drawing/2014/main" id="{B3127A75-1220-0C72-87C5-35C61DC3A328}"/>
                </a:ext>
              </a:extLst>
            </p:cNvPr>
            <p:cNvSpPr/>
            <p:nvPr/>
          </p:nvSpPr>
          <p:spPr>
            <a:xfrm>
              <a:off x="68360" y="1571568"/>
              <a:ext cx="1094047" cy="946846"/>
            </a:xfrm>
            <a:prstGeom prst="roundRect">
              <a:avLst>
                <a:gd name="adj" fmla="val 6892"/>
              </a:avLst>
            </a:prstGeom>
            <a:gradFill flip="none" rotWithShape="1">
              <a:gsLst>
                <a:gs pos="0">
                  <a:schemeClr val="tx1">
                    <a:lumMod val="40000"/>
                    <a:lumOff val="60000"/>
                  </a:schemeClr>
                </a:gs>
                <a:gs pos="100000">
                  <a:schemeClr val="bg1">
                    <a:shade val="100000"/>
                    <a:satMod val="115000"/>
                  </a:schemeClr>
                </a:gs>
              </a:gsLst>
              <a:lin ang="16200000" scaled="1"/>
              <a:tileRect/>
            </a:gra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defRPr/>
              </a:pPr>
              <a:endParaRPr lang="en-US" sz="1600">
                <a:solidFill>
                  <a:srgbClr val="FFFFFF"/>
                </a:solidFill>
                <a:latin typeface="Calibri"/>
              </a:endParaRPr>
            </a:p>
          </p:txBody>
        </p:sp>
        <p:pic>
          <p:nvPicPr>
            <p:cNvPr id="12" name="Picture 11" descr="A picture containing electronics, indoor, microwave, oven&#10;&#10;Description automatically generated">
              <a:extLst>
                <a:ext uri="{FF2B5EF4-FFF2-40B4-BE49-F238E27FC236}">
                  <a16:creationId xmlns:a16="http://schemas.microsoft.com/office/drawing/2014/main" id="{B47A007C-8131-3DB5-4118-C4438C5566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3718" y="1838192"/>
              <a:ext cx="909300" cy="365760"/>
            </a:xfrm>
            <a:prstGeom prst="rect">
              <a:avLst/>
            </a:prstGeom>
          </p:spPr>
        </p:pic>
        <p:sp>
          <p:nvSpPr>
            <p:cNvPr id="15" name="Text Box 6">
              <a:extLst>
                <a:ext uri="{FF2B5EF4-FFF2-40B4-BE49-F238E27FC236}">
                  <a16:creationId xmlns:a16="http://schemas.microsoft.com/office/drawing/2014/main" id="{F7FD1C39-65EB-946E-A500-5926CA8D66C8}"/>
                </a:ext>
              </a:extLst>
            </p:cNvPr>
            <p:cNvSpPr txBox="1">
              <a:spLocks noChangeArrowheads="1"/>
            </p:cNvSpPr>
            <p:nvPr/>
          </p:nvSpPr>
          <p:spPr bwMode="auto">
            <a:xfrm>
              <a:off x="65465" y="2137702"/>
              <a:ext cx="1091173" cy="400110"/>
            </a:xfrm>
            <a:prstGeom prst="rect">
              <a:avLst/>
            </a:prstGeom>
            <a:noFill/>
            <a:ln w="9525" algn="ctr">
              <a:noFill/>
              <a:miter lim="800000"/>
              <a:headEnd/>
              <a:tailEnd/>
            </a:ln>
          </p:spPr>
          <p:txBody>
            <a:bodyPr wrap="square" lIns="0" rIns="0">
              <a:spAutoFit/>
            </a:bodyPr>
            <a:lstStyle/>
            <a:p>
              <a:pPr algn="ctr" defTabSz="914378">
                <a:spcBef>
                  <a:spcPts val="0"/>
                </a:spcBef>
                <a:spcAft>
                  <a:spcPts val="0"/>
                </a:spcAft>
                <a:buClr>
                  <a:srgbClr val="0F73C3"/>
                </a:buClr>
                <a:buSzPct val="75000"/>
                <a:defRPr/>
              </a:pPr>
              <a:r>
                <a:rPr lang="en-US" sz="1000" b="1" err="1">
                  <a:solidFill>
                    <a:schemeClr val="bg2">
                      <a:lumMod val="50000"/>
                    </a:schemeClr>
                  </a:solidFill>
                  <a:latin typeface="Arial" pitchFamily="34" charset="0"/>
                  <a:cs typeface="Arial" pitchFamily="34" charset="0"/>
                </a:rPr>
                <a:t>SuperLoader</a:t>
              </a:r>
              <a:r>
                <a:rPr lang="en-US" sz="1000" b="1">
                  <a:solidFill>
                    <a:schemeClr val="bg2">
                      <a:lumMod val="50000"/>
                    </a:schemeClr>
                  </a:solidFill>
                  <a:latin typeface="Arial" pitchFamily="34" charset="0"/>
                  <a:cs typeface="Arial" pitchFamily="34" charset="0"/>
                </a:rPr>
                <a:t> 3</a:t>
              </a:r>
            </a:p>
            <a:p>
              <a:pPr algn="ctr" defTabSz="914378">
                <a:spcBef>
                  <a:spcPts val="0"/>
                </a:spcBef>
                <a:spcAft>
                  <a:spcPts val="0"/>
                </a:spcAft>
                <a:buClr>
                  <a:srgbClr val="0F73C3"/>
                </a:buClr>
                <a:buSzPct val="75000"/>
                <a:defRPr/>
              </a:pPr>
              <a:r>
                <a:rPr lang="en-US" sz="1000">
                  <a:solidFill>
                    <a:srgbClr val="666666"/>
                  </a:solidFill>
                  <a:latin typeface="+mn-lt"/>
                  <a:ea typeface="+mn-ea"/>
                  <a:cs typeface="+mn-cs"/>
                </a:rPr>
                <a:t>(up to 16 slots)</a:t>
              </a:r>
            </a:p>
          </p:txBody>
        </p:sp>
        <p:sp>
          <p:nvSpPr>
            <p:cNvPr id="16" name="Text Box 6">
              <a:extLst>
                <a:ext uri="{FF2B5EF4-FFF2-40B4-BE49-F238E27FC236}">
                  <a16:creationId xmlns:a16="http://schemas.microsoft.com/office/drawing/2014/main" id="{1EDA9F02-A3B2-DA41-2884-224895F092E3}"/>
                </a:ext>
              </a:extLst>
            </p:cNvPr>
            <p:cNvSpPr txBox="1">
              <a:spLocks noChangeArrowheads="1"/>
            </p:cNvSpPr>
            <p:nvPr/>
          </p:nvSpPr>
          <p:spPr bwMode="auto">
            <a:xfrm>
              <a:off x="55770" y="1599920"/>
              <a:ext cx="1091173" cy="246221"/>
            </a:xfrm>
            <a:prstGeom prst="rect">
              <a:avLst/>
            </a:prstGeom>
            <a:noFill/>
            <a:ln w="9525" algn="ctr">
              <a:noFill/>
              <a:miter lim="800000"/>
              <a:headEnd/>
              <a:tailEnd/>
            </a:ln>
          </p:spPr>
          <p:txBody>
            <a:bodyPr wrap="square" lIns="0" rIns="0">
              <a:spAutoFit/>
            </a:bodyPr>
            <a:lstStyle/>
            <a:p>
              <a:pPr algn="ctr" defTabSz="914378">
                <a:spcBef>
                  <a:spcPts val="0"/>
                </a:spcBef>
                <a:spcAft>
                  <a:spcPts val="0"/>
                </a:spcAft>
                <a:buClr>
                  <a:srgbClr val="0F73C3"/>
                </a:buClr>
                <a:buSzPct val="75000"/>
                <a:defRPr/>
              </a:pPr>
              <a:r>
                <a:rPr lang="en-US" sz="1000" b="1">
                  <a:solidFill>
                    <a:schemeClr val="bg2">
                      <a:lumMod val="50000"/>
                    </a:schemeClr>
                  </a:solidFill>
                  <a:latin typeface="Arial" pitchFamily="34" charset="0"/>
                  <a:cs typeface="Arial" pitchFamily="34" charset="0"/>
                </a:rPr>
                <a:t>Autoloaders</a:t>
              </a:r>
              <a:endParaRPr lang="en-US" sz="1000">
                <a:solidFill>
                  <a:schemeClr val="bg2">
                    <a:lumMod val="50000"/>
                  </a:schemeClr>
                </a:solidFill>
                <a:latin typeface="Arial" pitchFamily="34" charset="0"/>
                <a:cs typeface="Arial" pitchFamily="34" charset="0"/>
              </a:endParaRPr>
            </a:p>
          </p:txBody>
        </p:sp>
      </p:grpSp>
      <p:grpSp>
        <p:nvGrpSpPr>
          <p:cNvPr id="18" name="Group 17">
            <a:extLst>
              <a:ext uri="{FF2B5EF4-FFF2-40B4-BE49-F238E27FC236}">
                <a16:creationId xmlns:a16="http://schemas.microsoft.com/office/drawing/2014/main" id="{5FBF3728-0FFE-F366-C381-E0BC83D1C26F}"/>
              </a:ext>
            </a:extLst>
          </p:cNvPr>
          <p:cNvGrpSpPr/>
          <p:nvPr/>
        </p:nvGrpSpPr>
        <p:grpSpPr>
          <a:xfrm>
            <a:off x="0" y="1401525"/>
            <a:ext cx="1110521" cy="825244"/>
            <a:chOff x="51886" y="1041365"/>
            <a:chExt cx="1110521" cy="825244"/>
          </a:xfrm>
        </p:grpSpPr>
        <p:sp>
          <p:nvSpPr>
            <p:cNvPr id="3" name="Rounded Rectangle 45">
              <a:extLst>
                <a:ext uri="{FF2B5EF4-FFF2-40B4-BE49-F238E27FC236}">
                  <a16:creationId xmlns:a16="http://schemas.microsoft.com/office/drawing/2014/main" id="{342AE0BE-9186-2890-DF88-C70631DD02F1}"/>
                </a:ext>
              </a:extLst>
            </p:cNvPr>
            <p:cNvSpPr/>
            <p:nvPr/>
          </p:nvSpPr>
          <p:spPr>
            <a:xfrm>
              <a:off x="68360" y="1044137"/>
              <a:ext cx="1094047" cy="777240"/>
            </a:xfrm>
            <a:prstGeom prst="roundRect">
              <a:avLst>
                <a:gd name="adj" fmla="val 6892"/>
              </a:avLst>
            </a:prstGeom>
            <a:gradFill flip="none" rotWithShape="1">
              <a:gsLst>
                <a:gs pos="0">
                  <a:schemeClr val="tx1">
                    <a:lumMod val="40000"/>
                    <a:lumOff val="60000"/>
                  </a:schemeClr>
                </a:gs>
                <a:gs pos="100000">
                  <a:schemeClr val="bg1">
                    <a:shade val="100000"/>
                    <a:satMod val="115000"/>
                  </a:schemeClr>
                </a:gs>
              </a:gsLst>
              <a:lin ang="16200000" scaled="1"/>
              <a:tileRect/>
            </a:gra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8" fontAlgn="auto">
                <a:spcBef>
                  <a:spcPts val="0"/>
                </a:spcBef>
                <a:spcAft>
                  <a:spcPts val="0"/>
                </a:spcAft>
                <a:defRPr/>
              </a:pPr>
              <a:endParaRPr lang="en-US" sz="1600">
                <a:solidFill>
                  <a:srgbClr val="FFFFFF"/>
                </a:solidFill>
                <a:latin typeface="Calibri"/>
              </a:endParaRPr>
            </a:p>
          </p:txBody>
        </p:sp>
        <p:pic>
          <p:nvPicPr>
            <p:cNvPr id="1026" name="Picture 2">
              <a:extLst>
                <a:ext uri="{FF2B5EF4-FFF2-40B4-BE49-F238E27FC236}">
                  <a16:creationId xmlns:a16="http://schemas.microsoft.com/office/drawing/2014/main" id="{6321FBB0-98E0-F035-09EE-E6CF302B49F7}"/>
                </a:ext>
              </a:extLst>
            </p:cNvPr>
            <p:cNvPicPr>
              <a:picLocks noChangeAspect="1" noChangeArrowheads="1"/>
            </p:cNvPicPr>
            <p:nvPr/>
          </p:nvPicPr>
          <p:blipFill>
            <a:blip r:embed="rId9"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306284" y="1371092"/>
              <a:ext cx="548640" cy="3156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6">
              <a:extLst>
                <a:ext uri="{FF2B5EF4-FFF2-40B4-BE49-F238E27FC236}">
                  <a16:creationId xmlns:a16="http://schemas.microsoft.com/office/drawing/2014/main" id="{9BDDD9C1-BAE5-8A63-28F2-5EB1DD0E0D37}"/>
                </a:ext>
              </a:extLst>
            </p:cNvPr>
            <p:cNvSpPr txBox="1">
              <a:spLocks noChangeArrowheads="1"/>
            </p:cNvSpPr>
            <p:nvPr/>
          </p:nvSpPr>
          <p:spPr bwMode="auto">
            <a:xfrm>
              <a:off x="83311" y="1041365"/>
              <a:ext cx="1079096" cy="400110"/>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000" b="1">
                  <a:solidFill>
                    <a:schemeClr val="bg2">
                      <a:lumMod val="50000"/>
                    </a:schemeClr>
                  </a:solidFill>
                  <a:latin typeface="Arial" pitchFamily="34" charset="0"/>
                  <a:cs typeface="Arial" pitchFamily="34" charset="0"/>
                </a:rPr>
                <a:t>Standalone Drives</a:t>
              </a:r>
              <a:endParaRPr lang="en-US" sz="1000">
                <a:solidFill>
                  <a:schemeClr val="bg2">
                    <a:lumMod val="50000"/>
                  </a:schemeClr>
                </a:solidFill>
                <a:latin typeface="Arial" pitchFamily="34" charset="0"/>
                <a:cs typeface="Arial" pitchFamily="34" charset="0"/>
              </a:endParaRPr>
            </a:p>
          </p:txBody>
        </p:sp>
        <p:sp>
          <p:nvSpPr>
            <p:cNvPr id="17" name="Text Box 6">
              <a:extLst>
                <a:ext uri="{FF2B5EF4-FFF2-40B4-BE49-F238E27FC236}">
                  <a16:creationId xmlns:a16="http://schemas.microsoft.com/office/drawing/2014/main" id="{6F254F65-FE3E-269A-58F3-E9DD765E04F1}"/>
                </a:ext>
              </a:extLst>
            </p:cNvPr>
            <p:cNvSpPr txBox="1">
              <a:spLocks noChangeArrowheads="1"/>
            </p:cNvSpPr>
            <p:nvPr/>
          </p:nvSpPr>
          <p:spPr bwMode="auto">
            <a:xfrm>
              <a:off x="51886" y="1620388"/>
              <a:ext cx="1079096" cy="246221"/>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000" b="1">
                  <a:solidFill>
                    <a:schemeClr val="bg2">
                      <a:lumMod val="50000"/>
                    </a:schemeClr>
                  </a:solidFill>
                  <a:latin typeface="Arial" pitchFamily="34" charset="0"/>
                  <a:cs typeface="Arial" pitchFamily="34" charset="0"/>
                </a:rPr>
                <a:t>Quantum LTO</a:t>
              </a:r>
            </a:p>
          </p:txBody>
        </p:sp>
      </p:grpSp>
      <p:cxnSp>
        <p:nvCxnSpPr>
          <p:cNvPr id="23" name="Straight Connector 22">
            <a:extLst>
              <a:ext uri="{FF2B5EF4-FFF2-40B4-BE49-F238E27FC236}">
                <a16:creationId xmlns:a16="http://schemas.microsoft.com/office/drawing/2014/main" id="{2A73D347-25E3-06F7-6115-A7A9D302C13D}"/>
              </a:ext>
            </a:extLst>
          </p:cNvPr>
          <p:cNvCxnSpPr/>
          <p:nvPr/>
        </p:nvCxnSpPr>
        <p:spPr>
          <a:xfrm flipV="1">
            <a:off x="903798" y="4176230"/>
            <a:ext cx="8080623" cy="32160"/>
          </a:xfrm>
          <a:prstGeom prst="line">
            <a:avLst/>
          </a:prstGeom>
          <a:ln w="19050"/>
        </p:spPr>
        <p:style>
          <a:lnRef idx="1">
            <a:schemeClr val="dk1"/>
          </a:lnRef>
          <a:fillRef idx="0">
            <a:schemeClr val="dk1"/>
          </a:fillRef>
          <a:effectRef idx="0">
            <a:schemeClr val="dk1"/>
          </a:effectRef>
          <a:fontRef idx="minor">
            <a:schemeClr val="tx1"/>
          </a:fontRef>
        </p:style>
      </p:cxnSp>
      <p:sp>
        <p:nvSpPr>
          <p:cNvPr id="8" name="Text Box 6">
            <a:extLst>
              <a:ext uri="{FF2B5EF4-FFF2-40B4-BE49-F238E27FC236}">
                <a16:creationId xmlns:a16="http://schemas.microsoft.com/office/drawing/2014/main" id="{CEC62E5C-0FD0-3B7F-1CFE-891E922E3118}"/>
              </a:ext>
            </a:extLst>
          </p:cNvPr>
          <p:cNvSpPr txBox="1">
            <a:spLocks noChangeArrowheads="1"/>
          </p:cNvSpPr>
          <p:nvPr/>
        </p:nvSpPr>
        <p:spPr bwMode="auto">
          <a:xfrm>
            <a:off x="7234003" y="2895943"/>
            <a:ext cx="1752180" cy="307777"/>
          </a:xfrm>
          <a:prstGeom prst="rect">
            <a:avLst/>
          </a:prstGeom>
          <a:noFill/>
          <a:ln w="9525" algn="ctr">
            <a:noFill/>
            <a:miter lim="800000"/>
            <a:headEnd/>
            <a:tailEnd/>
          </a:ln>
        </p:spPr>
        <p:txBody>
          <a:bodyPr wrap="square">
            <a:spAutoFit/>
          </a:bodyPr>
          <a:lstStyle/>
          <a:p>
            <a:pPr algn="ctr" defTabSz="914378">
              <a:spcBef>
                <a:spcPts val="0"/>
              </a:spcBef>
              <a:spcAft>
                <a:spcPts val="0"/>
              </a:spcAft>
              <a:buClr>
                <a:srgbClr val="0F73C3"/>
              </a:buClr>
              <a:buSzPct val="75000"/>
              <a:defRPr/>
            </a:pPr>
            <a:r>
              <a:rPr lang="en-US" sz="1400" b="1" dirty="0">
                <a:ln w="0"/>
                <a:solidFill>
                  <a:srgbClr val="0F73C3"/>
                </a:solidFill>
                <a:effectLst>
                  <a:outerShdw blurRad="38100" dist="25400" dir="5400000" algn="ctr" rotWithShape="0">
                    <a:srgbClr val="6E747A">
                      <a:alpha val="43000"/>
                    </a:srgbClr>
                  </a:outerShdw>
                </a:effectLst>
              </a:rPr>
              <a:t>Scalar i7 RAPTOR</a:t>
            </a:r>
          </a:p>
        </p:txBody>
      </p:sp>
      <p:pic>
        <p:nvPicPr>
          <p:cNvPr id="24" name="Picture 23" descr="A black computer tower with many holes&#10;&#10;Description automatically generated">
            <a:extLst>
              <a:ext uri="{FF2B5EF4-FFF2-40B4-BE49-F238E27FC236}">
                <a16:creationId xmlns:a16="http://schemas.microsoft.com/office/drawing/2014/main" id="{9AE0ADCE-2184-9006-D99F-C622B4A62B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8441" y="1477472"/>
            <a:ext cx="837951" cy="1508760"/>
          </a:xfrm>
          <a:prstGeom prst="rect">
            <a:avLst/>
          </a:prstGeom>
        </p:spPr>
      </p:pic>
      <p:sp>
        <p:nvSpPr>
          <p:cNvPr id="11" name="Rectangle 10">
            <a:extLst>
              <a:ext uri="{FF2B5EF4-FFF2-40B4-BE49-F238E27FC236}">
                <a16:creationId xmlns:a16="http://schemas.microsoft.com/office/drawing/2014/main" id="{1C456733-C330-39D4-A92F-37B066BA1134}"/>
              </a:ext>
            </a:extLst>
          </p:cNvPr>
          <p:cNvSpPr/>
          <p:nvPr/>
        </p:nvSpPr>
        <p:spPr>
          <a:xfrm>
            <a:off x="6423464" y="124935"/>
            <a:ext cx="2590091" cy="443534"/>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mn-cs"/>
              </a:rPr>
              <a:t>All automation products designed by Quantum with full roadmap control.</a:t>
            </a:r>
          </a:p>
        </p:txBody>
      </p:sp>
    </p:spTree>
    <p:extLst>
      <p:ext uri="{BB962C8B-B14F-4D97-AF65-F5344CB8AC3E}">
        <p14:creationId xmlns:p14="http://schemas.microsoft.com/office/powerpoint/2010/main" val="91061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7B5F1-6B47-4A89-9A59-FC6F150B92BD}"/>
              </a:ext>
            </a:extLst>
          </p:cNvPr>
          <p:cNvSpPr>
            <a:spLocks noGrp="1"/>
          </p:cNvSpPr>
          <p:nvPr>
            <p:ph type="title"/>
          </p:nvPr>
        </p:nvSpPr>
        <p:spPr/>
        <p:txBody>
          <a:bodyPr/>
          <a:lstStyle/>
          <a:p>
            <a:r>
              <a:rPr lang="en-US"/>
              <a:t>Quantum Active Vault for Ransomware Protection</a:t>
            </a:r>
          </a:p>
        </p:txBody>
      </p:sp>
      <p:pic>
        <p:nvPicPr>
          <p:cNvPr id="4" name="Picture 3" descr="C:\Users\ebassier\Desktop\Scalar i6 CM - Front.png">
            <a:extLst>
              <a:ext uri="{FF2B5EF4-FFF2-40B4-BE49-F238E27FC236}">
                <a16:creationId xmlns:a16="http://schemas.microsoft.com/office/drawing/2014/main" id="{9DB7BAEF-83DD-4226-8B63-96DFC7532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708" y="1657350"/>
            <a:ext cx="3349093" cy="215372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9">
            <a:extLst>
              <a:ext uri="{FF2B5EF4-FFF2-40B4-BE49-F238E27FC236}">
                <a16:creationId xmlns:a16="http://schemas.microsoft.com/office/drawing/2014/main" id="{D44C85ED-0E2D-4267-B640-C2464413FE16}"/>
              </a:ext>
            </a:extLst>
          </p:cNvPr>
          <p:cNvSpPr/>
          <p:nvPr/>
        </p:nvSpPr>
        <p:spPr>
          <a:xfrm>
            <a:off x="2670708" y="1809750"/>
            <a:ext cx="3349093" cy="990600"/>
          </a:xfrm>
          <a:prstGeom prst="roundRect">
            <a:avLst/>
          </a:prstGeom>
          <a:solidFill>
            <a:srgbClr val="00B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r>
              <a:rPr lang="en-US" sz="1600">
                <a:solidFill>
                  <a:srgbClr val="222222"/>
                </a:solidFill>
                <a:latin typeface="Calibri"/>
              </a:rPr>
              <a:t>Application </a:t>
            </a:r>
          </a:p>
          <a:p>
            <a:pPr algn="ctr" defTabSz="914378">
              <a:defRPr/>
            </a:pPr>
            <a:r>
              <a:rPr lang="en-US" sz="1600">
                <a:solidFill>
                  <a:srgbClr val="222222"/>
                </a:solidFill>
                <a:latin typeface="Calibri"/>
              </a:rPr>
              <a:t>Partition</a:t>
            </a:r>
          </a:p>
        </p:txBody>
      </p:sp>
      <p:sp>
        <p:nvSpPr>
          <p:cNvPr id="7" name="Rounded Rectangle 20">
            <a:extLst>
              <a:ext uri="{FF2B5EF4-FFF2-40B4-BE49-F238E27FC236}">
                <a16:creationId xmlns:a16="http://schemas.microsoft.com/office/drawing/2014/main" id="{845F4F87-420C-4F75-96B5-871139FCAA17}"/>
              </a:ext>
            </a:extLst>
          </p:cNvPr>
          <p:cNvSpPr/>
          <p:nvPr/>
        </p:nvSpPr>
        <p:spPr>
          <a:xfrm>
            <a:off x="2667001" y="2876550"/>
            <a:ext cx="3349093" cy="990600"/>
          </a:xfrm>
          <a:prstGeom prst="roundRect">
            <a:avLst/>
          </a:prstGeom>
          <a:solidFill>
            <a:srgbClr val="91C9F7">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r>
              <a:rPr lang="en-US" sz="1600" b="1">
                <a:solidFill>
                  <a:srgbClr val="222222"/>
                </a:solidFill>
                <a:latin typeface="Calibri"/>
              </a:rPr>
              <a:t>Scalar® Active Vault</a:t>
            </a:r>
          </a:p>
          <a:p>
            <a:pPr algn="ctr" defTabSz="914378">
              <a:defRPr/>
            </a:pPr>
            <a:r>
              <a:rPr lang="en-US" sz="1600">
                <a:solidFill>
                  <a:srgbClr val="222222"/>
                </a:solidFill>
                <a:latin typeface="Calibri"/>
              </a:rPr>
              <a:t>Ultra-secure and totally offline</a:t>
            </a:r>
          </a:p>
          <a:p>
            <a:pPr algn="ctr" defTabSz="914378">
              <a:defRPr/>
            </a:pPr>
            <a:r>
              <a:rPr lang="en-US" sz="1600">
                <a:solidFill>
                  <a:srgbClr val="222222"/>
                </a:solidFill>
                <a:latin typeface="Calibri"/>
              </a:rPr>
              <a:t>In-library vault</a:t>
            </a:r>
          </a:p>
        </p:txBody>
      </p:sp>
      <p:grpSp>
        <p:nvGrpSpPr>
          <p:cNvPr id="8" name="Group 7">
            <a:extLst>
              <a:ext uri="{FF2B5EF4-FFF2-40B4-BE49-F238E27FC236}">
                <a16:creationId xmlns:a16="http://schemas.microsoft.com/office/drawing/2014/main" id="{5EC45654-256A-4257-ACC5-591447DCC386}"/>
              </a:ext>
            </a:extLst>
          </p:cNvPr>
          <p:cNvGrpSpPr/>
          <p:nvPr/>
        </p:nvGrpSpPr>
        <p:grpSpPr>
          <a:xfrm>
            <a:off x="6112566" y="2473252"/>
            <a:ext cx="2193235" cy="892764"/>
            <a:chOff x="6341165" y="3235252"/>
            <a:chExt cx="2193235" cy="892764"/>
          </a:xfrm>
        </p:grpSpPr>
        <p:sp>
          <p:nvSpPr>
            <p:cNvPr id="9" name="TextBox 8">
              <a:extLst>
                <a:ext uri="{FF2B5EF4-FFF2-40B4-BE49-F238E27FC236}">
                  <a16:creationId xmlns:a16="http://schemas.microsoft.com/office/drawing/2014/main" id="{03E7C4A7-B663-46BA-A56A-D180898518BD}"/>
                </a:ext>
              </a:extLst>
            </p:cNvPr>
            <p:cNvSpPr txBox="1"/>
            <p:nvPr/>
          </p:nvSpPr>
          <p:spPr>
            <a:xfrm>
              <a:off x="6900648" y="3297019"/>
              <a:ext cx="1633752" cy="830997"/>
            </a:xfrm>
            <a:prstGeom prst="rect">
              <a:avLst/>
            </a:prstGeom>
            <a:noFill/>
          </p:spPr>
          <p:txBody>
            <a:bodyPr wrap="square" rtlCol="0">
              <a:spAutoFit/>
            </a:bodyPr>
            <a:lstStyle/>
            <a:p>
              <a:pPr defTabSz="914378">
                <a:defRPr/>
              </a:pPr>
              <a:r>
                <a:rPr lang="en-US" sz="1200">
                  <a:solidFill>
                    <a:srgbClr val="222222"/>
                  </a:solidFill>
                </a:rPr>
                <a:t>2.  Administrator uses policy to “export” tapes to secure, </a:t>
              </a:r>
              <a:br>
                <a:rPr lang="en-US" sz="1200">
                  <a:solidFill>
                    <a:srgbClr val="222222"/>
                  </a:solidFill>
                </a:rPr>
              </a:br>
              <a:r>
                <a:rPr lang="en-US" sz="1200">
                  <a:solidFill>
                    <a:srgbClr val="222222"/>
                  </a:solidFill>
                </a:rPr>
                <a:t>in-library vault.</a:t>
              </a:r>
            </a:p>
          </p:txBody>
        </p:sp>
        <p:sp>
          <p:nvSpPr>
            <p:cNvPr id="10" name="Curved Left Arrow 14">
              <a:extLst>
                <a:ext uri="{FF2B5EF4-FFF2-40B4-BE49-F238E27FC236}">
                  <a16:creationId xmlns:a16="http://schemas.microsoft.com/office/drawing/2014/main" id="{28F0A769-BFAC-47B4-98FF-437D050F5D12}"/>
                </a:ext>
              </a:extLst>
            </p:cNvPr>
            <p:cNvSpPr/>
            <p:nvPr/>
          </p:nvSpPr>
          <p:spPr>
            <a:xfrm>
              <a:off x="6341165" y="3235252"/>
              <a:ext cx="457200" cy="675832"/>
            </a:xfrm>
            <a:prstGeom prst="curvedLef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8">
                <a:defRPr/>
              </a:pPr>
              <a:endParaRPr lang="en-US" sz="1600">
                <a:solidFill>
                  <a:srgbClr val="222222"/>
                </a:solidFill>
                <a:latin typeface="Calibri"/>
              </a:endParaRPr>
            </a:p>
          </p:txBody>
        </p:sp>
      </p:grpSp>
      <p:pic>
        <p:nvPicPr>
          <p:cNvPr id="20" name="Picture 19">
            <a:extLst>
              <a:ext uri="{FF2B5EF4-FFF2-40B4-BE49-F238E27FC236}">
                <a16:creationId xmlns:a16="http://schemas.microsoft.com/office/drawing/2014/main" id="{D584D9AC-6BC4-4BB8-909A-85830149AFF5}"/>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982926" y="2038350"/>
            <a:ext cx="304111" cy="502804"/>
          </a:xfrm>
          <a:prstGeom prst="rect">
            <a:avLst/>
          </a:prstGeom>
        </p:spPr>
      </p:pic>
      <p:sp>
        <p:nvSpPr>
          <p:cNvPr id="21" name="TextBox 20">
            <a:extLst>
              <a:ext uri="{FF2B5EF4-FFF2-40B4-BE49-F238E27FC236}">
                <a16:creationId xmlns:a16="http://schemas.microsoft.com/office/drawing/2014/main" id="{AEE03AD1-3256-437C-BFF5-DB38A6B4086C}"/>
              </a:ext>
            </a:extLst>
          </p:cNvPr>
          <p:cNvSpPr txBox="1">
            <a:spLocks noChangeArrowheads="1"/>
          </p:cNvSpPr>
          <p:nvPr/>
        </p:nvSpPr>
        <p:spPr bwMode="auto">
          <a:xfrm>
            <a:off x="-71562" y="2134909"/>
            <a:ext cx="107706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defTabSz="914378" eaLnBrk="1" hangingPunct="1">
              <a:defRPr/>
            </a:pPr>
            <a:r>
              <a:rPr lang="en-US" sz="1000" b="1" dirty="0">
                <a:solidFill>
                  <a:srgbClr val="454545"/>
                </a:solidFill>
                <a:latin typeface="Calibri"/>
              </a:rPr>
              <a:t>Backup./Archive Application</a:t>
            </a:r>
          </a:p>
        </p:txBody>
      </p:sp>
      <p:cxnSp>
        <p:nvCxnSpPr>
          <p:cNvPr id="22" name="Connecteur droit avec flèche 139">
            <a:extLst>
              <a:ext uri="{FF2B5EF4-FFF2-40B4-BE49-F238E27FC236}">
                <a16:creationId xmlns:a16="http://schemas.microsoft.com/office/drawing/2014/main" id="{B5B607BF-CDF5-44A4-B93D-BAB260087939}"/>
              </a:ext>
            </a:extLst>
          </p:cNvPr>
          <p:cNvCxnSpPr>
            <a:cxnSpLocks/>
            <a:stCxn id="20" idx="3"/>
            <a:endCxn id="6" idx="1"/>
          </p:cNvCxnSpPr>
          <p:nvPr/>
        </p:nvCxnSpPr>
        <p:spPr>
          <a:xfrm>
            <a:off x="1287037" y="2289753"/>
            <a:ext cx="1383671" cy="15298"/>
          </a:xfrm>
          <a:prstGeom prst="straightConnector1">
            <a:avLst/>
          </a:prstGeom>
          <a:ln w="381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F5ADAD-B3DE-41F1-9190-9FF7F84FB2F3}"/>
              </a:ext>
            </a:extLst>
          </p:cNvPr>
          <p:cNvSpPr txBox="1"/>
          <p:nvPr/>
        </p:nvSpPr>
        <p:spPr>
          <a:xfrm>
            <a:off x="1059236" y="2639134"/>
            <a:ext cx="1383672" cy="461665"/>
          </a:xfrm>
          <a:prstGeom prst="rect">
            <a:avLst/>
          </a:prstGeom>
          <a:noFill/>
        </p:spPr>
        <p:txBody>
          <a:bodyPr wrap="square" rtlCol="0">
            <a:spAutoFit/>
          </a:bodyPr>
          <a:lstStyle/>
          <a:p>
            <a:pPr defTabSz="914378">
              <a:defRPr/>
            </a:pPr>
            <a:r>
              <a:rPr lang="en-US" sz="1200">
                <a:solidFill>
                  <a:srgbClr val="222222"/>
                </a:solidFill>
              </a:rPr>
              <a:t>1.  Data is copied to tape.</a:t>
            </a:r>
          </a:p>
        </p:txBody>
      </p:sp>
      <p:sp>
        <p:nvSpPr>
          <p:cNvPr id="24" name="TextBox 23">
            <a:extLst>
              <a:ext uri="{FF2B5EF4-FFF2-40B4-BE49-F238E27FC236}">
                <a16:creationId xmlns:a16="http://schemas.microsoft.com/office/drawing/2014/main" id="{854303C8-17E1-4F0D-83AA-AE5F3A8C625D}"/>
              </a:ext>
            </a:extLst>
          </p:cNvPr>
          <p:cNvSpPr txBox="1"/>
          <p:nvPr/>
        </p:nvSpPr>
        <p:spPr>
          <a:xfrm>
            <a:off x="2855183" y="3917530"/>
            <a:ext cx="3081165" cy="830997"/>
          </a:xfrm>
          <a:prstGeom prst="rect">
            <a:avLst/>
          </a:prstGeom>
          <a:noFill/>
        </p:spPr>
        <p:txBody>
          <a:bodyPr wrap="square" rtlCol="0">
            <a:spAutoFit/>
          </a:bodyPr>
          <a:lstStyle/>
          <a:p>
            <a:pPr defTabSz="914378">
              <a:defRPr/>
            </a:pPr>
            <a:r>
              <a:rPr lang="en-US" sz="1200">
                <a:solidFill>
                  <a:srgbClr val="222222"/>
                </a:solidFill>
              </a:rPr>
              <a:t>3.  Tapes reside on shelf in the vault. </a:t>
            </a:r>
            <a:br>
              <a:rPr lang="en-US" sz="1200">
                <a:solidFill>
                  <a:srgbClr val="222222"/>
                </a:solidFill>
              </a:rPr>
            </a:br>
            <a:r>
              <a:rPr lang="en-US" sz="1200">
                <a:solidFill>
                  <a:srgbClr val="222222"/>
                </a:solidFill>
              </a:rPr>
              <a:t>No network connectivity. Tapes can only be retrieved from vault using administrator-directed command.  </a:t>
            </a:r>
          </a:p>
        </p:txBody>
      </p:sp>
    </p:spTree>
    <p:extLst>
      <p:ext uri="{BB962C8B-B14F-4D97-AF65-F5344CB8AC3E}">
        <p14:creationId xmlns:p14="http://schemas.microsoft.com/office/powerpoint/2010/main" val="13487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8644A3D6-640B-8A8A-18F9-1D15CC7D34C1}"/>
              </a:ext>
            </a:extLst>
          </p:cNvPr>
          <p:cNvSpPr>
            <a:spLocks noGrp="1"/>
          </p:cNvSpPr>
          <p:nvPr>
            <p:ph type="body" idx="1"/>
          </p:nvPr>
        </p:nvSpPr>
        <p:spPr/>
        <p:txBody>
          <a:bodyPr/>
          <a:lstStyle/>
          <a:p>
            <a:endParaRPr lang="it-IT"/>
          </a:p>
        </p:txBody>
      </p:sp>
      <p:sp>
        <p:nvSpPr>
          <p:cNvPr id="2" name="Title 1">
            <a:extLst>
              <a:ext uri="{FF2B5EF4-FFF2-40B4-BE49-F238E27FC236}">
                <a16:creationId xmlns:a16="http://schemas.microsoft.com/office/drawing/2014/main" id="{BE2C01C8-1137-4962-A5AD-E957871CB4BB}"/>
              </a:ext>
            </a:extLst>
          </p:cNvPr>
          <p:cNvSpPr>
            <a:spLocks noGrp="1"/>
          </p:cNvSpPr>
          <p:nvPr>
            <p:ph type="title"/>
          </p:nvPr>
        </p:nvSpPr>
        <p:spPr/>
        <p:txBody>
          <a:bodyPr/>
          <a:lstStyle/>
          <a:p>
            <a:r>
              <a:rPr lang="en-US"/>
              <a:t>Introducing Scalar® Ransom Block</a:t>
            </a:r>
          </a:p>
        </p:txBody>
      </p:sp>
      <p:pic>
        <p:nvPicPr>
          <p:cNvPr id="6" name="Picture 5">
            <a:extLst>
              <a:ext uri="{FF2B5EF4-FFF2-40B4-BE49-F238E27FC236}">
                <a16:creationId xmlns:a16="http://schemas.microsoft.com/office/drawing/2014/main" id="{A51CBCCE-52C0-472A-B55C-5DD780B7417D}"/>
              </a:ext>
            </a:extLst>
          </p:cNvPr>
          <p:cNvPicPr>
            <a:picLocks noChangeAspect="1"/>
          </p:cNvPicPr>
          <p:nvPr/>
        </p:nvPicPr>
        <p:blipFill>
          <a:blip r:embed="rId3"/>
          <a:stretch>
            <a:fillRect/>
          </a:stretch>
        </p:blipFill>
        <p:spPr>
          <a:xfrm>
            <a:off x="0" y="844754"/>
            <a:ext cx="8991600" cy="3980627"/>
          </a:xfrm>
          <a:prstGeom prst="rect">
            <a:avLst/>
          </a:prstGeom>
        </p:spPr>
      </p:pic>
    </p:spTree>
    <p:extLst>
      <p:ext uri="{BB962C8B-B14F-4D97-AF65-F5344CB8AC3E}">
        <p14:creationId xmlns:p14="http://schemas.microsoft.com/office/powerpoint/2010/main" val="353573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607" y="-65832"/>
            <a:ext cx="7863840" cy="688086"/>
          </a:xfrm>
        </p:spPr>
        <p:txBody>
          <a:bodyPr/>
          <a:lstStyle/>
          <a:p>
            <a:r>
              <a:rPr lang="en-US" sz="2400" dirty="0">
                <a:solidFill>
                  <a:schemeClr val="bg2">
                    <a:lumMod val="75000"/>
                  </a:schemeClr>
                </a:solidFill>
              </a:rPr>
              <a:t>Quantum </a:t>
            </a:r>
            <a:r>
              <a:rPr lang="en-US" sz="2400" dirty="0" err="1">
                <a:solidFill>
                  <a:schemeClr val="bg2">
                    <a:lumMod val="75000"/>
                  </a:schemeClr>
                </a:solidFill>
              </a:rPr>
              <a:t>Dxi</a:t>
            </a:r>
            <a:r>
              <a:rPr lang="en-US" sz="2400" dirty="0">
                <a:solidFill>
                  <a:schemeClr val="bg2">
                    <a:lumMod val="75000"/>
                  </a:schemeClr>
                </a:solidFill>
              </a:rPr>
              <a:t> - Series Backup Appliances</a:t>
            </a:r>
          </a:p>
        </p:txBody>
      </p:sp>
      <p:sp>
        <p:nvSpPr>
          <p:cNvPr id="7" name="Text Placeholder 6">
            <a:extLst>
              <a:ext uri="{FF2B5EF4-FFF2-40B4-BE49-F238E27FC236}">
                <a16:creationId xmlns:a16="http://schemas.microsoft.com/office/drawing/2014/main" id="{B83ABECA-E1BC-4F1A-AF91-D8377E9A2A3D}"/>
              </a:ext>
            </a:extLst>
          </p:cNvPr>
          <p:cNvSpPr>
            <a:spLocks noGrp="1"/>
          </p:cNvSpPr>
          <p:nvPr>
            <p:ph type="body" idx="1"/>
          </p:nvPr>
        </p:nvSpPr>
        <p:spPr>
          <a:xfrm>
            <a:off x="302846" y="947171"/>
            <a:ext cx="8286023" cy="3394472"/>
          </a:xfrm>
        </p:spPr>
        <p:txBody>
          <a:bodyPr/>
          <a:lstStyle/>
          <a:p>
            <a:pPr>
              <a:lnSpc>
                <a:spcPct val="150000"/>
              </a:lnSpc>
            </a:pPr>
            <a:r>
              <a:rPr lang="en-US" b="1" dirty="0">
                <a:solidFill>
                  <a:schemeClr val="tx2"/>
                </a:solidFill>
              </a:rPr>
              <a:t>High speed purpose-built </a:t>
            </a:r>
            <a:r>
              <a:rPr lang="en-US" dirty="0">
                <a:solidFill>
                  <a:schemeClr val="tx2"/>
                </a:solidFill>
              </a:rPr>
              <a:t>backup appliances</a:t>
            </a:r>
          </a:p>
          <a:p>
            <a:pPr>
              <a:lnSpc>
                <a:spcPct val="150000"/>
              </a:lnSpc>
            </a:pPr>
            <a:r>
              <a:rPr lang="en-US" b="1" dirty="0">
                <a:solidFill>
                  <a:schemeClr val="tx2"/>
                </a:solidFill>
              </a:rPr>
              <a:t>Variable deduplication </a:t>
            </a:r>
            <a:r>
              <a:rPr lang="en-US" dirty="0">
                <a:solidFill>
                  <a:schemeClr val="tx2"/>
                </a:solidFill>
              </a:rPr>
              <a:t>maximizes disk savings</a:t>
            </a:r>
          </a:p>
          <a:p>
            <a:pPr>
              <a:lnSpc>
                <a:spcPct val="150000"/>
              </a:lnSpc>
            </a:pPr>
            <a:r>
              <a:rPr lang="en-US" b="1" dirty="0">
                <a:solidFill>
                  <a:schemeClr val="tx2"/>
                </a:solidFill>
              </a:rPr>
              <a:t>Fine tuned replication </a:t>
            </a:r>
            <a:r>
              <a:rPr lang="en-US" dirty="0">
                <a:solidFill>
                  <a:schemeClr val="tx2"/>
                </a:solidFill>
              </a:rPr>
              <a:t>engine enables multi-site DR protection </a:t>
            </a:r>
          </a:p>
          <a:p>
            <a:pPr>
              <a:lnSpc>
                <a:spcPct val="150000"/>
              </a:lnSpc>
            </a:pPr>
            <a:r>
              <a:rPr lang="en-US" b="1" dirty="0">
                <a:solidFill>
                  <a:schemeClr val="tx2"/>
                </a:solidFill>
              </a:rPr>
              <a:t>Industry-leading storage density </a:t>
            </a:r>
            <a:r>
              <a:rPr lang="en-US" dirty="0">
                <a:solidFill>
                  <a:schemeClr val="tx2"/>
                </a:solidFill>
              </a:rPr>
              <a:t>minimizes footprint and spend</a:t>
            </a:r>
          </a:p>
          <a:p>
            <a:pPr>
              <a:lnSpc>
                <a:spcPct val="150000"/>
              </a:lnSpc>
            </a:pPr>
            <a:r>
              <a:rPr lang="en-US" b="1" dirty="0">
                <a:solidFill>
                  <a:schemeClr val="tx2"/>
                </a:solidFill>
              </a:rPr>
              <a:t>Multi-protocol access:  </a:t>
            </a:r>
            <a:r>
              <a:rPr lang="en-US" dirty="0">
                <a:solidFill>
                  <a:schemeClr val="tx2"/>
                </a:solidFill>
              </a:rPr>
              <a:t>CIFS/NFS, VTL, OST, and VDMS</a:t>
            </a:r>
          </a:p>
          <a:p>
            <a:pPr>
              <a:lnSpc>
                <a:spcPct val="150000"/>
              </a:lnSpc>
            </a:pPr>
            <a:r>
              <a:rPr lang="en-US" b="1" dirty="0">
                <a:solidFill>
                  <a:schemeClr val="tx2"/>
                </a:solidFill>
              </a:rPr>
              <a:t>Integrated</a:t>
            </a:r>
            <a:r>
              <a:rPr lang="en-US" dirty="0">
                <a:solidFill>
                  <a:schemeClr val="tx2"/>
                </a:solidFill>
              </a:rPr>
              <a:t> with all leading backup applications</a:t>
            </a:r>
          </a:p>
          <a:p>
            <a:pPr>
              <a:lnSpc>
                <a:spcPct val="150000"/>
              </a:lnSpc>
            </a:pPr>
            <a:r>
              <a:rPr lang="en-US" b="1" dirty="0">
                <a:solidFill>
                  <a:schemeClr val="tx2"/>
                </a:solidFill>
              </a:rPr>
              <a:t>Ransomware</a:t>
            </a:r>
            <a:r>
              <a:rPr lang="en-US" dirty="0">
                <a:solidFill>
                  <a:schemeClr val="tx2"/>
                </a:solidFill>
              </a:rPr>
              <a:t> with Secure Snapshot</a:t>
            </a:r>
          </a:p>
        </p:txBody>
      </p:sp>
      <p:grpSp>
        <p:nvGrpSpPr>
          <p:cNvPr id="16" name="Group 15">
            <a:extLst>
              <a:ext uri="{FF2B5EF4-FFF2-40B4-BE49-F238E27FC236}">
                <a16:creationId xmlns:a16="http://schemas.microsoft.com/office/drawing/2014/main" id="{D353EF37-7D06-42A5-8063-A1AC0B3F5C8A}"/>
              </a:ext>
            </a:extLst>
          </p:cNvPr>
          <p:cNvGrpSpPr>
            <a:grpSpLocks noChangeAspect="1"/>
          </p:cNvGrpSpPr>
          <p:nvPr/>
        </p:nvGrpSpPr>
        <p:grpSpPr>
          <a:xfrm>
            <a:off x="3272782" y="472536"/>
            <a:ext cx="5556366" cy="4320282"/>
            <a:chOff x="4861033" y="1290626"/>
            <a:chExt cx="4135296" cy="3215347"/>
          </a:xfrm>
        </p:grpSpPr>
        <p:pic>
          <p:nvPicPr>
            <p:cNvPr id="19" name="Picture 4">
              <a:extLst>
                <a:ext uri="{FF2B5EF4-FFF2-40B4-BE49-F238E27FC236}">
                  <a16:creationId xmlns:a16="http://schemas.microsoft.com/office/drawing/2014/main" id="{89B53858-D363-4E01-86E1-B9FED1A7EA9B}"/>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45579" y="1634538"/>
              <a:ext cx="3804952" cy="287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09255252-503A-41C1-88D7-0D666C8C5E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61033" y="3872228"/>
              <a:ext cx="478507" cy="478804"/>
            </a:xfrm>
            <a:prstGeom prst="rect">
              <a:avLst/>
            </a:prstGeom>
            <a:effectLst>
              <a:reflection blurRad="63500" stA="30000" endPos="23000" dir="5400000" sy="-100000" algn="bl" rotWithShape="0"/>
            </a:effectLst>
          </p:spPr>
        </p:pic>
        <p:sp>
          <p:nvSpPr>
            <p:cNvPr id="21" name="Text Box 6">
              <a:extLst>
                <a:ext uri="{FF2B5EF4-FFF2-40B4-BE49-F238E27FC236}">
                  <a16:creationId xmlns:a16="http://schemas.microsoft.com/office/drawing/2014/main" id="{D6638CCF-5CF6-48C9-A181-352E3BF4C1FC}"/>
                </a:ext>
              </a:extLst>
            </p:cNvPr>
            <p:cNvSpPr txBox="1">
              <a:spLocks noChangeArrowheads="1"/>
            </p:cNvSpPr>
            <p:nvPr/>
          </p:nvSpPr>
          <p:spPr bwMode="auto">
            <a:xfrm>
              <a:off x="6165383" y="4004323"/>
              <a:ext cx="1100913" cy="320685"/>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err="1">
                  <a:solidFill>
                    <a:srgbClr val="454545"/>
                  </a:solidFill>
                  <a:ea typeface="ＭＳ Ｐゴシック" charset="0"/>
                  <a:cs typeface="Arial" pitchFamily="34" charset="0"/>
                </a:rPr>
                <a:t>DXi</a:t>
              </a:r>
              <a:r>
                <a:rPr lang="en-US" sz="1100" b="1" dirty="0">
                  <a:solidFill>
                    <a:srgbClr val="454545"/>
                  </a:solidFill>
                  <a:ea typeface="ＭＳ Ｐゴシック" charset="0"/>
                  <a:cs typeface="Arial" pitchFamily="34" charset="0"/>
                </a:rPr>
                <a:t> T10-60 </a:t>
              </a:r>
            </a:p>
            <a:p>
              <a:pPr defTabSz="914378">
                <a:buClr>
                  <a:srgbClr val="0F73C3"/>
                </a:buClr>
                <a:buSzPct val="75000"/>
                <a:defRPr/>
              </a:pPr>
              <a:r>
                <a:rPr lang="en-US" sz="1100" b="1" dirty="0">
                  <a:solidFill>
                    <a:srgbClr val="454545"/>
                  </a:solidFill>
                  <a:cs typeface="Arial" pitchFamily="34" charset="0"/>
                </a:rPr>
                <a:t>15</a:t>
              </a:r>
              <a:r>
                <a:rPr lang="en-US" sz="1100" b="1" dirty="0">
                  <a:solidFill>
                    <a:srgbClr val="454545"/>
                  </a:solidFill>
                  <a:ea typeface="ＭＳ Ｐゴシック" charset="0"/>
                  <a:cs typeface="Arial" pitchFamily="34" charset="0"/>
                </a:rPr>
                <a:t>TB to 60 TB</a:t>
              </a:r>
            </a:p>
          </p:txBody>
        </p:sp>
        <p:sp>
          <p:nvSpPr>
            <p:cNvPr id="22" name="Text Box 6">
              <a:extLst>
                <a:ext uri="{FF2B5EF4-FFF2-40B4-BE49-F238E27FC236}">
                  <a16:creationId xmlns:a16="http://schemas.microsoft.com/office/drawing/2014/main" id="{D0ECA72A-E806-40AC-B07B-95D7A3C7047E}"/>
                </a:ext>
              </a:extLst>
            </p:cNvPr>
            <p:cNvSpPr txBox="1">
              <a:spLocks noChangeArrowheads="1"/>
            </p:cNvSpPr>
            <p:nvPr/>
          </p:nvSpPr>
          <p:spPr bwMode="auto">
            <a:xfrm>
              <a:off x="5279686" y="4146368"/>
              <a:ext cx="1652502" cy="320685"/>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err="1">
                  <a:solidFill>
                    <a:srgbClr val="454545"/>
                  </a:solidFill>
                  <a:ea typeface="ＭＳ Ｐゴシック" charset="0"/>
                  <a:cs typeface="Arial" pitchFamily="34" charset="0"/>
                </a:rPr>
                <a:t>DXi</a:t>
              </a:r>
              <a:r>
                <a:rPr lang="en-US" sz="1100" b="1" dirty="0">
                  <a:solidFill>
                    <a:srgbClr val="454545"/>
                  </a:solidFill>
                  <a:ea typeface="ＭＳ Ｐゴシック" charset="0"/>
                  <a:cs typeface="Arial" pitchFamily="34" charset="0"/>
                </a:rPr>
                <a:t> V5000</a:t>
              </a:r>
            </a:p>
            <a:p>
              <a:pPr defTabSz="914378">
                <a:buClr>
                  <a:srgbClr val="0F73C3"/>
                </a:buClr>
                <a:buSzPct val="75000"/>
                <a:defRPr/>
              </a:pPr>
              <a:r>
                <a:rPr lang="en-US" sz="1100" b="1" dirty="0">
                  <a:solidFill>
                    <a:srgbClr val="454545"/>
                  </a:solidFill>
                  <a:ea typeface="ＭＳ Ｐゴシック" charset="0"/>
                  <a:cs typeface="Arial" pitchFamily="34" charset="0"/>
                </a:rPr>
                <a:t>Up to 256TB </a:t>
              </a:r>
            </a:p>
          </p:txBody>
        </p:sp>
        <p:sp>
          <p:nvSpPr>
            <p:cNvPr id="23" name="Text Box 6">
              <a:extLst>
                <a:ext uri="{FF2B5EF4-FFF2-40B4-BE49-F238E27FC236}">
                  <a16:creationId xmlns:a16="http://schemas.microsoft.com/office/drawing/2014/main" id="{481AC058-3408-4133-9DBE-90E160F1F4DB}"/>
                </a:ext>
              </a:extLst>
            </p:cNvPr>
            <p:cNvSpPr txBox="1">
              <a:spLocks noChangeArrowheads="1"/>
            </p:cNvSpPr>
            <p:nvPr/>
          </p:nvSpPr>
          <p:spPr bwMode="auto">
            <a:xfrm>
              <a:off x="7997202" y="2322614"/>
              <a:ext cx="999127" cy="320685"/>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a:solidFill>
                    <a:srgbClr val="454545"/>
                  </a:solidFill>
                  <a:ea typeface="ＭＳ Ｐゴシック" charset="0"/>
                  <a:cs typeface="Arial" pitchFamily="34" charset="0"/>
                </a:rPr>
                <a:t>DXi9200</a:t>
              </a:r>
            </a:p>
            <a:p>
              <a:pPr defTabSz="914378">
                <a:buClr>
                  <a:srgbClr val="0F73C3"/>
                </a:buClr>
                <a:buSzPct val="75000"/>
                <a:defRPr/>
              </a:pPr>
              <a:r>
                <a:rPr lang="en-US" sz="1100" b="1" dirty="0">
                  <a:solidFill>
                    <a:srgbClr val="454545"/>
                  </a:solidFill>
                  <a:ea typeface="ＭＳ Ｐゴシック" charset="0"/>
                  <a:cs typeface="Arial" pitchFamily="34" charset="0"/>
                </a:rPr>
                <a:t>110 TB to 2,2 PB</a:t>
              </a:r>
            </a:p>
          </p:txBody>
        </p:sp>
        <p:pic>
          <p:nvPicPr>
            <p:cNvPr id="24" name="Picture 24">
              <a:extLst>
                <a:ext uri="{FF2B5EF4-FFF2-40B4-BE49-F238E27FC236}">
                  <a16:creationId xmlns:a16="http://schemas.microsoft.com/office/drawing/2014/main" id="{6DFD7B54-6368-49EE-9138-469B1A986F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11406" y="1290626"/>
              <a:ext cx="654121" cy="1110855"/>
            </a:xfrm>
            <a:prstGeom prst="rect">
              <a:avLst/>
            </a:prstGeom>
          </p:spPr>
        </p:pic>
      </p:grpSp>
      <p:sp>
        <p:nvSpPr>
          <p:cNvPr id="3" name="TextBox 2">
            <a:extLst>
              <a:ext uri="{FF2B5EF4-FFF2-40B4-BE49-F238E27FC236}">
                <a16:creationId xmlns:a16="http://schemas.microsoft.com/office/drawing/2014/main" id="{3AA9FF7F-99F1-4128-BAF8-58A3FD32C475}"/>
              </a:ext>
            </a:extLst>
          </p:cNvPr>
          <p:cNvSpPr txBox="1"/>
          <p:nvPr/>
        </p:nvSpPr>
        <p:spPr>
          <a:xfrm>
            <a:off x="8099280" y="4819204"/>
            <a:ext cx="1095172" cy="230832"/>
          </a:xfrm>
          <a:prstGeom prst="rect">
            <a:avLst/>
          </a:prstGeom>
          <a:noFill/>
        </p:spPr>
        <p:txBody>
          <a:bodyPr wrap="none" rtlCol="0">
            <a:spAutoFit/>
          </a:bodyPr>
          <a:lstStyle/>
          <a:p>
            <a:r>
              <a:rPr lang="fr-FR" sz="900" dirty="0"/>
              <a:t>* </a:t>
            </a:r>
            <a:r>
              <a:rPr lang="fr-FR" sz="900" dirty="0" err="1"/>
              <a:t>Using</a:t>
            </a:r>
            <a:r>
              <a:rPr lang="fr-FR" sz="900" dirty="0"/>
              <a:t> ACCENT </a:t>
            </a:r>
          </a:p>
        </p:txBody>
      </p:sp>
      <p:pic>
        <p:nvPicPr>
          <p:cNvPr id="5" name="Picture 7" descr="Icon&#10;&#10;Description automatically generated">
            <a:extLst>
              <a:ext uri="{FF2B5EF4-FFF2-40B4-BE49-F238E27FC236}">
                <a16:creationId xmlns:a16="http://schemas.microsoft.com/office/drawing/2014/main" id="{D05D1CAC-FE50-39EE-5DB0-DE2DAEAD5B0B}"/>
              </a:ext>
            </a:extLst>
          </p:cNvPr>
          <p:cNvPicPr>
            <a:picLocks noChangeAspect="1"/>
          </p:cNvPicPr>
          <p:nvPr/>
        </p:nvPicPr>
        <p:blipFill>
          <a:blip r:embed="rId6"/>
          <a:stretch>
            <a:fillRect/>
          </a:stretch>
        </p:blipFill>
        <p:spPr>
          <a:xfrm>
            <a:off x="8663702" y="56772"/>
            <a:ext cx="431962" cy="431962"/>
          </a:xfrm>
          <a:prstGeom prst="rect">
            <a:avLst/>
          </a:prstGeom>
        </p:spPr>
      </p:pic>
      <p:sp>
        <p:nvSpPr>
          <p:cNvPr id="4" name="Text Box 6">
            <a:extLst>
              <a:ext uri="{FF2B5EF4-FFF2-40B4-BE49-F238E27FC236}">
                <a16:creationId xmlns:a16="http://schemas.microsoft.com/office/drawing/2014/main" id="{77E3DE94-F01E-D8F5-A95C-DA41A40ABF14}"/>
              </a:ext>
            </a:extLst>
          </p:cNvPr>
          <p:cNvSpPr txBox="1">
            <a:spLocks noChangeArrowheads="1"/>
          </p:cNvSpPr>
          <p:nvPr/>
        </p:nvSpPr>
        <p:spPr bwMode="auto">
          <a:xfrm>
            <a:off x="6284902" y="3653300"/>
            <a:ext cx="1479235" cy="430887"/>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err="1">
                <a:solidFill>
                  <a:srgbClr val="454545"/>
                </a:solidFill>
                <a:ea typeface="ＭＳ Ｐゴシック" charset="0"/>
                <a:cs typeface="Arial" pitchFamily="34" charset="0"/>
              </a:rPr>
              <a:t>DXi</a:t>
            </a:r>
            <a:r>
              <a:rPr lang="en-US" sz="1100" b="1" dirty="0">
                <a:solidFill>
                  <a:srgbClr val="454545"/>
                </a:solidFill>
                <a:ea typeface="ＭＳ Ｐゴシック" charset="0"/>
                <a:cs typeface="Arial" pitchFamily="34" charset="0"/>
              </a:rPr>
              <a:t> T10-120</a:t>
            </a:r>
          </a:p>
          <a:p>
            <a:pPr defTabSz="914378">
              <a:buClr>
                <a:srgbClr val="0F73C3"/>
              </a:buClr>
              <a:buSzPct val="75000"/>
              <a:defRPr/>
            </a:pPr>
            <a:r>
              <a:rPr lang="en-US" sz="1100" b="1" dirty="0">
                <a:solidFill>
                  <a:srgbClr val="454545"/>
                </a:solidFill>
                <a:ea typeface="ＭＳ Ｐゴシック" charset="0"/>
                <a:cs typeface="Arial" pitchFamily="34" charset="0"/>
              </a:rPr>
              <a:t>30TB to </a:t>
            </a:r>
            <a:r>
              <a:rPr lang="en-US" sz="1100" b="1" dirty="0">
                <a:solidFill>
                  <a:srgbClr val="454545"/>
                </a:solidFill>
                <a:cs typeface="Arial" pitchFamily="34" charset="0"/>
              </a:rPr>
              <a:t>120</a:t>
            </a:r>
            <a:r>
              <a:rPr lang="en-US" sz="1100" b="1" dirty="0">
                <a:solidFill>
                  <a:srgbClr val="454545"/>
                </a:solidFill>
                <a:ea typeface="ＭＳ Ｐゴシック" charset="0"/>
                <a:cs typeface="Arial" pitchFamily="34" charset="0"/>
              </a:rPr>
              <a:t> TB</a:t>
            </a:r>
          </a:p>
        </p:txBody>
      </p:sp>
      <p:pic>
        <p:nvPicPr>
          <p:cNvPr id="6" name="Picture 2">
            <a:extLst>
              <a:ext uri="{FF2B5EF4-FFF2-40B4-BE49-F238E27FC236}">
                <a16:creationId xmlns:a16="http://schemas.microsoft.com/office/drawing/2014/main" id="{D4DD73A0-2662-4844-B2D3-5D5864F93C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 t="3977" r="454" b="4709"/>
          <a:stretch/>
        </p:blipFill>
        <p:spPr bwMode="auto">
          <a:xfrm>
            <a:off x="4104805" y="3902003"/>
            <a:ext cx="2250400" cy="203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A0D2CA9-2514-A71F-5BF2-51874DE869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 t="3977" r="454" b="4709"/>
          <a:stretch/>
        </p:blipFill>
        <p:spPr bwMode="auto">
          <a:xfrm>
            <a:off x="4999854" y="3430339"/>
            <a:ext cx="2250400" cy="20398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09685BEB-7081-30C6-2259-2E43F56824A2}"/>
              </a:ext>
            </a:extLst>
          </p:cNvPr>
          <p:cNvSpPr txBox="1">
            <a:spLocks noChangeArrowheads="1"/>
          </p:cNvSpPr>
          <p:nvPr/>
        </p:nvSpPr>
        <p:spPr bwMode="auto">
          <a:xfrm>
            <a:off x="7244047" y="3200848"/>
            <a:ext cx="1479235" cy="430887"/>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err="1">
                <a:solidFill>
                  <a:srgbClr val="454545"/>
                </a:solidFill>
                <a:ea typeface="ＭＳ Ｐゴシック" charset="0"/>
                <a:cs typeface="Arial" pitchFamily="34" charset="0"/>
              </a:rPr>
              <a:t>DXi</a:t>
            </a:r>
            <a:r>
              <a:rPr lang="en-US" sz="1100" b="1" dirty="0">
                <a:solidFill>
                  <a:srgbClr val="454545"/>
                </a:solidFill>
                <a:ea typeface="ＭＳ Ｐゴシック" charset="0"/>
                <a:cs typeface="Arial" pitchFamily="34" charset="0"/>
              </a:rPr>
              <a:t> T10-240</a:t>
            </a:r>
          </a:p>
          <a:p>
            <a:pPr defTabSz="914378">
              <a:buClr>
                <a:srgbClr val="0F73C3"/>
              </a:buClr>
              <a:buSzPct val="75000"/>
              <a:defRPr/>
            </a:pPr>
            <a:r>
              <a:rPr lang="en-US" sz="1100" b="1" dirty="0">
                <a:solidFill>
                  <a:srgbClr val="454545"/>
                </a:solidFill>
                <a:ea typeface="ＭＳ Ｐゴシック" charset="0"/>
                <a:cs typeface="Arial" pitchFamily="34" charset="0"/>
              </a:rPr>
              <a:t>30TB to 24</a:t>
            </a:r>
            <a:r>
              <a:rPr lang="en-US" sz="1100" b="1" dirty="0">
                <a:solidFill>
                  <a:srgbClr val="454545"/>
                </a:solidFill>
                <a:cs typeface="Arial" pitchFamily="34" charset="0"/>
              </a:rPr>
              <a:t>0</a:t>
            </a:r>
            <a:r>
              <a:rPr lang="en-US" sz="1100" b="1" dirty="0">
                <a:solidFill>
                  <a:srgbClr val="454545"/>
                </a:solidFill>
                <a:ea typeface="ＭＳ Ｐゴシック" charset="0"/>
                <a:cs typeface="Arial" pitchFamily="34" charset="0"/>
              </a:rPr>
              <a:t> TB</a:t>
            </a:r>
          </a:p>
        </p:txBody>
      </p:sp>
      <p:pic>
        <p:nvPicPr>
          <p:cNvPr id="10" name="Picture 2">
            <a:extLst>
              <a:ext uri="{FF2B5EF4-FFF2-40B4-BE49-F238E27FC236}">
                <a16:creationId xmlns:a16="http://schemas.microsoft.com/office/drawing/2014/main" id="{28F007EE-FAD2-B5E6-2B4E-925A5BD872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 t="3977" r="454" b="4709"/>
          <a:stretch/>
        </p:blipFill>
        <p:spPr bwMode="auto">
          <a:xfrm>
            <a:off x="5865917" y="2953297"/>
            <a:ext cx="2250400" cy="2039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460A076A-BC72-1353-491A-29726DA301A6}"/>
              </a:ext>
            </a:extLst>
          </p:cNvPr>
          <p:cNvSpPr txBox="1">
            <a:spLocks noChangeArrowheads="1"/>
          </p:cNvSpPr>
          <p:nvPr/>
        </p:nvSpPr>
        <p:spPr bwMode="auto">
          <a:xfrm>
            <a:off x="8130227" y="2783428"/>
            <a:ext cx="1479235" cy="430887"/>
          </a:xfrm>
          <a:prstGeom prst="rect">
            <a:avLst/>
          </a:prstGeom>
          <a:noFill/>
          <a:ln w="9525" algn="ctr">
            <a:noFill/>
            <a:miter lim="800000"/>
            <a:headEnd/>
            <a:tailEnd/>
          </a:ln>
        </p:spPr>
        <p:txBody>
          <a:bodyPr wrap="square">
            <a:spAutoFit/>
          </a:bodyPr>
          <a:lstStyle/>
          <a:p>
            <a:pPr defTabSz="914378">
              <a:buClr>
                <a:srgbClr val="0F73C3"/>
              </a:buClr>
              <a:buSzPct val="75000"/>
              <a:defRPr/>
            </a:pPr>
            <a:r>
              <a:rPr lang="en-US" sz="1100" b="1" dirty="0" err="1">
                <a:solidFill>
                  <a:srgbClr val="454545"/>
                </a:solidFill>
                <a:ea typeface="ＭＳ Ｐゴシック" charset="0"/>
                <a:cs typeface="Arial" pitchFamily="34" charset="0"/>
              </a:rPr>
              <a:t>DXi</a:t>
            </a:r>
            <a:r>
              <a:rPr lang="en-US" sz="1100" b="1" dirty="0">
                <a:solidFill>
                  <a:srgbClr val="454545"/>
                </a:solidFill>
                <a:ea typeface="ＭＳ Ｐゴシック" charset="0"/>
                <a:cs typeface="Arial" pitchFamily="34" charset="0"/>
              </a:rPr>
              <a:t> T10-480</a:t>
            </a:r>
          </a:p>
          <a:p>
            <a:pPr defTabSz="914378">
              <a:buClr>
                <a:srgbClr val="0F73C3"/>
              </a:buClr>
              <a:buSzPct val="75000"/>
              <a:defRPr/>
            </a:pPr>
            <a:r>
              <a:rPr lang="en-US" sz="1100" b="1" dirty="0">
                <a:solidFill>
                  <a:srgbClr val="454545"/>
                </a:solidFill>
                <a:cs typeface="Arial" pitchFamily="34" charset="0"/>
              </a:rPr>
              <a:t>6</a:t>
            </a:r>
            <a:r>
              <a:rPr lang="en-US" sz="1100" b="1" dirty="0">
                <a:solidFill>
                  <a:srgbClr val="454545"/>
                </a:solidFill>
                <a:ea typeface="ＭＳ Ｐゴシック" charset="0"/>
                <a:cs typeface="Arial" pitchFamily="34" charset="0"/>
              </a:rPr>
              <a:t>0TB to 24</a:t>
            </a:r>
            <a:r>
              <a:rPr lang="en-US" sz="1100" b="1" dirty="0">
                <a:solidFill>
                  <a:srgbClr val="454545"/>
                </a:solidFill>
                <a:cs typeface="Arial" pitchFamily="34" charset="0"/>
              </a:rPr>
              <a:t>0</a:t>
            </a:r>
            <a:r>
              <a:rPr lang="en-US" sz="1100" b="1" dirty="0">
                <a:solidFill>
                  <a:srgbClr val="454545"/>
                </a:solidFill>
                <a:ea typeface="ＭＳ Ｐゴシック" charset="0"/>
                <a:cs typeface="Arial" pitchFamily="34" charset="0"/>
              </a:rPr>
              <a:t> TB</a:t>
            </a:r>
          </a:p>
        </p:txBody>
      </p:sp>
      <p:pic>
        <p:nvPicPr>
          <p:cNvPr id="12" name="Picture 2">
            <a:extLst>
              <a:ext uri="{FF2B5EF4-FFF2-40B4-BE49-F238E27FC236}">
                <a16:creationId xmlns:a16="http://schemas.microsoft.com/office/drawing/2014/main" id="{040FA176-E7C7-3B25-8320-1E47332ECE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 t="3977" r="454" b="4709"/>
          <a:stretch/>
        </p:blipFill>
        <p:spPr bwMode="auto">
          <a:xfrm>
            <a:off x="6817858" y="2530683"/>
            <a:ext cx="2250400" cy="20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526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lose-up of a computer equipment&#10;&#10;Description automatically generated">
            <a:extLst>
              <a:ext uri="{FF2B5EF4-FFF2-40B4-BE49-F238E27FC236}">
                <a16:creationId xmlns:a16="http://schemas.microsoft.com/office/drawing/2014/main" id="{D60D3D46-D79F-1152-F6DD-4BC829193516}"/>
              </a:ext>
            </a:extLst>
          </p:cNvPr>
          <p:cNvPicPr>
            <a:picLocks noChangeAspect="1"/>
          </p:cNvPicPr>
          <p:nvPr/>
        </p:nvPicPr>
        <p:blipFill>
          <a:blip r:embed="rId3"/>
          <a:stretch>
            <a:fillRect/>
          </a:stretch>
        </p:blipFill>
        <p:spPr>
          <a:xfrm>
            <a:off x="1426522" y="0"/>
            <a:ext cx="7717478" cy="5143500"/>
          </a:xfrm>
          <a:prstGeom prst="rect">
            <a:avLst/>
          </a:prstGeom>
        </p:spPr>
      </p:pic>
      <p:sp>
        <p:nvSpPr>
          <p:cNvPr id="9" name="Rectangle 8">
            <a:extLst>
              <a:ext uri="{FF2B5EF4-FFF2-40B4-BE49-F238E27FC236}">
                <a16:creationId xmlns:a16="http://schemas.microsoft.com/office/drawing/2014/main" id="{8B983C3C-B43C-D206-1D78-6EC65993A43D}"/>
              </a:ext>
            </a:extLst>
          </p:cNvPr>
          <p:cNvSpPr/>
          <p:nvPr/>
        </p:nvSpPr>
        <p:spPr>
          <a:xfrm rot="10800000">
            <a:off x="1416583" y="0"/>
            <a:ext cx="6951124" cy="5143500"/>
          </a:xfrm>
          <a:prstGeom prst="rect">
            <a:avLst/>
          </a:prstGeom>
          <a:gradFill flip="none" rotWithShape="1">
            <a:gsLst>
              <a:gs pos="64000">
                <a:schemeClr val="bg1"/>
              </a:gs>
              <a:gs pos="100000">
                <a:schemeClr val="bg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latin typeface="Aptos" panose="020B0004020202020204" pitchFamily="34" charset="0"/>
            </a:endParaRPr>
          </a:p>
        </p:txBody>
      </p:sp>
      <p:pic>
        <p:nvPicPr>
          <p:cNvPr id="12" name="Picture 11" descr="A blue letter on a black background&#10;&#10;Description automatically generated">
            <a:extLst>
              <a:ext uri="{FF2B5EF4-FFF2-40B4-BE49-F238E27FC236}">
                <a16:creationId xmlns:a16="http://schemas.microsoft.com/office/drawing/2014/main" id="{F6611B51-D907-FC9F-C6EF-4CCB1CC08FBC}"/>
              </a:ext>
            </a:extLst>
          </p:cNvPr>
          <p:cNvPicPr>
            <a:picLocks noChangeAspect="1"/>
          </p:cNvPicPr>
          <p:nvPr/>
        </p:nvPicPr>
        <p:blipFill>
          <a:blip r:embed="rId4"/>
          <a:stretch>
            <a:fillRect/>
          </a:stretch>
        </p:blipFill>
        <p:spPr>
          <a:xfrm>
            <a:off x="280345" y="233213"/>
            <a:ext cx="2006466" cy="315427"/>
          </a:xfrm>
          <a:prstGeom prst="rect">
            <a:avLst/>
          </a:prstGeom>
        </p:spPr>
      </p:pic>
      <p:sp>
        <p:nvSpPr>
          <p:cNvPr id="13" name="Segnaposto contenuto 9">
            <a:extLst>
              <a:ext uri="{FF2B5EF4-FFF2-40B4-BE49-F238E27FC236}">
                <a16:creationId xmlns:a16="http://schemas.microsoft.com/office/drawing/2014/main" id="{508EF652-3025-61F5-38DC-777C9456CD23}"/>
              </a:ext>
            </a:extLst>
          </p:cNvPr>
          <p:cNvSpPr>
            <a:spLocks noGrp="1"/>
          </p:cNvSpPr>
          <p:nvPr>
            <p:ph sz="half" idx="1"/>
          </p:nvPr>
        </p:nvSpPr>
        <p:spPr>
          <a:xfrm>
            <a:off x="200228" y="1735686"/>
            <a:ext cx="4173167" cy="2545556"/>
          </a:xfrm>
        </p:spPr>
        <p:txBody>
          <a:bodyPr>
            <a:normAutofit/>
          </a:bodyPr>
          <a:lstStyle/>
          <a:p>
            <a:pPr marL="0" indent="0" fontAlgn="base">
              <a:lnSpc>
                <a:spcPts val="1400"/>
              </a:lnSpc>
              <a:buNone/>
            </a:pPr>
            <a:r>
              <a:rPr lang="en-US" sz="500" b="1"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 </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0" indent="0" fontAlgn="base">
              <a:lnSpc>
                <a:spcPts val="1400"/>
              </a:lnSpc>
              <a:spcBef>
                <a:spcPts val="200"/>
              </a:spcBef>
              <a:buNone/>
            </a:pPr>
            <a:r>
              <a:rPr lang="en-US" b="1" dirty="0" err="1">
                <a:solidFill>
                  <a:srgbClr val="50637D"/>
                </a:solidFill>
                <a:latin typeface="Aptos" panose="020B0004020202020204" pitchFamily="34" charset="0"/>
                <a:ea typeface="MS PGothic" panose="020B0600070205080204" pitchFamily="34" charset="-128"/>
              </a:rPr>
              <a:t>Configurazione</a:t>
            </a:r>
            <a:r>
              <a:rPr lang="en-US" b="1" dirty="0">
                <a:solidFill>
                  <a:srgbClr val="50637D"/>
                </a:solidFill>
                <a:latin typeface="Aptos" panose="020B0004020202020204" pitchFamily="34" charset="0"/>
                <a:ea typeface="MS PGothic" panose="020B0600070205080204" pitchFamily="34" charset="-128"/>
              </a:rPr>
              <a:t> in </a:t>
            </a:r>
            <a:r>
              <a:rPr lang="en-US" b="1" dirty="0" err="1">
                <a:solidFill>
                  <a:srgbClr val="50637D"/>
                </a:solidFill>
                <a:latin typeface="Aptos" panose="020B0004020202020204" pitchFamily="34" charset="0"/>
                <a:ea typeface="MS PGothic" panose="020B0600070205080204" pitchFamily="34" charset="-128"/>
              </a:rPr>
              <a:t>offerta</a:t>
            </a:r>
            <a:endParaRPr lang="en-US" b="1" dirty="0">
              <a:solidFill>
                <a:srgbClr val="50637D"/>
              </a:solidFill>
              <a:latin typeface="Aptos" panose="020B0004020202020204" pitchFamily="34" charset="0"/>
              <a:ea typeface="MS PGothic" panose="020B0600070205080204" pitchFamily="34" charset="-128"/>
            </a:endParaRP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1x drive LTO-9 SAS</a:t>
            </a: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25 Slots </a:t>
            </a:r>
            <a:r>
              <a:rPr lang="en-US" sz="1400" kern="1200" dirty="0" err="1">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licenziati</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25 Slots per il vaulting (Air-Gap)</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20 </a:t>
            </a:r>
            <a:r>
              <a:rPr lang="en-US" sz="1400" kern="1200" dirty="0" err="1">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Nastri</a:t>
            </a: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 LTO-9</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5 </a:t>
            </a:r>
            <a:r>
              <a:rPr lang="en-US" sz="1400" kern="1200" dirty="0" err="1">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Nastri</a:t>
            </a: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 di </a:t>
            </a:r>
            <a:r>
              <a:rPr lang="en-US" sz="1400" kern="1200" dirty="0" err="1">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pulizia</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s-ES" sz="1400" kern="1200" dirty="0" err="1">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Licenza</a:t>
            </a:r>
            <a:r>
              <a:rPr lang="es-ES" dirty="0">
                <a:solidFill>
                  <a:srgbClr val="50637D"/>
                </a:solidFill>
                <a:latin typeface="Aptos" panose="020B0004020202020204" pitchFamily="34" charset="0"/>
                <a:ea typeface="MS PGothic" panose="020B0600070205080204" pitchFamily="34" charset="-128"/>
                <a:cs typeface="MS PGothic" panose="020B0600070205080204" pitchFamily="34" charset="-128"/>
              </a:rPr>
              <a:t> Active </a:t>
            </a:r>
            <a:r>
              <a:rPr lang="es-ES" dirty="0" err="1">
                <a:solidFill>
                  <a:srgbClr val="50637D"/>
                </a:solidFill>
                <a:latin typeface="Aptos" panose="020B0004020202020204" pitchFamily="34" charset="0"/>
                <a:ea typeface="MS PGothic" panose="020B0600070205080204" pitchFamily="34" charset="-128"/>
                <a:cs typeface="MS PGothic" panose="020B0600070205080204" pitchFamily="34" charset="-128"/>
              </a:rPr>
              <a:t>Vault</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n-US" dirty="0" err="1">
                <a:solidFill>
                  <a:srgbClr val="50637D"/>
                </a:solidFill>
                <a:latin typeface="Aptos" panose="020B0004020202020204" pitchFamily="34" charset="0"/>
                <a:ea typeface="MS PGothic" panose="020B0600070205080204" pitchFamily="34" charset="-128"/>
                <a:cs typeface="MS PGothic" panose="020B0600070205080204" pitchFamily="34" charset="-128"/>
              </a:rPr>
              <a:t>Licenza</a:t>
            </a:r>
            <a:r>
              <a:rPr lang="en-US" dirty="0">
                <a:solidFill>
                  <a:srgbClr val="50637D"/>
                </a:solidFill>
                <a:latin typeface="Aptos" panose="020B0004020202020204" pitchFamily="34" charset="0"/>
                <a:ea typeface="MS PGothic" panose="020B0600070205080204" pitchFamily="34" charset="-128"/>
                <a:cs typeface="MS PGothic" panose="020B0600070205080204" pitchFamily="34" charset="-128"/>
              </a:rPr>
              <a:t> per il </a:t>
            </a: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Ransom Block/Tape Blocking</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fontAlgn="base">
              <a:lnSpc>
                <a:spcPts val="1400"/>
              </a:lnSpc>
              <a:spcBef>
                <a:spcPts val="200"/>
              </a:spcBef>
            </a:pPr>
            <a:r>
              <a:rPr lang="en-US" sz="14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3Y support Bronze (5x9xNBD)</a:t>
            </a:r>
          </a:p>
          <a:p>
            <a:pPr fontAlgn="base">
              <a:lnSpc>
                <a:spcPts val="1400"/>
              </a:lnSpc>
              <a:spcBef>
                <a:spcPts val="200"/>
              </a:spcBef>
            </a:pPr>
            <a:endParaRPr lang="en-US" dirty="0">
              <a:solidFill>
                <a:srgbClr val="50637D"/>
              </a:solidFill>
              <a:latin typeface="Aptos" panose="020B0004020202020204" pitchFamily="34" charset="0"/>
              <a:ea typeface="MS PGothic" panose="020B0600070205080204" pitchFamily="34" charset="-128"/>
              <a:cs typeface="Times New Roman" panose="02020603050405020304" pitchFamily="18" charset="0"/>
            </a:endParaRPr>
          </a:p>
          <a:p>
            <a:pPr fontAlgn="base">
              <a:lnSpc>
                <a:spcPts val="1400"/>
              </a:lnSpc>
              <a:spcBef>
                <a:spcPts val="200"/>
              </a:spcBef>
            </a:pP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a:lnSpc>
                <a:spcPts val="1400"/>
              </a:lnSpc>
            </a:pPr>
            <a:endParaRPr lang="it-IT" dirty="0">
              <a:latin typeface="Aptos" panose="020B0004020202020204" pitchFamily="34" charset="0"/>
            </a:endParaRPr>
          </a:p>
        </p:txBody>
      </p:sp>
      <p:sp>
        <p:nvSpPr>
          <p:cNvPr id="14" name="Title 1">
            <a:extLst>
              <a:ext uri="{FF2B5EF4-FFF2-40B4-BE49-F238E27FC236}">
                <a16:creationId xmlns:a16="http://schemas.microsoft.com/office/drawing/2014/main" id="{A922C60D-12F9-833C-DA3B-739A6CF53391}"/>
              </a:ext>
            </a:extLst>
          </p:cNvPr>
          <p:cNvSpPr>
            <a:spLocks noGrp="1"/>
          </p:cNvSpPr>
          <p:nvPr>
            <p:ph type="title"/>
          </p:nvPr>
        </p:nvSpPr>
        <p:spPr>
          <a:xfrm>
            <a:off x="200228" y="576104"/>
            <a:ext cx="7863840" cy="688086"/>
          </a:xfrm>
        </p:spPr>
        <p:txBody>
          <a:bodyPr rtlCol="0">
            <a:normAutofit/>
          </a:bodyPr>
          <a:lstStyle/>
          <a:p>
            <a:pPr defTabSz="381610" fontAlgn="auto">
              <a:spcAft>
                <a:spcPts val="0"/>
              </a:spcAft>
              <a:defRPr/>
            </a:pPr>
            <a:r>
              <a:rPr lang="en-US" sz="3200" b="1" dirty="0">
                <a:effectLst>
                  <a:reflection endPos="0" dist="50800" dir="5400000" sy="-100000" algn="bl" rotWithShape="0"/>
                </a:effectLst>
                <a:latin typeface="Aptos" panose="020B0004020202020204" pitchFamily="34" charset="0"/>
              </a:rPr>
              <a:t>Tape Library Scalar i3</a:t>
            </a:r>
          </a:p>
        </p:txBody>
      </p:sp>
      <p:sp>
        <p:nvSpPr>
          <p:cNvPr id="15" name="CasellaDiTesto 15">
            <a:extLst>
              <a:ext uri="{FF2B5EF4-FFF2-40B4-BE49-F238E27FC236}">
                <a16:creationId xmlns:a16="http://schemas.microsoft.com/office/drawing/2014/main" id="{3BD9A5AF-B031-0891-9813-E45B8A948E05}"/>
              </a:ext>
            </a:extLst>
          </p:cNvPr>
          <p:cNvSpPr txBox="1"/>
          <p:nvPr/>
        </p:nvSpPr>
        <p:spPr>
          <a:xfrm>
            <a:off x="200228" y="4249529"/>
            <a:ext cx="3746090" cy="461665"/>
          </a:xfrm>
          <a:prstGeom prst="rect">
            <a:avLst/>
          </a:prstGeom>
          <a:noFill/>
        </p:spPr>
        <p:txBody>
          <a:bodyPr wrap="none" rtlCol="0">
            <a:spAutoFit/>
          </a:bodyPr>
          <a:lstStyle/>
          <a:p>
            <a:r>
              <a:rPr lang="it-IT" sz="2400" b="1" dirty="0">
                <a:latin typeface="Aptos" panose="020B0004020202020204" pitchFamily="34" charset="0"/>
              </a:rPr>
              <a:t>Prezzo promo: €10.500,00</a:t>
            </a:r>
          </a:p>
        </p:txBody>
      </p:sp>
      <p:sp>
        <p:nvSpPr>
          <p:cNvPr id="18" name="CasellaDiTesto 16">
            <a:extLst>
              <a:ext uri="{FF2B5EF4-FFF2-40B4-BE49-F238E27FC236}">
                <a16:creationId xmlns:a16="http://schemas.microsoft.com/office/drawing/2014/main" id="{74E34779-B238-AF78-8A0C-72ABE02A84A2}"/>
              </a:ext>
            </a:extLst>
          </p:cNvPr>
          <p:cNvSpPr txBox="1"/>
          <p:nvPr/>
        </p:nvSpPr>
        <p:spPr>
          <a:xfrm>
            <a:off x="4036790" y="1927281"/>
            <a:ext cx="2283742" cy="2600007"/>
          </a:xfrm>
          <a:prstGeom prst="rect">
            <a:avLst/>
          </a:prstGeom>
          <a:noFill/>
        </p:spPr>
        <p:txBody>
          <a:bodyPr wrap="square" rtlCol="0">
            <a:spAutoFit/>
          </a:bodyPr>
          <a:lstStyle/>
          <a:p>
            <a:pPr>
              <a:lnSpc>
                <a:spcPts val="1400"/>
              </a:lnSpc>
            </a:pPr>
            <a:r>
              <a:rPr lang="it-IT" sz="1400" b="1" dirty="0">
                <a:solidFill>
                  <a:srgbClr val="50637D"/>
                </a:solidFill>
                <a:latin typeface="Aptos" panose="020B0004020202020204" pitchFamily="34" charset="0"/>
                <a:ea typeface="MS PGothic" panose="020B0600070205080204" pitchFamily="34" charset="-128"/>
              </a:rPr>
              <a:t>Caratteristiche principali Scalar i3</a:t>
            </a:r>
          </a:p>
          <a:p>
            <a:pPr marL="285750" indent="-285750">
              <a:lnSpc>
                <a:spcPts val="1400"/>
              </a:lnSpc>
              <a:buFont typeface="Arial" panose="020B0604020202020204" pitchFamily="34" charset="0"/>
              <a:buChar char="•"/>
            </a:pPr>
            <a:r>
              <a:rPr lang="it-IT" sz="1400" dirty="0">
                <a:solidFill>
                  <a:srgbClr val="50637D"/>
                </a:solidFill>
                <a:latin typeface="Aptos" panose="020B0004020202020204" pitchFamily="34" charset="0"/>
                <a:ea typeface="MS PGothic" panose="020B0600070205080204" pitchFamily="34" charset="-128"/>
              </a:rPr>
              <a:t>Fino a 24 drives LTO e 400 slots (fino a 7,2PB)</a:t>
            </a:r>
          </a:p>
          <a:p>
            <a:pPr marL="285750" indent="-285750">
              <a:lnSpc>
                <a:spcPts val="1400"/>
              </a:lnSpc>
              <a:buFont typeface="Arial" panose="020B0604020202020204" pitchFamily="34" charset="0"/>
              <a:buChar char="•"/>
            </a:pPr>
            <a:r>
              <a:rPr lang="it-IT" sz="1400" dirty="0" err="1">
                <a:solidFill>
                  <a:srgbClr val="50637D"/>
                </a:solidFill>
                <a:latin typeface="Aptos" panose="020B0004020202020204" pitchFamily="34" charset="0"/>
                <a:ea typeface="MS PGothic" panose="020B0600070205080204" pitchFamily="34" charset="-128"/>
              </a:rPr>
              <a:t>Partitioning</a:t>
            </a:r>
            <a:endParaRPr lang="it-IT" sz="1400" dirty="0">
              <a:solidFill>
                <a:srgbClr val="50637D"/>
              </a:solidFill>
              <a:latin typeface="Aptos" panose="020B0004020202020204" pitchFamily="34" charset="0"/>
              <a:ea typeface="MS PGothic" panose="020B0600070205080204" pitchFamily="34" charset="-128"/>
            </a:endParaRPr>
          </a:p>
          <a:p>
            <a:pPr marL="285750" indent="-285750">
              <a:lnSpc>
                <a:spcPts val="1400"/>
              </a:lnSpc>
              <a:buFont typeface="Arial" panose="020B0604020202020204" pitchFamily="34" charset="0"/>
              <a:buChar char="•"/>
            </a:pPr>
            <a:r>
              <a:rPr lang="it-IT" sz="1400" dirty="0">
                <a:solidFill>
                  <a:srgbClr val="50637D"/>
                </a:solidFill>
                <a:latin typeface="Aptos" panose="020B0004020202020204" pitchFamily="34" charset="0"/>
                <a:ea typeface="MS PGothic" panose="020B0600070205080204" pitchFamily="34" charset="-128"/>
              </a:rPr>
              <a:t>Alimentazione ridondante</a:t>
            </a:r>
          </a:p>
          <a:p>
            <a:pPr marL="285750" indent="-285750">
              <a:lnSpc>
                <a:spcPts val="1400"/>
              </a:lnSpc>
              <a:buFont typeface="Arial" panose="020B0604020202020204" pitchFamily="34" charset="0"/>
              <a:buChar char="•"/>
            </a:pPr>
            <a:r>
              <a:rPr lang="it-IT" sz="1400" dirty="0">
                <a:solidFill>
                  <a:srgbClr val="50637D"/>
                </a:solidFill>
                <a:latin typeface="Aptos" panose="020B0004020202020204" pitchFamily="34" charset="0"/>
                <a:ea typeface="MS PGothic" panose="020B0600070205080204" pitchFamily="34" charset="-128"/>
              </a:rPr>
              <a:t>Funzionalità Air-Gap per protezione ransomware</a:t>
            </a:r>
          </a:p>
          <a:p>
            <a:pPr marL="285750" indent="-285750">
              <a:lnSpc>
                <a:spcPts val="1400"/>
              </a:lnSpc>
              <a:buFont typeface="Arial" panose="020B0604020202020204" pitchFamily="34" charset="0"/>
              <a:buChar char="•"/>
            </a:pPr>
            <a:r>
              <a:rPr lang="it-IT" sz="1400" dirty="0">
                <a:solidFill>
                  <a:srgbClr val="50637D"/>
                </a:solidFill>
                <a:latin typeface="Aptos" panose="020B0004020202020204" pitchFamily="34" charset="0"/>
                <a:ea typeface="MS PGothic" panose="020B0600070205080204" pitchFamily="34" charset="-128"/>
              </a:rPr>
              <a:t>Reportistica avanzata</a:t>
            </a:r>
          </a:p>
          <a:p>
            <a:pPr marL="285750" indent="-285750">
              <a:lnSpc>
                <a:spcPts val="1400"/>
              </a:lnSpc>
              <a:buFont typeface="Arial" panose="020B0604020202020204" pitchFamily="34" charset="0"/>
              <a:buChar char="•"/>
            </a:pPr>
            <a:r>
              <a:rPr lang="it-IT" sz="1400" dirty="0">
                <a:solidFill>
                  <a:srgbClr val="50637D"/>
                </a:solidFill>
                <a:latin typeface="Aptos" panose="020B0004020202020204" pitchFamily="34" charset="0"/>
                <a:ea typeface="MS PGothic" panose="020B0600070205080204" pitchFamily="34" charset="-128"/>
              </a:rPr>
              <a:t>Multi </a:t>
            </a:r>
            <a:r>
              <a:rPr lang="it-IT" sz="1400" dirty="0" err="1">
                <a:solidFill>
                  <a:srgbClr val="50637D"/>
                </a:solidFill>
                <a:latin typeface="Aptos" panose="020B0004020202020204" pitchFamily="34" charset="0"/>
                <a:ea typeface="MS PGothic" panose="020B0600070205080204" pitchFamily="34" charset="-128"/>
              </a:rPr>
              <a:t>Factor</a:t>
            </a:r>
            <a:r>
              <a:rPr lang="it-IT" sz="1400" dirty="0">
                <a:solidFill>
                  <a:srgbClr val="50637D"/>
                </a:solidFill>
                <a:latin typeface="Aptos" panose="020B0004020202020204" pitchFamily="34" charset="0"/>
                <a:ea typeface="MS PGothic" panose="020B0600070205080204" pitchFamily="34" charset="-128"/>
              </a:rPr>
              <a:t> </a:t>
            </a:r>
            <a:r>
              <a:rPr lang="it-IT" sz="1400" dirty="0" err="1">
                <a:solidFill>
                  <a:srgbClr val="50637D"/>
                </a:solidFill>
                <a:latin typeface="Aptos" panose="020B0004020202020204" pitchFamily="34" charset="0"/>
                <a:ea typeface="MS PGothic" panose="020B0600070205080204" pitchFamily="34" charset="-128"/>
              </a:rPr>
              <a:t>Autentication</a:t>
            </a:r>
            <a:endParaRPr lang="it-IT" sz="1400" dirty="0">
              <a:solidFill>
                <a:srgbClr val="50637D"/>
              </a:solidFill>
              <a:latin typeface="Aptos" panose="020B0004020202020204" pitchFamily="34" charset="0"/>
              <a:ea typeface="MS PGothic" panose="020B0600070205080204" pitchFamily="34" charset="-128"/>
            </a:endParaRPr>
          </a:p>
          <a:p>
            <a:pPr>
              <a:lnSpc>
                <a:spcPts val="1400"/>
              </a:lnSpc>
            </a:pPr>
            <a:endParaRPr lang="it-IT" sz="1100" dirty="0">
              <a:latin typeface="Aptos" panose="020B0004020202020204" pitchFamily="34" charset="0"/>
            </a:endParaRPr>
          </a:p>
        </p:txBody>
      </p:sp>
      <p:sp>
        <p:nvSpPr>
          <p:cNvPr id="19" name="CasellaDiTesto 1">
            <a:extLst>
              <a:ext uri="{FF2B5EF4-FFF2-40B4-BE49-F238E27FC236}">
                <a16:creationId xmlns:a16="http://schemas.microsoft.com/office/drawing/2014/main" id="{D1F864D1-9158-CC74-4777-D3880B7FDE93}"/>
              </a:ext>
            </a:extLst>
          </p:cNvPr>
          <p:cNvSpPr txBox="1"/>
          <p:nvPr/>
        </p:nvSpPr>
        <p:spPr>
          <a:xfrm>
            <a:off x="200228" y="1218734"/>
            <a:ext cx="5189177" cy="605294"/>
          </a:xfrm>
          <a:prstGeom prst="rect">
            <a:avLst/>
          </a:prstGeom>
          <a:noFill/>
        </p:spPr>
        <p:txBody>
          <a:bodyPr wrap="none" rtlCol="0">
            <a:spAutoFit/>
          </a:bodyPr>
          <a:lstStyle/>
          <a:p>
            <a:pPr>
              <a:lnSpc>
                <a:spcPts val="2000"/>
              </a:lnSpc>
            </a:pPr>
            <a:r>
              <a:rPr lang="it-IT" dirty="0">
                <a:latin typeface="Aptos" panose="020B0004020202020204" pitchFamily="34" charset="0"/>
              </a:rPr>
              <a:t>Uno strumento semplice ma molto efficace per</a:t>
            </a:r>
          </a:p>
          <a:p>
            <a:pPr>
              <a:lnSpc>
                <a:spcPts val="2000"/>
              </a:lnSpc>
            </a:pPr>
            <a:r>
              <a:rPr lang="it-IT" dirty="0">
                <a:latin typeface="Aptos" panose="020B0004020202020204" pitchFamily="34" charset="0"/>
              </a:rPr>
              <a:t>backup e per proteggersi dagli attacchi informatici </a:t>
            </a:r>
          </a:p>
        </p:txBody>
      </p:sp>
    </p:spTree>
    <p:extLst>
      <p:ext uri="{BB962C8B-B14F-4D97-AF65-F5344CB8AC3E}">
        <p14:creationId xmlns:p14="http://schemas.microsoft.com/office/powerpoint/2010/main" val="2443812192"/>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0D3D46-D79F-1152-F6DD-4BC829193516}"/>
              </a:ext>
            </a:extLst>
          </p:cNvPr>
          <p:cNvPicPr>
            <a:picLocks noChangeAspect="1"/>
          </p:cNvPicPr>
          <p:nvPr/>
        </p:nvPicPr>
        <p:blipFill>
          <a:blip r:embed="rId3"/>
          <a:srcRect r="42524" b="17823"/>
          <a:stretch/>
        </p:blipFill>
        <p:spPr>
          <a:xfrm>
            <a:off x="4897079" y="1"/>
            <a:ext cx="4246921" cy="5143500"/>
          </a:xfrm>
          <a:prstGeom prst="rect">
            <a:avLst/>
          </a:prstGeom>
        </p:spPr>
      </p:pic>
      <p:sp>
        <p:nvSpPr>
          <p:cNvPr id="9" name="Rectangle 8">
            <a:extLst>
              <a:ext uri="{FF2B5EF4-FFF2-40B4-BE49-F238E27FC236}">
                <a16:creationId xmlns:a16="http://schemas.microsoft.com/office/drawing/2014/main" id="{8B983C3C-B43C-D206-1D78-6EC65993A43D}"/>
              </a:ext>
            </a:extLst>
          </p:cNvPr>
          <p:cNvSpPr/>
          <p:nvPr/>
        </p:nvSpPr>
        <p:spPr>
          <a:xfrm rot="10800000">
            <a:off x="1426522" y="0"/>
            <a:ext cx="6951124" cy="5143500"/>
          </a:xfrm>
          <a:prstGeom prst="rect">
            <a:avLst/>
          </a:prstGeom>
          <a:gradFill flip="none" rotWithShape="1">
            <a:gsLst>
              <a:gs pos="64000">
                <a:schemeClr val="bg1"/>
              </a:gs>
              <a:gs pos="100000">
                <a:schemeClr val="bg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latin typeface="Aptos" panose="020B0004020202020204" pitchFamily="34" charset="0"/>
            </a:endParaRPr>
          </a:p>
        </p:txBody>
      </p:sp>
      <p:pic>
        <p:nvPicPr>
          <p:cNvPr id="12" name="Picture 11" descr="A blue letter on a black background&#10;&#10;Description automatically generated">
            <a:extLst>
              <a:ext uri="{FF2B5EF4-FFF2-40B4-BE49-F238E27FC236}">
                <a16:creationId xmlns:a16="http://schemas.microsoft.com/office/drawing/2014/main" id="{F6611B51-D907-FC9F-C6EF-4CCB1CC08FBC}"/>
              </a:ext>
            </a:extLst>
          </p:cNvPr>
          <p:cNvPicPr>
            <a:picLocks noChangeAspect="1"/>
          </p:cNvPicPr>
          <p:nvPr/>
        </p:nvPicPr>
        <p:blipFill>
          <a:blip r:embed="rId4"/>
          <a:stretch>
            <a:fillRect/>
          </a:stretch>
        </p:blipFill>
        <p:spPr>
          <a:xfrm>
            <a:off x="280345" y="233213"/>
            <a:ext cx="2006466" cy="315427"/>
          </a:xfrm>
          <a:prstGeom prst="rect">
            <a:avLst/>
          </a:prstGeom>
        </p:spPr>
      </p:pic>
      <p:sp>
        <p:nvSpPr>
          <p:cNvPr id="13" name="Segnaposto contenuto 9">
            <a:extLst>
              <a:ext uri="{FF2B5EF4-FFF2-40B4-BE49-F238E27FC236}">
                <a16:creationId xmlns:a16="http://schemas.microsoft.com/office/drawing/2014/main" id="{508EF652-3025-61F5-38DC-777C9456CD23}"/>
              </a:ext>
            </a:extLst>
          </p:cNvPr>
          <p:cNvSpPr>
            <a:spLocks noGrp="1"/>
          </p:cNvSpPr>
          <p:nvPr>
            <p:ph sz="half" idx="1"/>
          </p:nvPr>
        </p:nvSpPr>
        <p:spPr>
          <a:xfrm>
            <a:off x="200230" y="1906820"/>
            <a:ext cx="3670022" cy="2545556"/>
          </a:xfrm>
        </p:spPr>
        <p:txBody>
          <a:bodyPr>
            <a:normAutofit/>
          </a:bodyPr>
          <a:lstStyle/>
          <a:p>
            <a:pPr marL="0" indent="0" fontAlgn="base">
              <a:lnSpc>
                <a:spcPts val="1400"/>
              </a:lnSpc>
              <a:buNone/>
            </a:pPr>
            <a:r>
              <a:rPr lang="en-US" sz="1100" b="1"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 </a:t>
            </a:r>
            <a:r>
              <a:rPr lang="en-US" sz="1100" b="1" dirty="0" err="1">
                <a:solidFill>
                  <a:srgbClr val="50637D"/>
                </a:solidFill>
                <a:latin typeface="Aptos" panose="020B0004020202020204" pitchFamily="34" charset="0"/>
                <a:ea typeface="MS PGothic" panose="020B0600070205080204" pitchFamily="34" charset="-128"/>
              </a:rPr>
              <a:t>Configurazione</a:t>
            </a:r>
            <a:r>
              <a:rPr lang="en-US" sz="1100" b="1" dirty="0">
                <a:solidFill>
                  <a:srgbClr val="50637D"/>
                </a:solidFill>
                <a:latin typeface="Aptos" panose="020B0004020202020204" pitchFamily="34" charset="0"/>
                <a:ea typeface="MS PGothic" panose="020B0600070205080204" pitchFamily="34" charset="-128"/>
              </a:rPr>
              <a:t> in </a:t>
            </a:r>
            <a:r>
              <a:rPr lang="en-US" sz="1100" b="1" dirty="0" err="1">
                <a:solidFill>
                  <a:srgbClr val="50637D"/>
                </a:solidFill>
                <a:latin typeface="Aptos" panose="020B0004020202020204" pitchFamily="34" charset="0"/>
                <a:ea typeface="MS PGothic" panose="020B0600070205080204" pitchFamily="34" charset="-128"/>
              </a:rPr>
              <a:t>offerta</a:t>
            </a:r>
            <a:endParaRPr lang="en-US" sz="1100" b="1" dirty="0">
              <a:solidFill>
                <a:srgbClr val="50637D"/>
              </a:solidFill>
              <a:latin typeface="Aptos" panose="020B0004020202020204" pitchFamily="34" charset="0"/>
              <a:ea typeface="MS PGothic" panose="020B0600070205080204" pitchFamily="34" charset="-128"/>
            </a:endParaRP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1x DXi T10 backup appliance</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30 TB di capacità licenziata (espandibile fino a 60TB con licenze incrementali)</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Protezione ransomware con snapshot immutabili</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Riduzione dei dati fino a 70:1 tramite deduplicazione variabile e compressione</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Supporto per NFS / SMB / OST / VTL / AccentFS / VDMS</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Funzionalità di tiering su cloud </a:t>
            </a:r>
          </a:p>
          <a:p>
            <a:pPr fontAlgn="base">
              <a:lnSpc>
                <a:spcPts val="1400"/>
              </a:lnSpc>
              <a:spcBef>
                <a:spcPts val="200"/>
              </a:spcBef>
              <a:spcAft>
                <a:spcPts val="200"/>
              </a:spcAft>
            </a:pPr>
            <a:r>
              <a:rPr lang="it-IT" sz="110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3 anni di supporto Bronze (5x9xNBD)</a:t>
            </a:r>
            <a:endParaRPr lang="en-US" sz="1100" dirty="0">
              <a:solidFill>
                <a:srgbClr val="50637D"/>
              </a:solidFill>
              <a:latin typeface="Aptos" panose="020B0004020202020204" pitchFamily="34" charset="0"/>
              <a:ea typeface="MS PGothic" panose="020B0600070205080204" pitchFamily="34" charset="-128"/>
              <a:cs typeface="Times New Roman" panose="02020603050405020304" pitchFamily="18" charset="0"/>
            </a:endParaRPr>
          </a:p>
          <a:p>
            <a:pPr fontAlgn="base">
              <a:lnSpc>
                <a:spcPts val="1400"/>
              </a:lnSpc>
              <a:spcBef>
                <a:spcPts val="200"/>
              </a:spcBef>
            </a:pPr>
            <a:endParaRPr lang="it-IT" sz="1100" kern="100" dirty="0">
              <a:effectLst/>
              <a:latin typeface="Aptos" panose="020B0004020202020204" pitchFamily="34" charset="0"/>
              <a:ea typeface="Calibri" panose="020F0502020204030204" pitchFamily="34" charset="0"/>
              <a:cs typeface="Times New Roman" panose="02020603050405020304" pitchFamily="18" charset="0"/>
            </a:endParaRPr>
          </a:p>
          <a:p>
            <a:pPr>
              <a:lnSpc>
                <a:spcPts val="1400"/>
              </a:lnSpc>
            </a:pPr>
            <a:endParaRPr lang="it-IT" sz="1100" dirty="0">
              <a:latin typeface="Aptos" panose="020B0004020202020204" pitchFamily="34" charset="0"/>
            </a:endParaRPr>
          </a:p>
        </p:txBody>
      </p:sp>
      <p:sp>
        <p:nvSpPr>
          <p:cNvPr id="14" name="Title 1">
            <a:extLst>
              <a:ext uri="{FF2B5EF4-FFF2-40B4-BE49-F238E27FC236}">
                <a16:creationId xmlns:a16="http://schemas.microsoft.com/office/drawing/2014/main" id="{A922C60D-12F9-833C-DA3B-739A6CF53391}"/>
              </a:ext>
            </a:extLst>
          </p:cNvPr>
          <p:cNvSpPr>
            <a:spLocks noGrp="1"/>
          </p:cNvSpPr>
          <p:nvPr>
            <p:ph type="title"/>
          </p:nvPr>
        </p:nvSpPr>
        <p:spPr>
          <a:xfrm>
            <a:off x="200228" y="576104"/>
            <a:ext cx="7863840" cy="688086"/>
          </a:xfrm>
        </p:spPr>
        <p:txBody>
          <a:bodyPr rtlCol="0">
            <a:normAutofit/>
          </a:bodyPr>
          <a:lstStyle/>
          <a:p>
            <a:pPr defTabSz="381610" fontAlgn="auto">
              <a:spcAft>
                <a:spcPts val="0"/>
              </a:spcAft>
              <a:defRPr/>
            </a:pPr>
            <a:r>
              <a:rPr lang="en-US" sz="3200" b="1" spc="-30" dirty="0" err="1">
                <a:effectLst>
                  <a:reflection endPos="0" dist="50800" dir="5400000" sy="-100000" algn="bl" rotWithShape="0"/>
                </a:effectLst>
                <a:latin typeface="Aptos" panose="020B0004020202020204" pitchFamily="34" charset="0"/>
              </a:rPr>
              <a:t>DXi</a:t>
            </a:r>
            <a:r>
              <a:rPr lang="en-US" sz="3200" b="1" spc="-30" dirty="0">
                <a:effectLst>
                  <a:reflection endPos="0" dist="50800" dir="5400000" sy="-100000" algn="bl" rotWithShape="0"/>
                </a:effectLst>
                <a:latin typeface="Aptos" panose="020B0004020202020204" pitchFamily="34" charset="0"/>
              </a:rPr>
              <a:t> T-Series Appliance di Backup</a:t>
            </a:r>
          </a:p>
        </p:txBody>
      </p:sp>
      <p:sp>
        <p:nvSpPr>
          <p:cNvPr id="15" name="CasellaDiTesto 15">
            <a:extLst>
              <a:ext uri="{FF2B5EF4-FFF2-40B4-BE49-F238E27FC236}">
                <a16:creationId xmlns:a16="http://schemas.microsoft.com/office/drawing/2014/main" id="{3BD9A5AF-B031-0891-9813-E45B8A948E05}"/>
              </a:ext>
            </a:extLst>
          </p:cNvPr>
          <p:cNvSpPr txBox="1"/>
          <p:nvPr/>
        </p:nvSpPr>
        <p:spPr>
          <a:xfrm>
            <a:off x="200228" y="4249529"/>
            <a:ext cx="3746090" cy="461665"/>
          </a:xfrm>
          <a:prstGeom prst="rect">
            <a:avLst/>
          </a:prstGeom>
          <a:noFill/>
        </p:spPr>
        <p:txBody>
          <a:bodyPr wrap="none" rtlCol="0">
            <a:spAutoFit/>
          </a:bodyPr>
          <a:lstStyle/>
          <a:p>
            <a:r>
              <a:rPr lang="it-IT" sz="2400" b="1" dirty="0">
                <a:latin typeface="Aptos" panose="020B0004020202020204" pitchFamily="34" charset="0"/>
              </a:rPr>
              <a:t>Prezzo promo: €25.000,00</a:t>
            </a:r>
          </a:p>
        </p:txBody>
      </p:sp>
      <p:sp>
        <p:nvSpPr>
          <p:cNvPr id="18" name="CasellaDiTesto 16">
            <a:extLst>
              <a:ext uri="{FF2B5EF4-FFF2-40B4-BE49-F238E27FC236}">
                <a16:creationId xmlns:a16="http://schemas.microsoft.com/office/drawing/2014/main" id="{74E34779-B238-AF78-8A0C-72ABE02A84A2}"/>
              </a:ext>
            </a:extLst>
          </p:cNvPr>
          <p:cNvSpPr txBox="1"/>
          <p:nvPr/>
        </p:nvSpPr>
        <p:spPr>
          <a:xfrm>
            <a:off x="4036789" y="1856939"/>
            <a:ext cx="2553384" cy="3215560"/>
          </a:xfrm>
          <a:prstGeom prst="rect">
            <a:avLst/>
          </a:prstGeom>
          <a:noFill/>
        </p:spPr>
        <p:txBody>
          <a:bodyPr wrap="square" rtlCol="0">
            <a:spAutoFit/>
          </a:bodyPr>
          <a:lstStyle/>
          <a:p>
            <a:pPr>
              <a:lnSpc>
                <a:spcPts val="1400"/>
              </a:lnSpc>
            </a:pPr>
            <a:r>
              <a:rPr lang="it-IT" sz="1100" b="1" dirty="0">
                <a:solidFill>
                  <a:srgbClr val="50637D"/>
                </a:solidFill>
                <a:latin typeface="Aptos" panose="020B0004020202020204" pitchFamily="34" charset="0"/>
                <a:ea typeface="MS PGothic" panose="020B0600070205080204" pitchFamily="34" charset="-128"/>
              </a:rPr>
              <a:t>Caratteristiche principali DXi T10</a:t>
            </a:r>
          </a:p>
          <a:p>
            <a:pPr marL="174625" indent="-174625">
              <a:lnSpc>
                <a:spcPts val="1400"/>
              </a:lnSpc>
              <a:spcBef>
                <a:spcPts val="200"/>
              </a:spcBef>
              <a:spcAft>
                <a:spcPts val="200"/>
              </a:spcAft>
              <a:buClr>
                <a:srgbClr val="434F54"/>
              </a:buClr>
              <a:buSzPct val="95000"/>
              <a:buFont typeface="Arial" panose="020B0604020202020204" pitchFamily="34" charset="0"/>
              <a:buChar char="•"/>
            </a:pPr>
            <a:r>
              <a:rPr lang="it-IT" sz="1100" dirty="0">
                <a:solidFill>
                  <a:srgbClr val="50637D"/>
                </a:solidFill>
                <a:latin typeface="Aptos" panose="020B0004020202020204" pitchFamily="34" charset="0"/>
                <a:ea typeface="MS PGothic" panose="020B0600070205080204" pitchFamily="34" charset="-128"/>
              </a:rPr>
              <a:t>Backup e ripristino accelerati </a:t>
            </a:r>
            <a:br>
              <a:rPr lang="it-IT" sz="1100" dirty="0">
                <a:solidFill>
                  <a:srgbClr val="50637D"/>
                </a:solidFill>
                <a:latin typeface="Aptos" panose="020B0004020202020204" pitchFamily="34" charset="0"/>
                <a:ea typeface="MS PGothic" panose="020B0600070205080204" pitchFamily="34" charset="-128"/>
              </a:rPr>
            </a:br>
            <a:r>
              <a:rPr lang="it-IT" sz="1100" dirty="0">
                <a:solidFill>
                  <a:srgbClr val="50637D"/>
                </a:solidFill>
                <a:latin typeface="Aptos" panose="020B0004020202020204" pitchFamily="34" charset="0"/>
                <a:ea typeface="MS PGothic" panose="020B0600070205080204" pitchFamily="34" charset="-128"/>
              </a:rPr>
              <a:t>con prestazioni di ingest fino </a:t>
            </a:r>
            <a:br>
              <a:rPr lang="it-IT" sz="1100" dirty="0">
                <a:solidFill>
                  <a:srgbClr val="50637D"/>
                </a:solidFill>
                <a:latin typeface="Aptos" panose="020B0004020202020204" pitchFamily="34" charset="0"/>
                <a:ea typeface="MS PGothic" panose="020B0600070205080204" pitchFamily="34" charset="-128"/>
              </a:rPr>
            </a:br>
            <a:r>
              <a:rPr lang="it-IT" sz="1100" dirty="0">
                <a:solidFill>
                  <a:srgbClr val="50637D"/>
                </a:solidFill>
                <a:latin typeface="Aptos" panose="020B0004020202020204" pitchFamily="34" charset="0"/>
                <a:ea typeface="MS PGothic" panose="020B0600070205080204" pitchFamily="34" charset="-128"/>
              </a:rPr>
              <a:t>a 113TB/ora</a:t>
            </a:r>
          </a:p>
          <a:p>
            <a:pPr marL="174625" indent="-174625">
              <a:lnSpc>
                <a:spcPts val="1400"/>
              </a:lnSpc>
              <a:spcBef>
                <a:spcPts val="200"/>
              </a:spcBef>
              <a:spcAft>
                <a:spcPts val="200"/>
              </a:spcAft>
              <a:buClr>
                <a:srgbClr val="434F54"/>
              </a:buClr>
              <a:buSzPct val="95000"/>
              <a:buFont typeface="Arial" panose="020B0604020202020204" pitchFamily="34" charset="0"/>
              <a:buChar char="•"/>
            </a:pPr>
            <a:r>
              <a:rPr lang="it-IT" sz="1100" dirty="0">
                <a:solidFill>
                  <a:srgbClr val="50637D"/>
                </a:solidFill>
                <a:latin typeface="Aptos" panose="020B0004020202020204" pitchFamily="34" charset="0"/>
                <a:ea typeface="MS PGothic" panose="020B0600070205080204" pitchFamily="34" charset="-128"/>
              </a:rPr>
              <a:t>Protezione avanzata contro </a:t>
            </a:r>
            <a:br>
              <a:rPr lang="it-IT" sz="1100" dirty="0">
                <a:solidFill>
                  <a:srgbClr val="50637D"/>
                </a:solidFill>
                <a:latin typeface="Aptos" panose="020B0004020202020204" pitchFamily="34" charset="0"/>
                <a:ea typeface="MS PGothic" panose="020B0600070205080204" pitchFamily="34" charset="-128"/>
              </a:rPr>
            </a:br>
            <a:r>
              <a:rPr lang="it-IT" sz="1100" dirty="0">
                <a:solidFill>
                  <a:srgbClr val="50637D"/>
                </a:solidFill>
                <a:latin typeface="Aptos" panose="020B0004020202020204" pitchFamily="34" charset="0"/>
                <a:ea typeface="MS PGothic" panose="020B0600070205080204" pitchFamily="34" charset="-128"/>
              </a:rPr>
              <a:t>il ransomware con snapshot immutabili e deduplicazione inline</a:t>
            </a:r>
          </a:p>
          <a:p>
            <a:pPr marL="174625" indent="-174625">
              <a:lnSpc>
                <a:spcPts val="1400"/>
              </a:lnSpc>
              <a:spcBef>
                <a:spcPts val="200"/>
              </a:spcBef>
              <a:spcAft>
                <a:spcPts val="200"/>
              </a:spcAft>
              <a:buClr>
                <a:srgbClr val="434F54"/>
              </a:buClr>
              <a:buSzPct val="95000"/>
              <a:buFont typeface="Arial" panose="020B0604020202020204" pitchFamily="34" charset="0"/>
              <a:buChar char="•"/>
            </a:pPr>
            <a:r>
              <a:rPr lang="it-IT" sz="1100" dirty="0">
                <a:solidFill>
                  <a:srgbClr val="50637D"/>
                </a:solidFill>
                <a:latin typeface="Aptos" panose="020B0004020202020204" pitchFamily="34" charset="0"/>
                <a:ea typeface="MS PGothic" panose="020B0600070205080204" pitchFamily="34" charset="-128"/>
              </a:rPr>
              <a:t>Replicazione encrypted e tiering </a:t>
            </a:r>
            <a:br>
              <a:rPr lang="it-IT" sz="1100" dirty="0">
                <a:solidFill>
                  <a:srgbClr val="50637D"/>
                </a:solidFill>
                <a:latin typeface="Aptos" panose="020B0004020202020204" pitchFamily="34" charset="0"/>
                <a:ea typeface="MS PGothic" panose="020B0600070205080204" pitchFamily="34" charset="-128"/>
              </a:rPr>
            </a:br>
            <a:r>
              <a:rPr lang="it-IT" sz="1100" dirty="0">
                <a:solidFill>
                  <a:srgbClr val="50637D"/>
                </a:solidFill>
                <a:latin typeface="Aptos" panose="020B0004020202020204" pitchFamily="34" charset="0"/>
                <a:ea typeface="MS PGothic" panose="020B0600070205080204" pitchFamily="34" charset="-128"/>
              </a:rPr>
              <a:t>su cloud</a:t>
            </a:r>
          </a:p>
          <a:p>
            <a:pPr marL="174625" indent="-174625">
              <a:lnSpc>
                <a:spcPts val="1400"/>
              </a:lnSpc>
              <a:spcBef>
                <a:spcPts val="200"/>
              </a:spcBef>
              <a:spcAft>
                <a:spcPts val="200"/>
              </a:spcAft>
              <a:buClr>
                <a:srgbClr val="434F54"/>
              </a:buClr>
              <a:buSzPct val="95000"/>
              <a:buFont typeface="Arial" panose="020B0604020202020204" pitchFamily="34" charset="0"/>
              <a:buChar char="•"/>
            </a:pPr>
            <a:r>
              <a:rPr lang="it-IT" sz="1100" dirty="0">
                <a:solidFill>
                  <a:srgbClr val="50637D"/>
                </a:solidFill>
                <a:latin typeface="Aptos" panose="020B0004020202020204" pitchFamily="34" charset="0"/>
                <a:ea typeface="MS PGothic" panose="020B0600070205080204" pitchFamily="34" charset="-128"/>
              </a:rPr>
              <a:t>Interfacce di rete flessibili, incluse opzioni 10GbE, 25GbE, 100GbE </a:t>
            </a:r>
            <a:br>
              <a:rPr lang="it-IT" sz="1100" dirty="0">
                <a:solidFill>
                  <a:srgbClr val="50637D"/>
                </a:solidFill>
                <a:latin typeface="Aptos" panose="020B0004020202020204" pitchFamily="34" charset="0"/>
                <a:ea typeface="MS PGothic" panose="020B0600070205080204" pitchFamily="34" charset="-128"/>
              </a:rPr>
            </a:br>
            <a:r>
              <a:rPr lang="it-IT" sz="1100" dirty="0">
                <a:solidFill>
                  <a:srgbClr val="50637D"/>
                </a:solidFill>
                <a:latin typeface="Aptos" panose="020B0004020202020204" pitchFamily="34" charset="0"/>
                <a:ea typeface="MS PGothic" panose="020B0600070205080204" pitchFamily="34" charset="-128"/>
              </a:rPr>
              <a:t>e Fibre Channel</a:t>
            </a:r>
          </a:p>
          <a:p>
            <a:pPr marL="174625" indent="-174625">
              <a:lnSpc>
                <a:spcPts val="1400"/>
              </a:lnSpc>
              <a:spcBef>
                <a:spcPts val="200"/>
              </a:spcBef>
              <a:spcAft>
                <a:spcPts val="200"/>
              </a:spcAft>
              <a:buClr>
                <a:srgbClr val="434F54"/>
              </a:buClr>
              <a:buSzPct val="95000"/>
              <a:buFont typeface="Arial" panose="020B0604020202020204" pitchFamily="34" charset="0"/>
              <a:buChar char="•"/>
            </a:pPr>
            <a:r>
              <a:rPr lang="it-IT" sz="1100" dirty="0">
                <a:solidFill>
                  <a:srgbClr val="50637D"/>
                </a:solidFill>
                <a:latin typeface="Aptos" panose="020B0004020202020204" pitchFamily="34" charset="0"/>
                <a:ea typeface="MS PGothic" panose="020B0600070205080204" pitchFamily="34" charset="-128"/>
              </a:rPr>
              <a:t>Dimensioni compatte (1U) e ridondanza hardware per una maggiore affidabilità</a:t>
            </a:r>
          </a:p>
          <a:p>
            <a:pPr>
              <a:lnSpc>
                <a:spcPts val="1400"/>
              </a:lnSpc>
            </a:pPr>
            <a:endParaRPr lang="it-IT" sz="1100" dirty="0">
              <a:latin typeface="Aptos" panose="020B0004020202020204" pitchFamily="34" charset="0"/>
            </a:endParaRPr>
          </a:p>
        </p:txBody>
      </p:sp>
      <p:sp>
        <p:nvSpPr>
          <p:cNvPr id="19" name="CasellaDiTesto 1">
            <a:extLst>
              <a:ext uri="{FF2B5EF4-FFF2-40B4-BE49-F238E27FC236}">
                <a16:creationId xmlns:a16="http://schemas.microsoft.com/office/drawing/2014/main" id="{D1F864D1-9158-CC74-4777-D3880B7FDE93}"/>
              </a:ext>
            </a:extLst>
          </p:cNvPr>
          <p:cNvSpPr txBox="1"/>
          <p:nvPr/>
        </p:nvSpPr>
        <p:spPr>
          <a:xfrm>
            <a:off x="200228" y="1218734"/>
            <a:ext cx="5436745" cy="605294"/>
          </a:xfrm>
          <a:prstGeom prst="rect">
            <a:avLst/>
          </a:prstGeom>
          <a:noFill/>
        </p:spPr>
        <p:txBody>
          <a:bodyPr wrap="none" rtlCol="0">
            <a:spAutoFit/>
          </a:bodyPr>
          <a:lstStyle/>
          <a:p>
            <a:pPr>
              <a:lnSpc>
                <a:spcPts val="2000"/>
              </a:lnSpc>
            </a:pPr>
            <a:r>
              <a:rPr lang="it-IT" dirty="0">
                <a:solidFill>
                  <a:schemeClr val="tx2"/>
                </a:solidFill>
                <a:latin typeface="Aptos" panose="020B0004020202020204" pitchFamily="34" charset="0"/>
              </a:rPr>
              <a:t>Il primo appliance di backup </a:t>
            </a:r>
            <a:r>
              <a:rPr lang="it-IT" b="1" dirty="0">
                <a:latin typeface="Aptos" panose="020B0004020202020204" pitchFamily="34" charset="0"/>
              </a:rPr>
              <a:t>all-flash</a:t>
            </a:r>
            <a:r>
              <a:rPr lang="it-IT" dirty="0">
                <a:latin typeface="Aptos" panose="020B0004020202020204" pitchFamily="34" charset="0"/>
              </a:rPr>
              <a:t> </a:t>
            </a:r>
            <a:r>
              <a:rPr lang="it-IT" dirty="0">
                <a:solidFill>
                  <a:schemeClr val="tx2"/>
                </a:solidFill>
                <a:latin typeface="Aptos" panose="020B0004020202020204" pitchFamily="34" charset="0"/>
              </a:rPr>
              <a:t>per protezione </a:t>
            </a:r>
          </a:p>
          <a:p>
            <a:pPr>
              <a:lnSpc>
                <a:spcPts val="2000"/>
              </a:lnSpc>
            </a:pPr>
            <a:r>
              <a:rPr lang="it-IT" dirty="0">
                <a:solidFill>
                  <a:schemeClr val="tx2"/>
                </a:solidFill>
                <a:latin typeface="Aptos" panose="020B0004020202020204" pitchFamily="34" charset="0"/>
              </a:rPr>
              <a:t>e ripristino dati ultra-rapidi.</a:t>
            </a:r>
          </a:p>
        </p:txBody>
      </p:sp>
    </p:spTree>
    <p:extLst>
      <p:ext uri="{BB962C8B-B14F-4D97-AF65-F5344CB8AC3E}">
        <p14:creationId xmlns:p14="http://schemas.microsoft.com/office/powerpoint/2010/main" val="99790937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1D5CA-9FDE-47B0-ADD2-EE0013A8A89D}"/>
              </a:ext>
            </a:extLst>
          </p:cNvPr>
          <p:cNvSpPr/>
          <p:nvPr/>
        </p:nvSpPr>
        <p:spPr>
          <a:xfrm>
            <a:off x="0" y="1914777"/>
            <a:ext cx="9143999" cy="2259706"/>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a:effectLst>
            <a:outerShdw blurRad="50800" dist="38100" dir="2700000" algn="tl" rotWithShape="0">
              <a:prstClr val="black">
                <a:alpha val="40000"/>
              </a:prstClr>
            </a:outerShdw>
            <a:reflection stA="77000" endPos="20895"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chemeClr val="bg1"/>
              </a:solidFill>
            </a:endParaRPr>
          </a:p>
        </p:txBody>
      </p:sp>
      <p:sp>
        <p:nvSpPr>
          <p:cNvPr id="2" name="Title 1">
            <a:extLst>
              <a:ext uri="{FF2B5EF4-FFF2-40B4-BE49-F238E27FC236}">
                <a16:creationId xmlns:a16="http://schemas.microsoft.com/office/drawing/2014/main" id="{102468BF-8394-49EA-A5A8-E770C01B90CD}"/>
              </a:ext>
            </a:extLst>
          </p:cNvPr>
          <p:cNvSpPr>
            <a:spLocks noGrp="1"/>
          </p:cNvSpPr>
          <p:nvPr>
            <p:ph type="title"/>
          </p:nvPr>
        </p:nvSpPr>
        <p:spPr/>
        <p:txBody>
          <a:bodyPr/>
          <a:lstStyle/>
          <a:p>
            <a:r>
              <a:rPr lang="en-US" sz="2400" dirty="0"/>
              <a:t>About Quantum (NASDAQ: QMCO)</a:t>
            </a:r>
          </a:p>
        </p:txBody>
      </p:sp>
      <p:sp>
        <p:nvSpPr>
          <p:cNvPr id="110" name="Arrow: Right 109">
            <a:extLst>
              <a:ext uri="{FF2B5EF4-FFF2-40B4-BE49-F238E27FC236}">
                <a16:creationId xmlns:a16="http://schemas.microsoft.com/office/drawing/2014/main" id="{E25A78D7-D5F0-4F48-AA90-9473016F1597}"/>
              </a:ext>
            </a:extLst>
          </p:cNvPr>
          <p:cNvSpPr/>
          <p:nvPr/>
        </p:nvSpPr>
        <p:spPr>
          <a:xfrm>
            <a:off x="3970091" y="7705029"/>
            <a:ext cx="4964854" cy="32735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a:solidFill>
                <a:srgbClr val="FFFFFF"/>
              </a:solidFill>
            </a:endParaRPr>
          </a:p>
        </p:txBody>
      </p:sp>
      <p:sp>
        <p:nvSpPr>
          <p:cNvPr id="97" name="TextBox 96">
            <a:extLst>
              <a:ext uri="{FF2B5EF4-FFF2-40B4-BE49-F238E27FC236}">
                <a16:creationId xmlns:a16="http://schemas.microsoft.com/office/drawing/2014/main" id="{4969BF57-E520-4DB5-9D4B-BEECCE6F71A1}"/>
              </a:ext>
            </a:extLst>
          </p:cNvPr>
          <p:cNvSpPr txBox="1"/>
          <p:nvPr/>
        </p:nvSpPr>
        <p:spPr>
          <a:xfrm>
            <a:off x="17362" y="1040773"/>
            <a:ext cx="9143999" cy="707886"/>
          </a:xfrm>
          <a:prstGeom prst="rect">
            <a:avLst/>
          </a:prstGeom>
          <a:noFill/>
        </p:spPr>
        <p:txBody>
          <a:bodyPr wrap="square">
            <a:spAutoFit/>
          </a:bodyPr>
          <a:lstStyle/>
          <a:p>
            <a:pPr algn="ctr"/>
            <a:r>
              <a:rPr lang="en-US" sz="2000" i="0" dirty="0">
                <a:solidFill>
                  <a:schemeClr val="bg2">
                    <a:lumMod val="50000"/>
                  </a:schemeClr>
                </a:solidFill>
                <a:effectLst/>
                <a:latin typeface="+mn-lt"/>
              </a:rPr>
              <a:t>We deliver end-to-end solutions to store, manage, and enrich </a:t>
            </a:r>
            <a:r>
              <a:rPr lang="en-US" sz="2000" b="1" i="0" dirty="0">
                <a:solidFill>
                  <a:schemeClr val="accent5"/>
                </a:solidFill>
                <a:effectLst/>
                <a:latin typeface="+mn-lt"/>
              </a:rPr>
              <a:t>unstructured data </a:t>
            </a:r>
            <a:r>
              <a:rPr lang="en-US" sz="2000" i="0" dirty="0">
                <a:solidFill>
                  <a:schemeClr val="bg2">
                    <a:lumMod val="50000"/>
                  </a:schemeClr>
                </a:solidFill>
                <a:effectLst/>
                <a:latin typeface="+mn-lt"/>
              </a:rPr>
              <a:t>across its entire lifecycle.</a:t>
            </a:r>
          </a:p>
        </p:txBody>
      </p:sp>
      <p:cxnSp>
        <p:nvCxnSpPr>
          <p:cNvPr id="5" name="Straight Connector 4">
            <a:extLst>
              <a:ext uri="{FF2B5EF4-FFF2-40B4-BE49-F238E27FC236}">
                <a16:creationId xmlns:a16="http://schemas.microsoft.com/office/drawing/2014/main" id="{BE1C0779-1FA4-41DE-9B53-D51672F5A750}"/>
              </a:ext>
            </a:extLst>
          </p:cNvPr>
          <p:cNvCxnSpPr>
            <a:cxnSpLocks/>
          </p:cNvCxnSpPr>
          <p:nvPr/>
        </p:nvCxnSpPr>
        <p:spPr>
          <a:xfrm flipH="1">
            <a:off x="2131209" y="2458109"/>
            <a:ext cx="6749" cy="742393"/>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DB2FB4B-8EDF-41C7-9EEB-962DC8D64FEF}"/>
              </a:ext>
            </a:extLst>
          </p:cNvPr>
          <p:cNvCxnSpPr>
            <a:cxnSpLocks/>
          </p:cNvCxnSpPr>
          <p:nvPr/>
        </p:nvCxnSpPr>
        <p:spPr>
          <a:xfrm>
            <a:off x="4581947" y="2458109"/>
            <a:ext cx="0" cy="745308"/>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337B36E-64F5-4D0A-AE71-C36D6F0ED003}"/>
              </a:ext>
            </a:extLst>
          </p:cNvPr>
          <p:cNvSpPr txBox="1"/>
          <p:nvPr/>
        </p:nvSpPr>
        <p:spPr>
          <a:xfrm>
            <a:off x="138054" y="2546158"/>
            <a:ext cx="1908683" cy="523220"/>
          </a:xfrm>
          <a:prstGeom prst="rect">
            <a:avLst/>
          </a:prstGeom>
          <a:noFill/>
        </p:spPr>
        <p:txBody>
          <a:bodyPr wrap="square" rtlCol="0">
            <a:spAutoFit/>
          </a:bodyPr>
          <a:lstStyle/>
          <a:p>
            <a:pPr algn="ctr"/>
            <a:r>
              <a:rPr lang="en-US" sz="1400" b="1">
                <a:solidFill>
                  <a:schemeClr val="bg1"/>
                </a:solidFill>
              </a:rPr>
              <a:t>Longtime leader in </a:t>
            </a:r>
          </a:p>
          <a:p>
            <a:pPr algn="ctr"/>
            <a:r>
              <a:rPr lang="en-US" sz="1400" b="1">
                <a:solidFill>
                  <a:schemeClr val="bg1"/>
                </a:solidFill>
              </a:rPr>
              <a:t>data protection</a:t>
            </a:r>
          </a:p>
        </p:txBody>
      </p:sp>
      <p:sp>
        <p:nvSpPr>
          <p:cNvPr id="34" name="TextBox 33">
            <a:extLst>
              <a:ext uri="{FF2B5EF4-FFF2-40B4-BE49-F238E27FC236}">
                <a16:creationId xmlns:a16="http://schemas.microsoft.com/office/drawing/2014/main" id="{590A0078-E5C9-4ED6-B172-CC52A9D781CE}"/>
              </a:ext>
            </a:extLst>
          </p:cNvPr>
          <p:cNvSpPr txBox="1"/>
          <p:nvPr/>
        </p:nvSpPr>
        <p:spPr>
          <a:xfrm>
            <a:off x="2237789" y="2445209"/>
            <a:ext cx="2288628" cy="738664"/>
          </a:xfrm>
          <a:prstGeom prst="rect">
            <a:avLst/>
          </a:prstGeom>
          <a:noFill/>
        </p:spPr>
        <p:txBody>
          <a:bodyPr wrap="square" rtlCol="0">
            <a:spAutoFit/>
          </a:bodyPr>
          <a:lstStyle/>
          <a:p>
            <a:pPr algn="ctr"/>
            <a:r>
              <a:rPr lang="en-US" sz="1400" b="1">
                <a:solidFill>
                  <a:schemeClr val="bg1"/>
                </a:solidFill>
              </a:rPr>
              <a:t>Solutions for the </a:t>
            </a:r>
          </a:p>
          <a:p>
            <a:pPr algn="ctr"/>
            <a:r>
              <a:rPr lang="en-US" sz="1400" b="1">
                <a:solidFill>
                  <a:schemeClr val="bg1"/>
                </a:solidFill>
              </a:rPr>
              <a:t>most demanding </a:t>
            </a:r>
          </a:p>
          <a:p>
            <a:pPr algn="ctr"/>
            <a:r>
              <a:rPr lang="en-US" sz="1400" b="1">
                <a:solidFill>
                  <a:schemeClr val="bg1"/>
                </a:solidFill>
              </a:rPr>
              <a:t>video workloads</a:t>
            </a:r>
          </a:p>
        </p:txBody>
      </p:sp>
      <p:sp>
        <p:nvSpPr>
          <p:cNvPr id="35" name="TextBox 34">
            <a:extLst>
              <a:ext uri="{FF2B5EF4-FFF2-40B4-BE49-F238E27FC236}">
                <a16:creationId xmlns:a16="http://schemas.microsoft.com/office/drawing/2014/main" id="{011A455C-CC25-40E1-8751-CED6AE725EE1}"/>
              </a:ext>
            </a:extLst>
          </p:cNvPr>
          <p:cNvSpPr txBox="1"/>
          <p:nvPr/>
        </p:nvSpPr>
        <p:spPr>
          <a:xfrm>
            <a:off x="4600485" y="2546158"/>
            <a:ext cx="2183488" cy="523220"/>
          </a:xfrm>
          <a:prstGeom prst="rect">
            <a:avLst/>
          </a:prstGeom>
          <a:noFill/>
        </p:spPr>
        <p:txBody>
          <a:bodyPr wrap="square" rtlCol="0">
            <a:spAutoFit/>
          </a:bodyPr>
          <a:lstStyle/>
          <a:p>
            <a:pPr algn="ctr"/>
            <a:r>
              <a:rPr lang="en-US" sz="1400" b="1">
                <a:solidFill>
                  <a:schemeClr val="bg1"/>
                </a:solidFill>
              </a:rPr>
              <a:t>Leader in hyperscale </a:t>
            </a:r>
          </a:p>
          <a:p>
            <a:pPr algn="ctr"/>
            <a:r>
              <a:rPr lang="en-US" sz="1400" b="1">
                <a:solidFill>
                  <a:schemeClr val="bg1"/>
                </a:solidFill>
              </a:rPr>
              <a:t>data archiving</a:t>
            </a:r>
          </a:p>
        </p:txBody>
      </p:sp>
      <p:sp>
        <p:nvSpPr>
          <p:cNvPr id="38" name="TextBox 37">
            <a:extLst>
              <a:ext uri="{FF2B5EF4-FFF2-40B4-BE49-F238E27FC236}">
                <a16:creationId xmlns:a16="http://schemas.microsoft.com/office/drawing/2014/main" id="{CBB261C9-8311-4711-BBA4-24128F14EFB0}"/>
              </a:ext>
            </a:extLst>
          </p:cNvPr>
          <p:cNvSpPr txBox="1"/>
          <p:nvPr/>
        </p:nvSpPr>
        <p:spPr>
          <a:xfrm>
            <a:off x="1447229" y="3401614"/>
            <a:ext cx="1381458" cy="677108"/>
          </a:xfrm>
          <a:prstGeom prst="rect">
            <a:avLst/>
          </a:prstGeom>
          <a:noFill/>
        </p:spPr>
        <p:txBody>
          <a:bodyPr wrap="square" lIns="45720" rIns="45720" rtlCol="0">
            <a:spAutoFit/>
          </a:bodyPr>
          <a:lstStyle/>
          <a:p>
            <a:pPr algn="ctr"/>
            <a:r>
              <a:rPr lang="en-US" sz="2400" b="1">
                <a:solidFill>
                  <a:schemeClr val="bg1"/>
                </a:solidFill>
                <a:latin typeface="+mn-lt"/>
              </a:rPr>
              <a:t>10,000+</a:t>
            </a:r>
          </a:p>
          <a:p>
            <a:pPr algn="ctr"/>
            <a:r>
              <a:rPr lang="en-US" sz="1400">
                <a:solidFill>
                  <a:schemeClr val="bg1"/>
                </a:solidFill>
                <a:latin typeface="+mn-lt"/>
              </a:rPr>
              <a:t>Customers</a:t>
            </a:r>
          </a:p>
        </p:txBody>
      </p:sp>
      <p:sp>
        <p:nvSpPr>
          <p:cNvPr id="39" name="TextBox 38">
            <a:extLst>
              <a:ext uri="{FF2B5EF4-FFF2-40B4-BE49-F238E27FC236}">
                <a16:creationId xmlns:a16="http://schemas.microsoft.com/office/drawing/2014/main" id="{0F2ADC7C-6728-4622-AEF2-95710D7F421F}"/>
              </a:ext>
            </a:extLst>
          </p:cNvPr>
          <p:cNvSpPr txBox="1"/>
          <p:nvPr/>
        </p:nvSpPr>
        <p:spPr>
          <a:xfrm>
            <a:off x="4023495" y="3401614"/>
            <a:ext cx="1097008" cy="677108"/>
          </a:xfrm>
          <a:prstGeom prst="rect">
            <a:avLst/>
          </a:prstGeom>
          <a:noFill/>
        </p:spPr>
        <p:txBody>
          <a:bodyPr wrap="square" lIns="45720" rIns="45720" rtlCol="0">
            <a:spAutoFit/>
          </a:bodyPr>
          <a:lstStyle/>
          <a:p>
            <a:pPr algn="ctr"/>
            <a:r>
              <a:rPr lang="en-US" sz="2400" b="1">
                <a:solidFill>
                  <a:schemeClr val="bg1"/>
                </a:solidFill>
                <a:latin typeface="+mn-lt"/>
              </a:rPr>
              <a:t>50%+ </a:t>
            </a:r>
            <a:r>
              <a:rPr lang="en-US" sz="1400">
                <a:solidFill>
                  <a:schemeClr val="bg1"/>
                </a:solidFill>
                <a:latin typeface="+mn-lt"/>
              </a:rPr>
              <a:t>Fortune 100</a:t>
            </a:r>
          </a:p>
        </p:txBody>
      </p:sp>
      <p:sp>
        <p:nvSpPr>
          <p:cNvPr id="46" name="TextBox 45">
            <a:extLst>
              <a:ext uri="{FF2B5EF4-FFF2-40B4-BE49-F238E27FC236}">
                <a16:creationId xmlns:a16="http://schemas.microsoft.com/office/drawing/2014/main" id="{EB65ED56-47F0-447D-B4DA-4CA0C87B12FD}"/>
              </a:ext>
            </a:extLst>
          </p:cNvPr>
          <p:cNvSpPr txBox="1"/>
          <p:nvPr/>
        </p:nvSpPr>
        <p:spPr>
          <a:xfrm>
            <a:off x="5994212" y="3395553"/>
            <a:ext cx="1801643" cy="677108"/>
          </a:xfrm>
          <a:prstGeom prst="rect">
            <a:avLst/>
          </a:prstGeom>
          <a:noFill/>
        </p:spPr>
        <p:txBody>
          <a:bodyPr wrap="square" lIns="45720" rIns="45720" rtlCol="0">
            <a:spAutoFit/>
          </a:bodyPr>
          <a:lstStyle/>
          <a:p>
            <a:pPr algn="ctr"/>
            <a:r>
              <a:rPr lang="en-US" sz="2400" b="1">
                <a:solidFill>
                  <a:schemeClr val="bg1"/>
                </a:solidFill>
                <a:latin typeface="+mn-lt"/>
              </a:rPr>
              <a:t>44+ EB</a:t>
            </a:r>
          </a:p>
          <a:p>
            <a:pPr algn="ctr"/>
            <a:r>
              <a:rPr lang="en-US" sz="1400">
                <a:solidFill>
                  <a:schemeClr val="bg1"/>
                </a:solidFill>
                <a:latin typeface="+mn-lt"/>
              </a:rPr>
              <a:t>Stored and Protected</a:t>
            </a:r>
          </a:p>
        </p:txBody>
      </p:sp>
      <p:cxnSp>
        <p:nvCxnSpPr>
          <p:cNvPr id="14" name="Straight Connector 13">
            <a:extLst>
              <a:ext uri="{FF2B5EF4-FFF2-40B4-BE49-F238E27FC236}">
                <a16:creationId xmlns:a16="http://schemas.microsoft.com/office/drawing/2014/main" id="{08B2BC75-724A-4D5C-85B6-6BBCE62C0B90}"/>
              </a:ext>
            </a:extLst>
          </p:cNvPr>
          <p:cNvCxnSpPr>
            <a:cxnSpLocks/>
          </p:cNvCxnSpPr>
          <p:nvPr/>
        </p:nvCxnSpPr>
        <p:spPr>
          <a:xfrm>
            <a:off x="6895034" y="2458109"/>
            <a:ext cx="0" cy="745308"/>
          </a:xfrm>
          <a:prstGeom prst="line">
            <a:avLst/>
          </a:prstGeom>
          <a:ln w="254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DAF5845-50DD-4E11-AB1F-DFBBC2060F29}"/>
              </a:ext>
            </a:extLst>
          </p:cNvPr>
          <p:cNvSpPr txBox="1"/>
          <p:nvPr/>
        </p:nvSpPr>
        <p:spPr>
          <a:xfrm>
            <a:off x="7006096" y="2546158"/>
            <a:ext cx="2026842" cy="523220"/>
          </a:xfrm>
          <a:prstGeom prst="rect">
            <a:avLst/>
          </a:prstGeom>
          <a:noFill/>
        </p:spPr>
        <p:txBody>
          <a:bodyPr wrap="square" rtlCol="0">
            <a:spAutoFit/>
          </a:bodyPr>
          <a:lstStyle/>
          <a:p>
            <a:pPr algn="ctr"/>
            <a:r>
              <a:rPr lang="en-US" sz="1400" b="1">
                <a:solidFill>
                  <a:schemeClr val="bg1"/>
                </a:solidFill>
              </a:rPr>
              <a:t>End to end solutions </a:t>
            </a:r>
          </a:p>
          <a:p>
            <a:pPr algn="ctr"/>
            <a:r>
              <a:rPr lang="en-US" sz="1400" b="1">
                <a:solidFill>
                  <a:schemeClr val="bg1"/>
                </a:solidFill>
              </a:rPr>
              <a:t>for the next era of data</a:t>
            </a:r>
          </a:p>
        </p:txBody>
      </p:sp>
    </p:spTree>
    <p:extLst>
      <p:ext uri="{BB962C8B-B14F-4D97-AF65-F5344CB8AC3E}">
        <p14:creationId xmlns:p14="http://schemas.microsoft.com/office/powerpoint/2010/main" val="367913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5">
            <a:extLst>
              <a:ext uri="{FF2B5EF4-FFF2-40B4-BE49-F238E27FC236}">
                <a16:creationId xmlns:a16="http://schemas.microsoft.com/office/drawing/2014/main" id="{E2C99746-DDC1-13CB-2012-0BFF7D255790}"/>
              </a:ext>
            </a:extLst>
          </p:cNvPr>
          <p:cNvPicPr>
            <a:picLocks noGrp="1" noChangeAspect="1"/>
          </p:cNvPicPr>
          <p:nvPr>
            <p:ph sz="half" idx="2"/>
          </p:nvPr>
        </p:nvPicPr>
        <p:blipFill rotWithShape="1">
          <a:blip r:embed="rId3"/>
          <a:srcRect l="12472" r="43678"/>
          <a:stretch/>
        </p:blipFill>
        <p:spPr>
          <a:xfrm>
            <a:off x="5905261" y="1"/>
            <a:ext cx="3238739" cy="5143499"/>
          </a:xfrm>
        </p:spPr>
      </p:pic>
      <p:sp>
        <p:nvSpPr>
          <p:cNvPr id="7" name="Rectangle 6">
            <a:extLst>
              <a:ext uri="{FF2B5EF4-FFF2-40B4-BE49-F238E27FC236}">
                <a16:creationId xmlns:a16="http://schemas.microsoft.com/office/drawing/2014/main" id="{9AFC9DF2-C4F5-9A6E-7A8E-B513AE4014FD}"/>
              </a:ext>
            </a:extLst>
          </p:cNvPr>
          <p:cNvSpPr/>
          <p:nvPr/>
        </p:nvSpPr>
        <p:spPr>
          <a:xfrm rot="10800000">
            <a:off x="1426522" y="0"/>
            <a:ext cx="6951124" cy="5143500"/>
          </a:xfrm>
          <a:prstGeom prst="rect">
            <a:avLst/>
          </a:prstGeom>
          <a:gradFill flip="none" rotWithShape="1">
            <a:gsLst>
              <a:gs pos="64000">
                <a:schemeClr val="bg1"/>
              </a:gs>
              <a:gs pos="100000">
                <a:schemeClr val="bg1">
                  <a:alpha val="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600" dirty="0">
              <a:solidFill>
                <a:srgbClr val="FFFFFF"/>
              </a:solidFill>
              <a:latin typeface="Aptos" panose="020B0004020202020204" pitchFamily="34" charset="0"/>
            </a:endParaRPr>
          </a:p>
        </p:txBody>
      </p:sp>
      <p:pic>
        <p:nvPicPr>
          <p:cNvPr id="8" name="Picture 7" descr="A blue letter on a black background&#10;&#10;Description automatically generated">
            <a:extLst>
              <a:ext uri="{FF2B5EF4-FFF2-40B4-BE49-F238E27FC236}">
                <a16:creationId xmlns:a16="http://schemas.microsoft.com/office/drawing/2014/main" id="{8D73357A-690E-69A2-5266-07FDBABD6F64}"/>
              </a:ext>
            </a:extLst>
          </p:cNvPr>
          <p:cNvPicPr>
            <a:picLocks noChangeAspect="1"/>
          </p:cNvPicPr>
          <p:nvPr/>
        </p:nvPicPr>
        <p:blipFill>
          <a:blip r:embed="rId4"/>
          <a:stretch>
            <a:fillRect/>
          </a:stretch>
        </p:blipFill>
        <p:spPr>
          <a:xfrm>
            <a:off x="280345" y="233213"/>
            <a:ext cx="2006466" cy="315427"/>
          </a:xfrm>
          <a:prstGeom prst="rect">
            <a:avLst/>
          </a:prstGeom>
        </p:spPr>
      </p:pic>
      <p:sp>
        <p:nvSpPr>
          <p:cNvPr id="16" name="Title 1">
            <a:extLst>
              <a:ext uri="{FF2B5EF4-FFF2-40B4-BE49-F238E27FC236}">
                <a16:creationId xmlns:a16="http://schemas.microsoft.com/office/drawing/2014/main" id="{31D5004D-27E6-F636-C256-6D78557E5ABF}"/>
              </a:ext>
            </a:extLst>
          </p:cNvPr>
          <p:cNvSpPr>
            <a:spLocks noGrp="1"/>
          </p:cNvSpPr>
          <p:nvPr>
            <p:ph type="title"/>
          </p:nvPr>
        </p:nvSpPr>
        <p:spPr>
          <a:xfrm>
            <a:off x="200228" y="576104"/>
            <a:ext cx="5698987" cy="688086"/>
          </a:xfrm>
        </p:spPr>
        <p:txBody>
          <a:bodyPr rtlCol="0">
            <a:normAutofit/>
          </a:bodyPr>
          <a:lstStyle/>
          <a:p>
            <a:pPr defTabSz="381610" fontAlgn="auto">
              <a:spcAft>
                <a:spcPts val="0"/>
              </a:spcAft>
              <a:defRPr/>
            </a:pPr>
            <a:r>
              <a:rPr lang="en-US" sz="3000" b="1" spc="-30" dirty="0">
                <a:effectLst>
                  <a:reflection endPos="0" dist="50800" dir="5400000" sy="-100000" algn="bl" rotWithShape="0"/>
                </a:effectLst>
                <a:latin typeface="Aptos" panose="020B0004020202020204" pitchFamily="34" charset="0"/>
              </a:rPr>
              <a:t>StorNext + Scalar i3 Tape Library</a:t>
            </a:r>
          </a:p>
        </p:txBody>
      </p:sp>
      <p:sp>
        <p:nvSpPr>
          <p:cNvPr id="18" name="CasellaDiTesto 15">
            <a:extLst>
              <a:ext uri="{FF2B5EF4-FFF2-40B4-BE49-F238E27FC236}">
                <a16:creationId xmlns:a16="http://schemas.microsoft.com/office/drawing/2014/main" id="{7A6D79BC-1DA2-32A2-1FF5-AF5B5C9C9CAC}"/>
              </a:ext>
            </a:extLst>
          </p:cNvPr>
          <p:cNvSpPr txBox="1"/>
          <p:nvPr/>
        </p:nvSpPr>
        <p:spPr>
          <a:xfrm>
            <a:off x="200228" y="4130566"/>
            <a:ext cx="3322897" cy="461665"/>
          </a:xfrm>
          <a:prstGeom prst="rect">
            <a:avLst/>
          </a:prstGeom>
          <a:noFill/>
        </p:spPr>
        <p:txBody>
          <a:bodyPr wrap="none" rtlCol="0">
            <a:spAutoFit/>
          </a:bodyPr>
          <a:lstStyle/>
          <a:p>
            <a:r>
              <a:rPr lang="it-IT" sz="2400" b="1" dirty="0">
                <a:latin typeface="Aptos" panose="020B0004020202020204" pitchFamily="34" charset="0"/>
              </a:rPr>
              <a:t>Prezzo promo: €75,000</a:t>
            </a:r>
          </a:p>
        </p:txBody>
      </p:sp>
      <p:sp>
        <p:nvSpPr>
          <p:cNvPr id="20" name="CasellaDiTesto 1">
            <a:extLst>
              <a:ext uri="{FF2B5EF4-FFF2-40B4-BE49-F238E27FC236}">
                <a16:creationId xmlns:a16="http://schemas.microsoft.com/office/drawing/2014/main" id="{72BE88FF-179E-5A0E-B440-E7E661B77306}"/>
              </a:ext>
            </a:extLst>
          </p:cNvPr>
          <p:cNvSpPr txBox="1"/>
          <p:nvPr/>
        </p:nvSpPr>
        <p:spPr>
          <a:xfrm>
            <a:off x="200228" y="1218734"/>
            <a:ext cx="4883966" cy="605294"/>
          </a:xfrm>
          <a:prstGeom prst="rect">
            <a:avLst/>
          </a:prstGeom>
          <a:noFill/>
        </p:spPr>
        <p:txBody>
          <a:bodyPr wrap="none" rtlCol="0">
            <a:spAutoFit/>
          </a:bodyPr>
          <a:lstStyle/>
          <a:p>
            <a:pPr>
              <a:lnSpc>
                <a:spcPts val="2000"/>
              </a:lnSpc>
            </a:pPr>
            <a:r>
              <a:rPr lang="it-IT" dirty="0">
                <a:latin typeface="Aptos" panose="020B0004020202020204" pitchFamily="34" charset="0"/>
              </a:rPr>
              <a:t>Un Appliance semplice ma molto efficiente per </a:t>
            </a:r>
          </a:p>
          <a:p>
            <a:pPr>
              <a:lnSpc>
                <a:spcPts val="2000"/>
              </a:lnSpc>
            </a:pPr>
            <a:r>
              <a:rPr lang="it-IT" dirty="0">
                <a:latin typeface="Aptos" panose="020B0004020202020204" pitchFamily="34" charset="0"/>
              </a:rPr>
              <a:t>realizzare un archivio a basso costo</a:t>
            </a:r>
          </a:p>
        </p:txBody>
      </p:sp>
      <p:sp>
        <p:nvSpPr>
          <p:cNvPr id="26" name="Segnaposto contenuto 9">
            <a:extLst>
              <a:ext uri="{FF2B5EF4-FFF2-40B4-BE49-F238E27FC236}">
                <a16:creationId xmlns:a16="http://schemas.microsoft.com/office/drawing/2014/main" id="{94E66764-5207-87FE-8B92-E5F34881C0AB}"/>
              </a:ext>
            </a:extLst>
          </p:cNvPr>
          <p:cNvSpPr>
            <a:spLocks noGrp="1"/>
          </p:cNvSpPr>
          <p:nvPr>
            <p:ph sz="half" idx="1"/>
          </p:nvPr>
        </p:nvSpPr>
        <p:spPr>
          <a:xfrm>
            <a:off x="208072" y="1833201"/>
            <a:ext cx="4191854" cy="2155752"/>
          </a:xfrm>
        </p:spPr>
        <p:txBody>
          <a:bodyPr>
            <a:normAutofit/>
          </a:bodyPr>
          <a:lstStyle/>
          <a:p>
            <a:pPr marL="0" indent="0" fontAlgn="base">
              <a:buNone/>
            </a:pPr>
            <a:r>
              <a:rPr lang="en-US" sz="500" b="1"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rPr>
              <a:t> </a:t>
            </a:r>
            <a:endParaRPr lang="it-IT"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0" indent="0" fontAlgn="base">
              <a:spcBef>
                <a:spcPts val="200"/>
              </a:spcBef>
              <a:buNone/>
            </a:pPr>
            <a:r>
              <a:rPr lang="en-US" sz="1250" b="1" dirty="0" err="1">
                <a:solidFill>
                  <a:srgbClr val="50637D"/>
                </a:solidFill>
                <a:latin typeface="Aptos" panose="020B0004020202020204" pitchFamily="34" charset="0"/>
                <a:ea typeface="MS PGothic" panose="020B0600070205080204" pitchFamily="34" charset="-128"/>
              </a:rPr>
              <a:t>Configurazione</a:t>
            </a:r>
            <a:r>
              <a:rPr lang="en-US" sz="1250" b="1" dirty="0">
                <a:solidFill>
                  <a:srgbClr val="50637D"/>
                </a:solidFill>
                <a:latin typeface="Aptos" panose="020B0004020202020204" pitchFamily="34" charset="0"/>
                <a:ea typeface="MS PGothic" panose="020B0600070205080204" pitchFamily="34" charset="-128"/>
              </a:rPr>
              <a:t> in </a:t>
            </a:r>
            <a:r>
              <a:rPr lang="en-US" sz="1250" b="1" dirty="0" err="1">
                <a:solidFill>
                  <a:srgbClr val="50637D"/>
                </a:solidFill>
                <a:latin typeface="Aptos" panose="020B0004020202020204" pitchFamily="34" charset="0"/>
                <a:ea typeface="MS PGothic" panose="020B0600070205080204" pitchFamily="34" charset="-128"/>
              </a:rPr>
              <a:t>offerta</a:t>
            </a:r>
            <a:r>
              <a:rPr lang="en-US" sz="1250" b="1" dirty="0">
                <a:solidFill>
                  <a:srgbClr val="50637D"/>
                </a:solidFill>
                <a:latin typeface="Aptos" panose="020B0004020202020204" pitchFamily="34" charset="0"/>
                <a:ea typeface="MS PGothic" panose="020B0600070205080204" pitchFamily="34" charset="-128"/>
              </a:rPr>
              <a:t> (940TB):</a:t>
            </a:r>
          </a:p>
          <a:p>
            <a:pPr fontAlgn="base">
              <a:spcBef>
                <a:spcPts val="200"/>
              </a:spcBef>
            </a:pPr>
            <a:r>
              <a:rPr lang="en-US" sz="1250" dirty="0">
                <a:solidFill>
                  <a:srgbClr val="50637D"/>
                </a:solidFill>
                <a:latin typeface="Aptos" panose="020B0004020202020204" pitchFamily="34" charset="0"/>
                <a:ea typeface="MS PGothic" panose="020B0600070205080204" pitchFamily="34" charset="-128"/>
                <a:cs typeface="MS PGothic" panose="020B0600070205080204" pitchFamily="34" charset="-128"/>
              </a:rPr>
              <a:t>NAS </a:t>
            </a:r>
            <a:r>
              <a:rPr lang="en-US" sz="1250" dirty="0" err="1">
                <a:solidFill>
                  <a:srgbClr val="50637D"/>
                </a:solidFill>
                <a:latin typeface="Aptos" panose="020B0004020202020204" pitchFamily="34" charset="0"/>
                <a:ea typeface="MS PGothic" panose="020B0600070205080204" pitchFamily="34" charset="-128"/>
                <a:cs typeface="MS PGothic" panose="020B0600070205080204" pitchFamily="34" charset="-128"/>
              </a:rPr>
              <a:t>ibrida</a:t>
            </a:r>
            <a:r>
              <a:rPr lang="en-US" sz="1250" dirty="0">
                <a:solidFill>
                  <a:srgbClr val="50637D"/>
                </a:solidFill>
                <a:latin typeface="Aptos" panose="020B0004020202020204" pitchFamily="34" charset="0"/>
                <a:ea typeface="MS PGothic" panose="020B0600070205080204" pitchFamily="34" charset="-128"/>
                <a:cs typeface="MS PGothic" panose="020B0600070205080204" pitchFamily="34" charset="-128"/>
              </a:rPr>
              <a:t> HD + Tape: </a:t>
            </a:r>
            <a:endParaRPr lang="en-US" sz="1250" kern="1200" dirty="0">
              <a:solidFill>
                <a:srgbClr val="50637D"/>
              </a:solidFill>
              <a:effectLst/>
              <a:latin typeface="Aptos" panose="020B0004020202020204" pitchFamily="34" charset="0"/>
              <a:ea typeface="MS PGothic" panose="020B0600070205080204" pitchFamily="34" charset="-128"/>
              <a:cs typeface="MS PGothic" panose="020B0600070205080204" pitchFamily="34" charset="-128"/>
            </a:endParaRPr>
          </a:p>
          <a:p>
            <a:pPr marL="339725" lvl="1" indent="0">
              <a:spcBef>
                <a:spcPts val="200"/>
              </a:spcBef>
              <a:buNone/>
            </a:pPr>
            <a:r>
              <a:rPr lang="en-US" sz="1250" dirty="0">
                <a:solidFill>
                  <a:srgbClr val="50637D"/>
                </a:solidFill>
                <a:latin typeface="Aptos" panose="020B0004020202020204" pitchFamily="34" charset="0"/>
                <a:ea typeface="MS PGothic" panose="020B0600070205080204" pitchFamily="34" charset="-128"/>
                <a:cs typeface="MS PGothic" panose="020B0600070205080204" pitchFamily="34" charset="-128"/>
              </a:rPr>
              <a:t>Disk Tier: 40TB (net space)</a:t>
            </a:r>
          </a:p>
          <a:p>
            <a:pPr marL="339725" lvl="1" indent="0">
              <a:spcBef>
                <a:spcPts val="200"/>
              </a:spcBef>
              <a:buNone/>
            </a:pPr>
            <a:r>
              <a:rPr lang="en-US" sz="1250" dirty="0">
                <a:solidFill>
                  <a:srgbClr val="50637D"/>
                </a:solidFill>
                <a:latin typeface="Aptos" panose="020B0004020202020204" pitchFamily="34" charset="0"/>
                <a:ea typeface="MS PGothic" panose="020B0600070205080204" pitchFamily="34" charset="-128"/>
                <a:cs typeface="MS PGothic" panose="020B0600070205080204" pitchFamily="34" charset="-128"/>
              </a:rPr>
              <a:t>Tape Tier: 900TB (net space)</a:t>
            </a:r>
          </a:p>
          <a:p>
            <a:pPr>
              <a:spcBef>
                <a:spcPts val="200"/>
              </a:spcBef>
            </a:pPr>
            <a:r>
              <a:rPr lang="es-ES" sz="1250" dirty="0" err="1">
                <a:solidFill>
                  <a:srgbClr val="50637D"/>
                </a:solidFill>
                <a:latin typeface="Aptos" panose="020B0004020202020204" pitchFamily="34" charset="0"/>
                <a:ea typeface="MS PGothic" panose="020B0600070205080204" pitchFamily="34" charset="-128"/>
              </a:rPr>
              <a:t>Tiering</a:t>
            </a:r>
            <a:r>
              <a:rPr lang="es-ES" sz="1250" dirty="0">
                <a:solidFill>
                  <a:srgbClr val="50637D"/>
                </a:solidFill>
                <a:latin typeface="Aptos" panose="020B0004020202020204" pitchFamily="34" charset="0"/>
                <a:ea typeface="MS PGothic" panose="020B0600070205080204" pitchFamily="34" charset="-128"/>
              </a:rPr>
              <a:t> </a:t>
            </a:r>
            <a:r>
              <a:rPr lang="es-ES" sz="1250" dirty="0" err="1">
                <a:solidFill>
                  <a:srgbClr val="50637D"/>
                </a:solidFill>
                <a:latin typeface="Aptos" panose="020B0004020202020204" pitchFamily="34" charset="0"/>
                <a:ea typeface="MS PGothic" panose="020B0600070205080204" pitchFamily="34" charset="-128"/>
              </a:rPr>
              <a:t>automatico</a:t>
            </a:r>
            <a:r>
              <a:rPr lang="es-ES" sz="1250" dirty="0">
                <a:solidFill>
                  <a:srgbClr val="50637D"/>
                </a:solidFill>
                <a:latin typeface="Aptos" panose="020B0004020202020204" pitchFamily="34" charset="0"/>
                <a:ea typeface="MS PGothic" panose="020B0600070205080204" pitchFamily="34" charset="-128"/>
              </a:rPr>
              <a:t> da Disk </a:t>
            </a:r>
            <a:r>
              <a:rPr lang="es-ES" sz="1250" dirty="0" err="1">
                <a:solidFill>
                  <a:srgbClr val="50637D"/>
                </a:solidFill>
                <a:latin typeface="Aptos" panose="020B0004020202020204" pitchFamily="34" charset="0"/>
                <a:ea typeface="MS PGothic" panose="020B0600070205080204" pitchFamily="34" charset="-128"/>
              </a:rPr>
              <a:t>Tier</a:t>
            </a:r>
            <a:r>
              <a:rPr lang="es-ES" sz="1250" dirty="0">
                <a:solidFill>
                  <a:srgbClr val="50637D"/>
                </a:solidFill>
                <a:latin typeface="Aptos" panose="020B0004020202020204" pitchFamily="34" charset="0"/>
                <a:ea typeface="MS PGothic" panose="020B0600070205080204" pitchFamily="34" charset="-128"/>
              </a:rPr>
              <a:t> a Tape </a:t>
            </a:r>
            <a:r>
              <a:rPr lang="es-ES" sz="1250" dirty="0" err="1">
                <a:solidFill>
                  <a:srgbClr val="50637D"/>
                </a:solidFill>
                <a:latin typeface="Aptos" panose="020B0004020202020204" pitchFamily="34" charset="0"/>
                <a:ea typeface="MS PGothic" panose="020B0600070205080204" pitchFamily="34" charset="-128"/>
              </a:rPr>
              <a:t>Tier</a:t>
            </a:r>
            <a:endParaRPr lang="es-ES" sz="1250" dirty="0">
              <a:solidFill>
                <a:srgbClr val="50637D"/>
              </a:solidFill>
              <a:latin typeface="Aptos" panose="020B0004020202020204" pitchFamily="34" charset="0"/>
              <a:ea typeface="MS PGothic" panose="020B0600070205080204" pitchFamily="34" charset="-128"/>
            </a:endParaRPr>
          </a:p>
          <a:p>
            <a:pPr>
              <a:spcBef>
                <a:spcPts val="200"/>
              </a:spcBef>
            </a:pPr>
            <a:r>
              <a:rPr lang="es-ES" sz="1250" dirty="0">
                <a:solidFill>
                  <a:srgbClr val="50637D"/>
                </a:solidFill>
                <a:latin typeface="Aptos" panose="020B0004020202020204" pitchFamily="34" charset="0"/>
                <a:ea typeface="MS PGothic" panose="020B0600070205080204" pitchFamily="34" charset="-128"/>
              </a:rPr>
              <a:t>StorNext 7</a:t>
            </a:r>
            <a:endParaRPr lang="it-IT" sz="1250" dirty="0">
              <a:solidFill>
                <a:srgbClr val="50637D"/>
              </a:solidFill>
              <a:latin typeface="Aptos" panose="020B0004020202020204" pitchFamily="34" charset="0"/>
              <a:ea typeface="MS PGothic" panose="020B0600070205080204" pitchFamily="34" charset="-128"/>
            </a:endParaRPr>
          </a:p>
          <a:p>
            <a:pPr>
              <a:spcBef>
                <a:spcPts val="200"/>
              </a:spcBef>
            </a:pPr>
            <a:r>
              <a:rPr lang="en-US" sz="1250" dirty="0">
                <a:solidFill>
                  <a:srgbClr val="50637D"/>
                </a:solidFill>
                <a:latin typeface="Aptos" panose="020B0004020202020204" pitchFamily="34" charset="0"/>
                <a:ea typeface="MS PGothic" panose="020B0600070205080204" pitchFamily="34" charset="-128"/>
              </a:rPr>
              <a:t>2x drives LTO-9</a:t>
            </a:r>
          </a:p>
          <a:p>
            <a:pPr>
              <a:spcBef>
                <a:spcPts val="200"/>
              </a:spcBef>
            </a:pPr>
            <a:r>
              <a:rPr lang="en-US" sz="1250" dirty="0">
                <a:solidFill>
                  <a:srgbClr val="50637D"/>
                </a:solidFill>
                <a:latin typeface="Aptos" panose="020B0004020202020204" pitchFamily="34" charset="0"/>
                <a:ea typeface="MS PGothic" panose="020B0600070205080204" pitchFamily="34" charset="-128"/>
              </a:rPr>
              <a:t>3Y subscription, Bronze (5x9xNBD)</a:t>
            </a:r>
            <a:endParaRPr lang="it-IT" sz="1250" dirty="0">
              <a:latin typeface="Aptos" panose="020B0004020202020204" pitchFamily="34" charset="0"/>
            </a:endParaRPr>
          </a:p>
        </p:txBody>
      </p:sp>
      <p:sp>
        <p:nvSpPr>
          <p:cNvPr id="27" name="CasellaDiTesto 16">
            <a:extLst>
              <a:ext uri="{FF2B5EF4-FFF2-40B4-BE49-F238E27FC236}">
                <a16:creationId xmlns:a16="http://schemas.microsoft.com/office/drawing/2014/main" id="{5857721F-ADD8-2515-4A39-7F824120D8C5}"/>
              </a:ext>
            </a:extLst>
          </p:cNvPr>
          <p:cNvSpPr txBox="1"/>
          <p:nvPr/>
        </p:nvSpPr>
        <p:spPr>
          <a:xfrm>
            <a:off x="3686334" y="1897513"/>
            <a:ext cx="2369954" cy="2977738"/>
          </a:xfrm>
          <a:prstGeom prst="rect">
            <a:avLst/>
          </a:prstGeom>
          <a:noFill/>
        </p:spPr>
        <p:txBody>
          <a:bodyPr wrap="square" rtlCol="0">
            <a:spAutoFit/>
          </a:bodyPr>
          <a:lstStyle/>
          <a:p>
            <a:r>
              <a:rPr lang="it-IT" sz="1250" b="1" dirty="0">
                <a:solidFill>
                  <a:srgbClr val="50637D"/>
                </a:solidFill>
                <a:latin typeface="Aptos" panose="020B0004020202020204" pitchFamily="34" charset="0"/>
                <a:ea typeface="MS PGothic" panose="020B0600070205080204" pitchFamily="34" charset="-128"/>
              </a:rPr>
              <a:t>Caratteristiche principali</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Single </a:t>
            </a:r>
            <a:r>
              <a:rPr lang="it-IT" sz="1250" dirty="0" err="1">
                <a:solidFill>
                  <a:srgbClr val="50637D"/>
                </a:solidFill>
                <a:latin typeface="Aptos" panose="020B0004020202020204" pitchFamily="34" charset="0"/>
                <a:ea typeface="MS PGothic" panose="020B0600070205080204" pitchFamily="34" charset="-128"/>
              </a:rPr>
              <a:t>Namespace</a:t>
            </a:r>
            <a:endParaRPr lang="it-IT" sz="1250" dirty="0">
              <a:solidFill>
                <a:srgbClr val="50637D"/>
              </a:solidFill>
              <a:latin typeface="Aptos" panose="020B0004020202020204" pitchFamily="34" charset="0"/>
              <a:ea typeface="MS PGothic" panose="020B0600070205080204" pitchFamily="34" charset="-128"/>
            </a:endParaRP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Accesso via SMB/NFS</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Motore di tiering interno basato su StorNext 7</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Funzionalità anti-ransomware</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Scalabilità sia per </a:t>
            </a:r>
            <a:r>
              <a:rPr lang="it-IT" sz="1250" dirty="0" err="1">
                <a:solidFill>
                  <a:srgbClr val="50637D"/>
                </a:solidFill>
                <a:latin typeface="Aptos" panose="020B0004020202020204" pitchFamily="34" charset="0"/>
                <a:ea typeface="MS PGothic" panose="020B0600070205080204" pitchFamily="34" charset="-128"/>
              </a:rPr>
              <a:t>Tier</a:t>
            </a:r>
            <a:r>
              <a:rPr lang="it-IT" sz="1250" dirty="0">
                <a:solidFill>
                  <a:srgbClr val="50637D"/>
                </a:solidFill>
                <a:latin typeface="Aptos" panose="020B0004020202020204" pitchFamily="34" charset="0"/>
                <a:ea typeface="MS PGothic" panose="020B0600070205080204" pitchFamily="34" charset="-128"/>
              </a:rPr>
              <a:t> Disk che Tape (fino a 400 slots)</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Gestione accessi, replica a/da sistemi NAS esterni, QoS, File system Audit</a:t>
            </a:r>
          </a:p>
          <a:p>
            <a:pPr marL="285750" indent="-285750">
              <a:buFont typeface="Arial" panose="020B0604020202020204" pitchFamily="34" charset="0"/>
              <a:buChar char="•"/>
            </a:pPr>
            <a:r>
              <a:rPr lang="it-IT" sz="1250" dirty="0">
                <a:solidFill>
                  <a:srgbClr val="50637D"/>
                </a:solidFill>
                <a:latin typeface="Aptos" panose="020B0004020202020204" pitchFamily="34" charset="0"/>
                <a:ea typeface="MS PGothic" panose="020B0600070205080204" pitchFamily="34" charset="-128"/>
              </a:rPr>
              <a:t>Predisposizione per tiering S3 su Cloud privato/pubblico</a:t>
            </a:r>
          </a:p>
        </p:txBody>
      </p:sp>
      <p:sp>
        <p:nvSpPr>
          <p:cNvPr id="30" name="CasellaDiTesto 1">
            <a:extLst>
              <a:ext uri="{FF2B5EF4-FFF2-40B4-BE49-F238E27FC236}">
                <a16:creationId xmlns:a16="http://schemas.microsoft.com/office/drawing/2014/main" id="{5C359AFE-5FC9-3F28-8D82-A1897B855FFD}"/>
              </a:ext>
            </a:extLst>
          </p:cNvPr>
          <p:cNvSpPr txBox="1"/>
          <p:nvPr/>
        </p:nvSpPr>
        <p:spPr>
          <a:xfrm>
            <a:off x="6785210" y="1273915"/>
            <a:ext cx="1289648" cy="348813"/>
          </a:xfrm>
          <a:prstGeom prst="rect">
            <a:avLst/>
          </a:prstGeom>
          <a:noFill/>
        </p:spPr>
        <p:txBody>
          <a:bodyPr wrap="none" rtlCol="0">
            <a:spAutoFit/>
          </a:bodyPr>
          <a:lstStyle/>
          <a:p>
            <a:pPr algn="ctr">
              <a:lnSpc>
                <a:spcPts val="2000"/>
              </a:lnSpc>
            </a:pPr>
            <a:r>
              <a:rPr lang="it-IT" b="1" dirty="0">
                <a:solidFill>
                  <a:schemeClr val="accent3"/>
                </a:solidFill>
                <a:latin typeface="Aptos" panose="020B0004020202020204" pitchFamily="34" charset="0"/>
              </a:rPr>
              <a:t>warm data</a:t>
            </a:r>
          </a:p>
        </p:txBody>
      </p:sp>
      <p:sp>
        <p:nvSpPr>
          <p:cNvPr id="31" name="CasellaDiTesto 1">
            <a:extLst>
              <a:ext uri="{FF2B5EF4-FFF2-40B4-BE49-F238E27FC236}">
                <a16:creationId xmlns:a16="http://schemas.microsoft.com/office/drawing/2014/main" id="{54907984-68FF-A1D5-5BFA-04B817FC1285}"/>
              </a:ext>
            </a:extLst>
          </p:cNvPr>
          <p:cNvSpPr txBox="1"/>
          <p:nvPr/>
        </p:nvSpPr>
        <p:spPr>
          <a:xfrm>
            <a:off x="6848881" y="2437467"/>
            <a:ext cx="1162306" cy="348813"/>
          </a:xfrm>
          <a:prstGeom prst="rect">
            <a:avLst/>
          </a:prstGeom>
          <a:noFill/>
        </p:spPr>
        <p:txBody>
          <a:bodyPr wrap="none" rtlCol="0">
            <a:spAutoFit/>
          </a:bodyPr>
          <a:lstStyle/>
          <a:p>
            <a:pPr algn="ctr">
              <a:lnSpc>
                <a:spcPts val="2000"/>
              </a:lnSpc>
            </a:pPr>
            <a:r>
              <a:rPr lang="it-IT" b="1" dirty="0">
                <a:solidFill>
                  <a:schemeClr val="accent2"/>
                </a:solidFill>
                <a:latin typeface="Aptos" panose="020B0004020202020204" pitchFamily="34" charset="0"/>
              </a:rPr>
              <a:t>cold data</a:t>
            </a:r>
          </a:p>
        </p:txBody>
      </p:sp>
    </p:spTree>
    <p:extLst>
      <p:ext uri="{BB962C8B-B14F-4D97-AF65-F5344CB8AC3E}">
        <p14:creationId xmlns:p14="http://schemas.microsoft.com/office/powerpoint/2010/main" val="3608134738"/>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7008B18-F6E2-4131-DEE5-9A8220EAC3A7}"/>
              </a:ext>
            </a:extLst>
          </p:cNvPr>
          <p:cNvSpPr>
            <a:spLocks noGrp="1"/>
          </p:cNvSpPr>
          <p:nvPr>
            <p:ph type="body" idx="1"/>
          </p:nvPr>
        </p:nvSpPr>
        <p:spPr>
          <a:xfrm>
            <a:off x="199376" y="1050504"/>
            <a:ext cx="8967803" cy="3394472"/>
          </a:xfrm>
        </p:spPr>
        <p:txBody>
          <a:bodyPr/>
          <a:lstStyle/>
          <a:p>
            <a:pPr marL="0" indent="0">
              <a:buNone/>
            </a:pPr>
            <a:r>
              <a:rPr lang="it-IT" sz="1800" b="1" dirty="0"/>
              <a:t>Vantaggi:</a:t>
            </a:r>
          </a:p>
          <a:p>
            <a:pPr marL="342900" indent="-342900">
              <a:buFont typeface="+mj-lt"/>
              <a:buAutoNum type="arabicPeriod"/>
            </a:pPr>
            <a:r>
              <a:rPr lang="it-IT" b="1" u="sng" dirty="0"/>
              <a:t>Efficienza</a:t>
            </a:r>
            <a:r>
              <a:rPr lang="it-IT" dirty="0"/>
              <a:t> (solo 1 nodo per </a:t>
            </a:r>
            <a:r>
              <a:rPr lang="it-IT" dirty="0" err="1"/>
              <a:t>parity</a:t>
            </a:r>
            <a:r>
              <a:rPr lang="it-IT" dirty="0"/>
              <a:t>)</a:t>
            </a:r>
          </a:p>
          <a:p>
            <a:pPr marL="342900" indent="-342900">
              <a:buFont typeface="+mj-lt"/>
              <a:buAutoNum type="arabicPeriod"/>
            </a:pPr>
            <a:r>
              <a:rPr lang="it-IT" b="1" u="sng" dirty="0"/>
              <a:t>Affidabilità</a:t>
            </a:r>
            <a:r>
              <a:rPr lang="it-IT" dirty="0"/>
              <a:t> (Erasure Coding su dischi e nastri:  si può perdere un intero sito senza impatto sul servizio)</a:t>
            </a:r>
            <a:endParaRPr lang="it-IT" b="1" u="sng" dirty="0"/>
          </a:p>
          <a:p>
            <a:pPr marL="342900" indent="-342900">
              <a:buFont typeface="+mj-lt"/>
              <a:buAutoNum type="arabicPeriod"/>
            </a:pPr>
            <a:r>
              <a:rPr lang="it-IT" b="1" u="sng" dirty="0"/>
              <a:t>Sicurezza</a:t>
            </a:r>
            <a:r>
              <a:rPr lang="it-IT" dirty="0"/>
              <a:t> (ogni oggetto è unico by design, con </a:t>
            </a:r>
            <a:r>
              <a:rPr lang="it-IT" dirty="0" err="1"/>
              <a:t>ObjectLock</a:t>
            </a:r>
            <a:r>
              <a:rPr lang="it-IT" dirty="0"/>
              <a:t> il dato è protetto contro ransomware)</a:t>
            </a:r>
          </a:p>
          <a:p>
            <a:pPr marL="342900" indent="-342900">
              <a:buFont typeface="+mj-lt"/>
              <a:buAutoNum type="arabicPeriod"/>
            </a:pPr>
            <a:r>
              <a:rPr lang="it-IT" b="1" u="sng" dirty="0"/>
              <a:t>Espandibilità e flessibilità </a:t>
            </a:r>
            <a:r>
              <a:rPr lang="it-IT" dirty="0"/>
              <a:t>(si può crescere sia sul </a:t>
            </a:r>
            <a:r>
              <a:rPr lang="it-IT" dirty="0" err="1"/>
              <a:t>layer</a:t>
            </a:r>
            <a:r>
              <a:rPr lang="it-IT" dirty="0"/>
              <a:t> nodi che su quello tapes)</a:t>
            </a:r>
            <a:endParaRPr lang="it-IT" b="1" u="sng" dirty="0"/>
          </a:p>
          <a:p>
            <a:pPr marL="342900" indent="-342900">
              <a:buFont typeface="+mj-lt"/>
              <a:buAutoNum type="arabicPeriod"/>
            </a:pPr>
            <a:r>
              <a:rPr lang="it-IT" b="1" u="sng" dirty="0"/>
              <a:t>Costo:</a:t>
            </a:r>
            <a:r>
              <a:rPr lang="it-IT" b="1" dirty="0"/>
              <a:t> </a:t>
            </a:r>
            <a:r>
              <a:rPr lang="it-IT" dirty="0"/>
              <a:t>€50/TB (minimo 4PB)</a:t>
            </a:r>
          </a:p>
          <a:p>
            <a:pPr marL="682625" lvl="1" indent="-342900">
              <a:buFont typeface="+mj-lt"/>
              <a:buAutoNum type="arabicPeriod"/>
            </a:pPr>
            <a:endParaRPr lang="it-IT" b="1" u="sng" dirty="0"/>
          </a:p>
          <a:p>
            <a:pPr marL="342900" indent="-342900">
              <a:buFont typeface="+mj-lt"/>
              <a:buAutoNum type="arabicPeriod"/>
            </a:pPr>
            <a:endParaRPr lang="it-IT" dirty="0"/>
          </a:p>
          <a:p>
            <a:pPr marL="342900" indent="-342900">
              <a:buFont typeface="+mj-lt"/>
              <a:buAutoNum type="arabicPeriod"/>
            </a:pPr>
            <a:endParaRPr lang="it-IT" dirty="0"/>
          </a:p>
        </p:txBody>
      </p:sp>
      <p:sp>
        <p:nvSpPr>
          <p:cNvPr id="44" name="Rettangolo con angoli arrotondati 43">
            <a:extLst>
              <a:ext uri="{FF2B5EF4-FFF2-40B4-BE49-F238E27FC236}">
                <a16:creationId xmlns:a16="http://schemas.microsoft.com/office/drawing/2014/main" id="{86F6E067-8823-8283-909A-2FB68C92722D}"/>
              </a:ext>
            </a:extLst>
          </p:cNvPr>
          <p:cNvSpPr/>
          <p:nvPr/>
        </p:nvSpPr>
        <p:spPr>
          <a:xfrm>
            <a:off x="7402574" y="3580065"/>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con angoli arrotondati 44">
            <a:extLst>
              <a:ext uri="{FF2B5EF4-FFF2-40B4-BE49-F238E27FC236}">
                <a16:creationId xmlns:a16="http://schemas.microsoft.com/office/drawing/2014/main" id="{6B744357-3F1D-686A-60ED-A3E8055270D5}"/>
              </a:ext>
            </a:extLst>
          </p:cNvPr>
          <p:cNvSpPr/>
          <p:nvPr/>
        </p:nvSpPr>
        <p:spPr>
          <a:xfrm>
            <a:off x="5796488" y="2853080"/>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con angoli arrotondati 45">
            <a:extLst>
              <a:ext uri="{FF2B5EF4-FFF2-40B4-BE49-F238E27FC236}">
                <a16:creationId xmlns:a16="http://schemas.microsoft.com/office/drawing/2014/main" id="{D68161F9-538A-5105-6090-B2D17FED8394}"/>
              </a:ext>
            </a:extLst>
          </p:cNvPr>
          <p:cNvSpPr/>
          <p:nvPr/>
        </p:nvSpPr>
        <p:spPr>
          <a:xfrm>
            <a:off x="4138732" y="3488171"/>
            <a:ext cx="1416142" cy="12245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47" name="Gruppo 46">
            <a:extLst>
              <a:ext uri="{FF2B5EF4-FFF2-40B4-BE49-F238E27FC236}">
                <a16:creationId xmlns:a16="http://schemas.microsoft.com/office/drawing/2014/main" id="{4527A96A-4427-EBB3-FE4B-5AAA117CE125}"/>
              </a:ext>
            </a:extLst>
          </p:cNvPr>
          <p:cNvGrpSpPr/>
          <p:nvPr/>
        </p:nvGrpSpPr>
        <p:grpSpPr>
          <a:xfrm>
            <a:off x="4320579" y="3427447"/>
            <a:ext cx="4176382" cy="1356733"/>
            <a:chOff x="2958089" y="4630114"/>
            <a:chExt cx="6067532" cy="2053677"/>
          </a:xfrm>
        </p:grpSpPr>
        <p:sp>
          <p:nvSpPr>
            <p:cNvPr id="48" name="Ovale 47">
              <a:extLst>
                <a:ext uri="{FF2B5EF4-FFF2-40B4-BE49-F238E27FC236}">
                  <a16:creationId xmlns:a16="http://schemas.microsoft.com/office/drawing/2014/main" id="{C92A7BA2-CAEE-11F2-11EE-C57F5597399F}"/>
                </a:ext>
              </a:extLst>
            </p:cNvPr>
            <p:cNvSpPr/>
            <p:nvPr/>
          </p:nvSpPr>
          <p:spPr>
            <a:xfrm>
              <a:off x="3746501" y="5069253"/>
              <a:ext cx="4567827" cy="1567382"/>
            </a:xfrm>
            <a:prstGeom prst="ellipse">
              <a:avLst/>
            </a:prstGeom>
            <a:gradFill flip="none" rotWithShape="1">
              <a:gsLst>
                <a:gs pos="0">
                  <a:schemeClr val="accent4">
                    <a:lumMod val="5000"/>
                    <a:lumOff val="95000"/>
                    <a:alpha val="58805"/>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500" dirty="0">
                  <a:solidFill>
                    <a:schemeClr val="tx1"/>
                  </a:solidFill>
                </a:rPr>
                <a:t>Unico </a:t>
              </a:r>
              <a:r>
                <a:rPr lang="it-IT" sz="1500" dirty="0" err="1">
                  <a:solidFill>
                    <a:schemeClr val="tx1"/>
                  </a:solidFill>
                </a:rPr>
                <a:t>NameSpace</a:t>
              </a:r>
              <a:endParaRPr lang="it-IT" sz="1500" dirty="0">
                <a:solidFill>
                  <a:schemeClr val="tx1"/>
                </a:solidFill>
              </a:endParaRPr>
            </a:p>
          </p:txBody>
        </p:sp>
        <p:pic>
          <p:nvPicPr>
            <p:cNvPr id="49" name="Picture 2">
              <a:extLst>
                <a:ext uri="{FF2B5EF4-FFF2-40B4-BE49-F238E27FC236}">
                  <a16:creationId xmlns:a16="http://schemas.microsoft.com/office/drawing/2014/main" id="{93A50CF3-FDF6-826D-C3BE-CFBA1D982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2551" y="5787939"/>
              <a:ext cx="1393070" cy="895852"/>
            </a:xfrm>
            <a:prstGeom prst="rect">
              <a:avLst/>
            </a:prstGeom>
          </p:spPr>
        </p:pic>
        <p:pic>
          <p:nvPicPr>
            <p:cNvPr id="50" name="Picture 2">
              <a:extLst>
                <a:ext uri="{FF2B5EF4-FFF2-40B4-BE49-F238E27FC236}">
                  <a16:creationId xmlns:a16="http://schemas.microsoft.com/office/drawing/2014/main" id="{9CAEE1C3-6905-A0F4-185A-6035110EE1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8089" y="5579454"/>
              <a:ext cx="1425294" cy="916573"/>
            </a:xfrm>
            <a:prstGeom prst="rect">
              <a:avLst/>
            </a:prstGeom>
          </p:spPr>
        </p:pic>
        <p:pic>
          <p:nvPicPr>
            <p:cNvPr id="51" name="Picture 2">
              <a:extLst>
                <a:ext uri="{FF2B5EF4-FFF2-40B4-BE49-F238E27FC236}">
                  <a16:creationId xmlns:a16="http://schemas.microsoft.com/office/drawing/2014/main" id="{E2B632FB-12B2-485D-0EF3-0F6F11084A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5235" y="4630114"/>
              <a:ext cx="1357610" cy="873047"/>
            </a:xfrm>
            <a:prstGeom prst="rect">
              <a:avLst/>
            </a:prstGeom>
          </p:spPr>
        </p:pic>
      </p:grpSp>
      <p:sp>
        <p:nvSpPr>
          <p:cNvPr id="52" name="CasellaDiTesto 51">
            <a:extLst>
              <a:ext uri="{FF2B5EF4-FFF2-40B4-BE49-F238E27FC236}">
                <a16:creationId xmlns:a16="http://schemas.microsoft.com/office/drawing/2014/main" id="{A4866D9F-7966-D96E-B739-0302386F929F}"/>
              </a:ext>
            </a:extLst>
          </p:cNvPr>
          <p:cNvSpPr txBox="1"/>
          <p:nvPr/>
        </p:nvSpPr>
        <p:spPr>
          <a:xfrm>
            <a:off x="4250774" y="3434996"/>
            <a:ext cx="865008" cy="455068"/>
          </a:xfrm>
          <a:prstGeom prst="rect">
            <a:avLst/>
          </a:prstGeom>
          <a:noFill/>
        </p:spPr>
        <p:txBody>
          <a:bodyPr wrap="none" rtlCol="0">
            <a:spAutoFit/>
          </a:bodyPr>
          <a:lstStyle/>
          <a:p>
            <a:r>
              <a:rPr lang="it-IT" dirty="0"/>
              <a:t>Site 1</a:t>
            </a:r>
          </a:p>
        </p:txBody>
      </p:sp>
      <p:sp>
        <p:nvSpPr>
          <p:cNvPr id="53" name="CasellaDiTesto 52">
            <a:extLst>
              <a:ext uri="{FF2B5EF4-FFF2-40B4-BE49-F238E27FC236}">
                <a16:creationId xmlns:a16="http://schemas.microsoft.com/office/drawing/2014/main" id="{64BD7963-3C12-9138-08CE-355935E400C7}"/>
              </a:ext>
            </a:extLst>
          </p:cNvPr>
          <p:cNvSpPr txBox="1"/>
          <p:nvPr/>
        </p:nvSpPr>
        <p:spPr>
          <a:xfrm>
            <a:off x="6031008" y="2840559"/>
            <a:ext cx="865008" cy="455068"/>
          </a:xfrm>
          <a:prstGeom prst="rect">
            <a:avLst/>
          </a:prstGeom>
          <a:noFill/>
        </p:spPr>
        <p:txBody>
          <a:bodyPr wrap="none" rtlCol="0">
            <a:spAutoFit/>
          </a:bodyPr>
          <a:lstStyle/>
          <a:p>
            <a:r>
              <a:rPr lang="it-IT" dirty="0"/>
              <a:t>Site 2</a:t>
            </a:r>
          </a:p>
        </p:txBody>
      </p:sp>
      <p:sp>
        <p:nvSpPr>
          <p:cNvPr id="54" name="CasellaDiTesto 53">
            <a:extLst>
              <a:ext uri="{FF2B5EF4-FFF2-40B4-BE49-F238E27FC236}">
                <a16:creationId xmlns:a16="http://schemas.microsoft.com/office/drawing/2014/main" id="{191CBC78-5593-A839-5F72-80347CF6DE4A}"/>
              </a:ext>
            </a:extLst>
          </p:cNvPr>
          <p:cNvSpPr txBox="1"/>
          <p:nvPr/>
        </p:nvSpPr>
        <p:spPr>
          <a:xfrm>
            <a:off x="7571527" y="3537980"/>
            <a:ext cx="865008" cy="455068"/>
          </a:xfrm>
          <a:prstGeom prst="rect">
            <a:avLst/>
          </a:prstGeom>
          <a:noFill/>
        </p:spPr>
        <p:txBody>
          <a:bodyPr wrap="none" rtlCol="0">
            <a:spAutoFit/>
          </a:bodyPr>
          <a:lstStyle/>
          <a:p>
            <a:r>
              <a:rPr lang="it-IT" dirty="0"/>
              <a:t>Site 3</a:t>
            </a:r>
          </a:p>
        </p:txBody>
      </p:sp>
      <p:pic>
        <p:nvPicPr>
          <p:cNvPr id="55" name="Immagine 54">
            <a:extLst>
              <a:ext uri="{FF2B5EF4-FFF2-40B4-BE49-F238E27FC236}">
                <a16:creationId xmlns:a16="http://schemas.microsoft.com/office/drawing/2014/main" id="{DD976E1D-5803-8AB1-64CB-6FDABE73CDBE}"/>
              </a:ext>
            </a:extLst>
          </p:cNvPr>
          <p:cNvPicPr>
            <a:picLocks noChangeAspect="1"/>
          </p:cNvPicPr>
          <p:nvPr/>
        </p:nvPicPr>
        <p:blipFill>
          <a:blip r:embed="rId4"/>
          <a:stretch>
            <a:fillRect/>
          </a:stretch>
        </p:blipFill>
        <p:spPr>
          <a:xfrm>
            <a:off x="4317267" y="3764263"/>
            <a:ext cx="981054" cy="110812"/>
          </a:xfrm>
          <a:prstGeom prst="rect">
            <a:avLst/>
          </a:prstGeom>
        </p:spPr>
      </p:pic>
      <p:pic>
        <p:nvPicPr>
          <p:cNvPr id="56" name="Immagine 55">
            <a:extLst>
              <a:ext uri="{FF2B5EF4-FFF2-40B4-BE49-F238E27FC236}">
                <a16:creationId xmlns:a16="http://schemas.microsoft.com/office/drawing/2014/main" id="{E7DC134E-4599-83BB-37B7-C70E62F7F331}"/>
              </a:ext>
            </a:extLst>
          </p:cNvPr>
          <p:cNvPicPr>
            <a:picLocks noChangeAspect="1"/>
          </p:cNvPicPr>
          <p:nvPr/>
        </p:nvPicPr>
        <p:blipFill>
          <a:blip r:embed="rId4"/>
          <a:stretch>
            <a:fillRect/>
          </a:stretch>
        </p:blipFill>
        <p:spPr>
          <a:xfrm>
            <a:off x="4317267" y="3866516"/>
            <a:ext cx="981054" cy="110812"/>
          </a:xfrm>
          <a:prstGeom prst="rect">
            <a:avLst/>
          </a:prstGeom>
        </p:spPr>
      </p:pic>
      <p:pic>
        <p:nvPicPr>
          <p:cNvPr id="57" name="Immagine 56">
            <a:extLst>
              <a:ext uri="{FF2B5EF4-FFF2-40B4-BE49-F238E27FC236}">
                <a16:creationId xmlns:a16="http://schemas.microsoft.com/office/drawing/2014/main" id="{D42B1EC9-A34A-BD92-A8FA-4D4F09E10680}"/>
              </a:ext>
            </a:extLst>
          </p:cNvPr>
          <p:cNvPicPr>
            <a:picLocks noChangeAspect="1"/>
          </p:cNvPicPr>
          <p:nvPr/>
        </p:nvPicPr>
        <p:blipFill>
          <a:blip r:embed="rId4"/>
          <a:stretch>
            <a:fillRect/>
          </a:stretch>
        </p:blipFill>
        <p:spPr>
          <a:xfrm>
            <a:off x="4317267" y="3977328"/>
            <a:ext cx="981054" cy="110812"/>
          </a:xfrm>
          <a:prstGeom prst="rect">
            <a:avLst/>
          </a:prstGeom>
        </p:spPr>
      </p:pic>
      <p:grpSp>
        <p:nvGrpSpPr>
          <p:cNvPr id="58" name="Gruppo 57">
            <a:extLst>
              <a:ext uri="{FF2B5EF4-FFF2-40B4-BE49-F238E27FC236}">
                <a16:creationId xmlns:a16="http://schemas.microsoft.com/office/drawing/2014/main" id="{52149A5A-513E-2A2A-4BCC-6B29F3CD036A}"/>
              </a:ext>
            </a:extLst>
          </p:cNvPr>
          <p:cNvGrpSpPr/>
          <p:nvPr/>
        </p:nvGrpSpPr>
        <p:grpSpPr>
          <a:xfrm>
            <a:off x="6031008" y="3147817"/>
            <a:ext cx="981054" cy="323876"/>
            <a:chOff x="6373905" y="2012716"/>
            <a:chExt cx="1425295" cy="490249"/>
          </a:xfrm>
        </p:grpSpPr>
        <p:pic>
          <p:nvPicPr>
            <p:cNvPr id="59" name="Immagine 58">
              <a:extLst>
                <a:ext uri="{FF2B5EF4-FFF2-40B4-BE49-F238E27FC236}">
                  <a16:creationId xmlns:a16="http://schemas.microsoft.com/office/drawing/2014/main" id="{57370833-4DF2-E17F-7253-FD8969252EA1}"/>
                </a:ext>
              </a:extLst>
            </p:cNvPr>
            <p:cNvPicPr>
              <a:picLocks noChangeAspect="1"/>
            </p:cNvPicPr>
            <p:nvPr/>
          </p:nvPicPr>
          <p:blipFill>
            <a:blip r:embed="rId4"/>
            <a:stretch>
              <a:fillRect/>
            </a:stretch>
          </p:blipFill>
          <p:spPr>
            <a:xfrm>
              <a:off x="6373905" y="2012716"/>
              <a:ext cx="1425295" cy="167735"/>
            </a:xfrm>
            <a:prstGeom prst="rect">
              <a:avLst/>
            </a:prstGeom>
          </p:spPr>
        </p:pic>
        <p:pic>
          <p:nvPicPr>
            <p:cNvPr id="60" name="Immagine 59">
              <a:extLst>
                <a:ext uri="{FF2B5EF4-FFF2-40B4-BE49-F238E27FC236}">
                  <a16:creationId xmlns:a16="http://schemas.microsoft.com/office/drawing/2014/main" id="{AE05CC41-11A7-8C85-C674-C77F4467EA7C}"/>
                </a:ext>
              </a:extLst>
            </p:cNvPr>
            <p:cNvPicPr>
              <a:picLocks noChangeAspect="1"/>
            </p:cNvPicPr>
            <p:nvPr/>
          </p:nvPicPr>
          <p:blipFill>
            <a:blip r:embed="rId4"/>
            <a:stretch>
              <a:fillRect/>
            </a:stretch>
          </p:blipFill>
          <p:spPr>
            <a:xfrm>
              <a:off x="6373905" y="2167495"/>
              <a:ext cx="1425295" cy="167735"/>
            </a:xfrm>
            <a:prstGeom prst="rect">
              <a:avLst/>
            </a:prstGeom>
          </p:spPr>
        </p:pic>
        <p:pic>
          <p:nvPicPr>
            <p:cNvPr id="61" name="Immagine 60">
              <a:extLst>
                <a:ext uri="{FF2B5EF4-FFF2-40B4-BE49-F238E27FC236}">
                  <a16:creationId xmlns:a16="http://schemas.microsoft.com/office/drawing/2014/main" id="{8C4CE518-938C-D754-B95F-52217EBEF633}"/>
                </a:ext>
              </a:extLst>
            </p:cNvPr>
            <p:cNvPicPr>
              <a:picLocks noChangeAspect="1"/>
            </p:cNvPicPr>
            <p:nvPr/>
          </p:nvPicPr>
          <p:blipFill>
            <a:blip r:embed="rId4"/>
            <a:stretch>
              <a:fillRect/>
            </a:stretch>
          </p:blipFill>
          <p:spPr>
            <a:xfrm>
              <a:off x="6373905" y="2335230"/>
              <a:ext cx="1425295" cy="167735"/>
            </a:xfrm>
            <a:prstGeom prst="rect">
              <a:avLst/>
            </a:prstGeom>
          </p:spPr>
        </p:pic>
      </p:grpSp>
      <p:pic>
        <p:nvPicPr>
          <p:cNvPr id="62" name="Immagine 61">
            <a:extLst>
              <a:ext uri="{FF2B5EF4-FFF2-40B4-BE49-F238E27FC236}">
                <a16:creationId xmlns:a16="http://schemas.microsoft.com/office/drawing/2014/main" id="{E38A3269-7B9E-69DB-3A77-71EEC14B7CEA}"/>
              </a:ext>
            </a:extLst>
          </p:cNvPr>
          <p:cNvPicPr>
            <a:picLocks noChangeAspect="1"/>
          </p:cNvPicPr>
          <p:nvPr/>
        </p:nvPicPr>
        <p:blipFill>
          <a:blip r:embed="rId4"/>
          <a:stretch>
            <a:fillRect/>
          </a:stretch>
        </p:blipFill>
        <p:spPr>
          <a:xfrm>
            <a:off x="7517727" y="3912080"/>
            <a:ext cx="981054" cy="110812"/>
          </a:xfrm>
          <a:prstGeom prst="rect">
            <a:avLst/>
          </a:prstGeom>
        </p:spPr>
      </p:pic>
      <p:pic>
        <p:nvPicPr>
          <p:cNvPr id="63" name="Immagine 62">
            <a:extLst>
              <a:ext uri="{FF2B5EF4-FFF2-40B4-BE49-F238E27FC236}">
                <a16:creationId xmlns:a16="http://schemas.microsoft.com/office/drawing/2014/main" id="{2A8F7086-2E8A-BC9B-AE2A-466FE6C2C7B1}"/>
              </a:ext>
            </a:extLst>
          </p:cNvPr>
          <p:cNvPicPr>
            <a:picLocks noChangeAspect="1"/>
          </p:cNvPicPr>
          <p:nvPr/>
        </p:nvPicPr>
        <p:blipFill>
          <a:blip r:embed="rId4"/>
          <a:stretch>
            <a:fillRect/>
          </a:stretch>
        </p:blipFill>
        <p:spPr>
          <a:xfrm>
            <a:off x="7517727" y="4014333"/>
            <a:ext cx="981054" cy="110812"/>
          </a:xfrm>
          <a:prstGeom prst="rect">
            <a:avLst/>
          </a:prstGeom>
        </p:spPr>
      </p:pic>
      <p:pic>
        <p:nvPicPr>
          <p:cNvPr id="64" name="Immagine 63">
            <a:extLst>
              <a:ext uri="{FF2B5EF4-FFF2-40B4-BE49-F238E27FC236}">
                <a16:creationId xmlns:a16="http://schemas.microsoft.com/office/drawing/2014/main" id="{AEE66C52-9F4F-3283-FB81-06B7DAD4758B}"/>
              </a:ext>
            </a:extLst>
          </p:cNvPr>
          <p:cNvPicPr>
            <a:picLocks noChangeAspect="1"/>
          </p:cNvPicPr>
          <p:nvPr/>
        </p:nvPicPr>
        <p:blipFill>
          <a:blip r:embed="rId4"/>
          <a:stretch>
            <a:fillRect/>
          </a:stretch>
        </p:blipFill>
        <p:spPr>
          <a:xfrm>
            <a:off x="7517727" y="4125145"/>
            <a:ext cx="981054" cy="110812"/>
          </a:xfrm>
          <a:prstGeom prst="rect">
            <a:avLst/>
          </a:prstGeom>
        </p:spPr>
      </p:pic>
      <p:sp>
        <p:nvSpPr>
          <p:cNvPr id="5" name="Title 1">
            <a:extLst>
              <a:ext uri="{FF2B5EF4-FFF2-40B4-BE49-F238E27FC236}">
                <a16:creationId xmlns:a16="http://schemas.microsoft.com/office/drawing/2014/main" id="{4E4A588F-44B1-491E-25D5-0DD63B2CF93A}"/>
              </a:ext>
            </a:extLst>
          </p:cNvPr>
          <p:cNvSpPr>
            <a:spLocks noGrp="1"/>
          </p:cNvSpPr>
          <p:nvPr>
            <p:ph type="title"/>
          </p:nvPr>
        </p:nvSpPr>
        <p:spPr>
          <a:xfrm>
            <a:off x="365760" y="54864"/>
            <a:ext cx="7863840" cy="688086"/>
          </a:xfrm>
        </p:spPr>
        <p:txBody>
          <a:bodyPr>
            <a:normAutofit/>
          </a:bodyPr>
          <a:lstStyle/>
          <a:p>
            <a:r>
              <a:rPr lang="en-US" dirty="0"/>
              <a:t>Long Term Data Archiving – </a:t>
            </a:r>
            <a:r>
              <a:rPr lang="en-US" dirty="0" err="1"/>
              <a:t>ActiveScale</a:t>
            </a:r>
            <a:r>
              <a:rPr lang="en-US" dirty="0"/>
              <a:t> Cold Storage</a:t>
            </a:r>
          </a:p>
        </p:txBody>
      </p:sp>
      <p:grpSp>
        <p:nvGrpSpPr>
          <p:cNvPr id="7" name="Gruppo 6">
            <a:extLst>
              <a:ext uri="{FF2B5EF4-FFF2-40B4-BE49-F238E27FC236}">
                <a16:creationId xmlns:a16="http://schemas.microsoft.com/office/drawing/2014/main" id="{036B46C1-398F-46DA-B785-A2C0EE65E639}"/>
              </a:ext>
            </a:extLst>
          </p:cNvPr>
          <p:cNvGrpSpPr/>
          <p:nvPr/>
        </p:nvGrpSpPr>
        <p:grpSpPr>
          <a:xfrm>
            <a:off x="3800813" y="3764263"/>
            <a:ext cx="431977" cy="971068"/>
            <a:chOff x="2614514" y="3335707"/>
            <a:chExt cx="360905" cy="1109767"/>
          </a:xfrm>
        </p:grpSpPr>
        <p:sp>
          <p:nvSpPr>
            <p:cNvPr id="4" name="Freccia circolare a destra 3">
              <a:extLst>
                <a:ext uri="{FF2B5EF4-FFF2-40B4-BE49-F238E27FC236}">
                  <a16:creationId xmlns:a16="http://schemas.microsoft.com/office/drawing/2014/main" id="{069C17A8-764D-0FB6-E069-057CDAD0F391}"/>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Freccia circolare a destra 5">
              <a:extLst>
                <a:ext uri="{FF2B5EF4-FFF2-40B4-BE49-F238E27FC236}">
                  <a16:creationId xmlns:a16="http://schemas.microsoft.com/office/drawing/2014/main" id="{4F67D054-9CE5-0C8C-25BE-51A7882494DD}"/>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8" name="Gruppo 7">
            <a:extLst>
              <a:ext uri="{FF2B5EF4-FFF2-40B4-BE49-F238E27FC236}">
                <a16:creationId xmlns:a16="http://schemas.microsoft.com/office/drawing/2014/main" id="{4EF6AEEB-C466-BDA4-7D79-23E100CD7D4D}"/>
              </a:ext>
            </a:extLst>
          </p:cNvPr>
          <p:cNvGrpSpPr/>
          <p:nvPr/>
        </p:nvGrpSpPr>
        <p:grpSpPr>
          <a:xfrm>
            <a:off x="5556735" y="3122155"/>
            <a:ext cx="431977" cy="971068"/>
            <a:chOff x="2614514" y="3335707"/>
            <a:chExt cx="360905" cy="1109767"/>
          </a:xfrm>
        </p:grpSpPr>
        <p:sp>
          <p:nvSpPr>
            <p:cNvPr id="9" name="Freccia circolare a destra 8">
              <a:extLst>
                <a:ext uri="{FF2B5EF4-FFF2-40B4-BE49-F238E27FC236}">
                  <a16:creationId xmlns:a16="http://schemas.microsoft.com/office/drawing/2014/main" id="{20543C75-5E5D-3D26-B81C-05AF84DCAEA4}"/>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Freccia circolare a destra 9">
              <a:extLst>
                <a:ext uri="{FF2B5EF4-FFF2-40B4-BE49-F238E27FC236}">
                  <a16:creationId xmlns:a16="http://schemas.microsoft.com/office/drawing/2014/main" id="{6E988C8B-87A7-3268-3422-73723C4835BA}"/>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1" name="Gruppo 10">
            <a:extLst>
              <a:ext uri="{FF2B5EF4-FFF2-40B4-BE49-F238E27FC236}">
                <a16:creationId xmlns:a16="http://schemas.microsoft.com/office/drawing/2014/main" id="{93460363-1569-97CC-FFF0-CA0685E07F59}"/>
              </a:ext>
            </a:extLst>
          </p:cNvPr>
          <p:cNvGrpSpPr/>
          <p:nvPr/>
        </p:nvGrpSpPr>
        <p:grpSpPr>
          <a:xfrm>
            <a:off x="7161259" y="3886489"/>
            <a:ext cx="431977" cy="971068"/>
            <a:chOff x="2614514" y="3335707"/>
            <a:chExt cx="360905" cy="1109767"/>
          </a:xfrm>
        </p:grpSpPr>
        <p:sp>
          <p:nvSpPr>
            <p:cNvPr id="12" name="Freccia circolare a destra 11">
              <a:extLst>
                <a:ext uri="{FF2B5EF4-FFF2-40B4-BE49-F238E27FC236}">
                  <a16:creationId xmlns:a16="http://schemas.microsoft.com/office/drawing/2014/main" id="{EE358139-D997-A1D6-9CBE-8ABC981E9498}"/>
                </a:ext>
              </a:extLst>
            </p:cNvPr>
            <p:cNvSpPr/>
            <p:nvPr/>
          </p:nvSpPr>
          <p:spPr>
            <a:xfrm>
              <a:off x="2614514" y="3556327"/>
              <a:ext cx="349511" cy="889147"/>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3" name="Freccia circolare a destra 12">
              <a:extLst>
                <a:ext uri="{FF2B5EF4-FFF2-40B4-BE49-F238E27FC236}">
                  <a16:creationId xmlns:a16="http://schemas.microsoft.com/office/drawing/2014/main" id="{BF5346D0-9FD8-4C58-FDA0-C9C3AB36C88A}"/>
                </a:ext>
              </a:extLst>
            </p:cNvPr>
            <p:cNvSpPr/>
            <p:nvPr/>
          </p:nvSpPr>
          <p:spPr>
            <a:xfrm rot="10800000" flipH="1">
              <a:off x="2625907" y="3335707"/>
              <a:ext cx="349512" cy="889147"/>
            </a:xfrm>
            <a:prstGeom prst="curved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14" name="CasellaDiTesto 13">
            <a:extLst>
              <a:ext uri="{FF2B5EF4-FFF2-40B4-BE49-F238E27FC236}">
                <a16:creationId xmlns:a16="http://schemas.microsoft.com/office/drawing/2014/main" id="{A4191382-2305-20F5-B4B0-7EB5AEB9BED6}"/>
              </a:ext>
            </a:extLst>
          </p:cNvPr>
          <p:cNvSpPr txBox="1"/>
          <p:nvPr/>
        </p:nvSpPr>
        <p:spPr>
          <a:xfrm>
            <a:off x="322402" y="3211260"/>
            <a:ext cx="3973717" cy="830997"/>
          </a:xfrm>
          <a:prstGeom prst="rect">
            <a:avLst/>
          </a:prstGeom>
          <a:noFill/>
        </p:spPr>
        <p:txBody>
          <a:bodyPr wrap="none" rtlCol="0">
            <a:spAutoFit/>
          </a:bodyPr>
          <a:lstStyle/>
          <a:p>
            <a:r>
              <a:rPr lang="it-IT" sz="2400" b="1" dirty="0">
                <a:latin typeface="Aptos" panose="020B0004020202020204" pitchFamily="34" charset="0"/>
              </a:rPr>
              <a:t>Prezzo promo: €100.000,00 </a:t>
            </a:r>
          </a:p>
          <a:p>
            <a:r>
              <a:rPr lang="it-IT" sz="2400" b="1" dirty="0">
                <a:latin typeface="Aptos" panose="020B0004020202020204" pitchFamily="34" charset="0"/>
              </a:rPr>
              <a:t>(3 nodi 300TB)</a:t>
            </a:r>
          </a:p>
        </p:txBody>
      </p:sp>
    </p:spTree>
    <p:extLst>
      <p:ext uri="{BB962C8B-B14F-4D97-AF65-F5344CB8AC3E}">
        <p14:creationId xmlns:p14="http://schemas.microsoft.com/office/powerpoint/2010/main" val="270885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56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4D8570-A855-33A3-D33E-449D9AEBFE99}"/>
            </a:ext>
          </a:extLst>
        </p:cNvPr>
        <p:cNvGrpSpPr/>
        <p:nvPr/>
      </p:nvGrpSpPr>
      <p:grpSpPr>
        <a:xfrm>
          <a:off x="0" y="0"/>
          <a:ext cx="0" cy="0"/>
          <a:chOff x="0" y="0"/>
          <a:chExt cx="0" cy="0"/>
        </a:xfrm>
      </p:grpSpPr>
      <p:sp>
        <p:nvSpPr>
          <p:cNvPr id="166" name="Title 1">
            <a:extLst>
              <a:ext uri="{FF2B5EF4-FFF2-40B4-BE49-F238E27FC236}">
                <a16:creationId xmlns:a16="http://schemas.microsoft.com/office/drawing/2014/main" id="{EF08BBDC-6C20-2448-237F-356009DEEF8E}"/>
              </a:ext>
            </a:extLst>
          </p:cNvPr>
          <p:cNvSpPr>
            <a:spLocks noGrp="1"/>
          </p:cNvSpPr>
          <p:nvPr>
            <p:ph type="title"/>
          </p:nvPr>
        </p:nvSpPr>
        <p:spPr>
          <a:xfrm>
            <a:off x="243113" y="29332"/>
            <a:ext cx="8870389" cy="688086"/>
          </a:xfrm>
        </p:spPr>
        <p:txBody>
          <a:bodyPr>
            <a:normAutofit fontScale="90000"/>
          </a:bodyPr>
          <a:lstStyle/>
          <a:p>
            <a:pPr>
              <a:lnSpc>
                <a:spcPct val="100000"/>
              </a:lnSpc>
            </a:pP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r>
              <a:rPr lang="en-US" sz="2200" dirty="0">
                <a:ea typeface="ＭＳ Ｐゴシック"/>
                <a:cs typeface="Arial"/>
              </a:rPr>
              <a:t>Integrated Backup infrastructure suite</a:t>
            </a:r>
            <a:br>
              <a:rPr lang="en-US" sz="2200" dirty="0">
                <a:ea typeface="ＭＳ Ｐゴシック"/>
                <a:cs typeface="Arial"/>
              </a:rPr>
            </a:br>
            <a:r>
              <a:rPr lang="en-US" sz="1600" b="0" dirty="0">
                <a:latin typeface="Calibri"/>
                <a:ea typeface="Calibri" panose="020F0502020204030204" pitchFamily="34" charset="0"/>
                <a:cs typeface="Arial"/>
              </a:rPr>
              <a:t>Secure, highly durable, low-cost storage for backup and archiving of cold data</a:t>
            </a:r>
            <a:endParaRPr lang="en-US" dirty="0"/>
          </a:p>
        </p:txBody>
      </p:sp>
      <p:grpSp>
        <p:nvGrpSpPr>
          <p:cNvPr id="165" name="Gruppo 164">
            <a:extLst>
              <a:ext uri="{FF2B5EF4-FFF2-40B4-BE49-F238E27FC236}">
                <a16:creationId xmlns:a16="http://schemas.microsoft.com/office/drawing/2014/main" id="{2502BC34-06E1-A78B-DEC9-B5BBA8A0250C}"/>
              </a:ext>
            </a:extLst>
          </p:cNvPr>
          <p:cNvGrpSpPr/>
          <p:nvPr/>
        </p:nvGrpSpPr>
        <p:grpSpPr>
          <a:xfrm>
            <a:off x="343899" y="1886541"/>
            <a:ext cx="1176669" cy="964267"/>
            <a:chOff x="343899" y="1886541"/>
            <a:chExt cx="1176669" cy="964267"/>
          </a:xfrm>
        </p:grpSpPr>
        <p:pic>
          <p:nvPicPr>
            <p:cNvPr id="7" name="Picture 7" descr="Icon&#10;&#10;Description automatically generated">
              <a:extLst>
                <a:ext uri="{FF2B5EF4-FFF2-40B4-BE49-F238E27FC236}">
                  <a16:creationId xmlns:a16="http://schemas.microsoft.com/office/drawing/2014/main" id="{2228527C-9D73-D180-67FE-5A97B3FEE3B9}"/>
                </a:ext>
              </a:extLst>
            </p:cNvPr>
            <p:cNvPicPr>
              <a:picLocks noChangeAspect="1"/>
            </p:cNvPicPr>
            <p:nvPr/>
          </p:nvPicPr>
          <p:blipFill>
            <a:blip r:embed="rId3"/>
            <a:stretch>
              <a:fillRect/>
            </a:stretch>
          </p:blipFill>
          <p:spPr>
            <a:xfrm>
              <a:off x="409634" y="2181375"/>
              <a:ext cx="669433" cy="669433"/>
            </a:xfrm>
            <a:prstGeom prst="rect">
              <a:avLst/>
            </a:prstGeom>
            <a:effectLst>
              <a:outerShdw blurRad="50800" dist="38100" dir="2700000" algn="tl" rotWithShape="0">
                <a:prstClr val="black">
                  <a:alpha val="40000"/>
                </a:prstClr>
              </a:outerShdw>
            </a:effectLst>
          </p:spPr>
        </p:pic>
        <p:sp>
          <p:nvSpPr>
            <p:cNvPr id="9" name="CasellaDiTesto 8">
              <a:extLst>
                <a:ext uri="{FF2B5EF4-FFF2-40B4-BE49-F238E27FC236}">
                  <a16:creationId xmlns:a16="http://schemas.microsoft.com/office/drawing/2014/main" id="{CF6F18A6-E6E2-848E-3F02-18706096AB19}"/>
                </a:ext>
              </a:extLst>
            </p:cNvPr>
            <p:cNvSpPr txBox="1"/>
            <p:nvPr/>
          </p:nvSpPr>
          <p:spPr>
            <a:xfrm>
              <a:off x="343899" y="1886541"/>
              <a:ext cx="1176669" cy="369332"/>
            </a:xfrm>
            <a:prstGeom prst="rect">
              <a:avLst/>
            </a:prstGeom>
            <a:noFill/>
          </p:spPr>
          <p:txBody>
            <a:bodyPr wrap="none" rtlCol="0">
              <a:spAutoFit/>
            </a:bodyPr>
            <a:lstStyle/>
            <a:p>
              <a:r>
                <a:rPr lang="it-IT" dirty="0"/>
                <a:t>Virtual </a:t>
              </a:r>
              <a:r>
                <a:rPr lang="it-IT" dirty="0" err="1"/>
                <a:t>DXi</a:t>
              </a:r>
              <a:endParaRPr lang="it-IT" dirty="0"/>
            </a:p>
          </p:txBody>
        </p:sp>
      </p:grpSp>
      <p:grpSp>
        <p:nvGrpSpPr>
          <p:cNvPr id="167" name="Gruppo 166">
            <a:extLst>
              <a:ext uri="{FF2B5EF4-FFF2-40B4-BE49-F238E27FC236}">
                <a16:creationId xmlns:a16="http://schemas.microsoft.com/office/drawing/2014/main" id="{3C334164-3180-5DC4-A844-790D0C46EB1A}"/>
              </a:ext>
            </a:extLst>
          </p:cNvPr>
          <p:cNvGrpSpPr/>
          <p:nvPr/>
        </p:nvGrpSpPr>
        <p:grpSpPr>
          <a:xfrm>
            <a:off x="1209040" y="2129914"/>
            <a:ext cx="1718752" cy="290212"/>
            <a:chOff x="1209040" y="2129914"/>
            <a:chExt cx="1718752" cy="290212"/>
          </a:xfrm>
        </p:grpSpPr>
        <p:cxnSp>
          <p:nvCxnSpPr>
            <p:cNvPr id="21" name="Connettore 2 20">
              <a:extLst>
                <a:ext uri="{FF2B5EF4-FFF2-40B4-BE49-F238E27FC236}">
                  <a16:creationId xmlns:a16="http://schemas.microsoft.com/office/drawing/2014/main" id="{5A3B679A-0883-CFF6-5AC9-3CBFC785EDC5}"/>
                </a:ext>
              </a:extLst>
            </p:cNvPr>
            <p:cNvCxnSpPr/>
            <p:nvPr/>
          </p:nvCxnSpPr>
          <p:spPr>
            <a:xfrm>
              <a:off x="1209040" y="2420126"/>
              <a:ext cx="1718752" cy="0"/>
            </a:xfrm>
            <a:prstGeom prst="straightConnector1">
              <a:avLst/>
            </a:prstGeom>
            <a:ln w="38100" cmpd="sng">
              <a:solidFill>
                <a:schemeClr val="tx1">
                  <a:lumMod val="60000"/>
                  <a:lumOff val="4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5" name="CasellaDiTesto 24">
              <a:extLst>
                <a:ext uri="{FF2B5EF4-FFF2-40B4-BE49-F238E27FC236}">
                  <a16:creationId xmlns:a16="http://schemas.microsoft.com/office/drawing/2014/main" id="{C5BB3CE1-4C54-314E-ABA2-FDBD904CD789}"/>
                </a:ext>
              </a:extLst>
            </p:cNvPr>
            <p:cNvSpPr txBox="1"/>
            <p:nvPr/>
          </p:nvSpPr>
          <p:spPr>
            <a:xfrm>
              <a:off x="1401834" y="2129914"/>
              <a:ext cx="1257460" cy="276999"/>
            </a:xfrm>
            <a:prstGeom prst="rect">
              <a:avLst/>
            </a:prstGeom>
            <a:noFill/>
          </p:spPr>
          <p:txBody>
            <a:bodyPr wrap="none" rtlCol="0">
              <a:spAutoFit/>
            </a:bodyPr>
            <a:lstStyle/>
            <a:p>
              <a:r>
                <a:rPr lang="it-IT" sz="1200" dirty="0" err="1">
                  <a:solidFill>
                    <a:schemeClr val="tx1">
                      <a:lumMod val="60000"/>
                      <a:lumOff val="40000"/>
                    </a:schemeClr>
                  </a:solidFill>
                </a:rPr>
                <a:t>Offload</a:t>
              </a:r>
              <a:r>
                <a:rPr lang="it-IT" sz="1200" dirty="0">
                  <a:solidFill>
                    <a:schemeClr val="tx1">
                      <a:lumMod val="60000"/>
                      <a:lumOff val="40000"/>
                    </a:schemeClr>
                  </a:solidFill>
                </a:rPr>
                <a:t> </a:t>
              </a:r>
              <a:r>
                <a:rPr lang="it-IT" sz="1200" dirty="0" err="1">
                  <a:solidFill>
                    <a:schemeClr val="tx1">
                      <a:lumMod val="60000"/>
                      <a:lumOff val="40000"/>
                    </a:schemeClr>
                  </a:solidFill>
                </a:rPr>
                <a:t>cold</a:t>
              </a:r>
              <a:r>
                <a:rPr lang="it-IT" sz="1200" dirty="0">
                  <a:solidFill>
                    <a:schemeClr val="tx1">
                      <a:lumMod val="60000"/>
                      <a:lumOff val="40000"/>
                    </a:schemeClr>
                  </a:solidFill>
                </a:rPr>
                <a:t> data</a:t>
              </a:r>
            </a:p>
          </p:txBody>
        </p:sp>
      </p:grpSp>
      <p:grpSp>
        <p:nvGrpSpPr>
          <p:cNvPr id="168" name="Gruppo 167">
            <a:extLst>
              <a:ext uri="{FF2B5EF4-FFF2-40B4-BE49-F238E27FC236}">
                <a16:creationId xmlns:a16="http://schemas.microsoft.com/office/drawing/2014/main" id="{90E53EBC-E37D-093F-4C22-0D593ABA73E4}"/>
              </a:ext>
            </a:extLst>
          </p:cNvPr>
          <p:cNvGrpSpPr/>
          <p:nvPr/>
        </p:nvGrpSpPr>
        <p:grpSpPr>
          <a:xfrm>
            <a:off x="1180272" y="2649522"/>
            <a:ext cx="1655781" cy="276999"/>
            <a:chOff x="1180272" y="2649522"/>
            <a:chExt cx="1655781" cy="276999"/>
          </a:xfrm>
        </p:grpSpPr>
        <p:cxnSp>
          <p:nvCxnSpPr>
            <p:cNvPr id="22" name="Connettore 2 21">
              <a:extLst>
                <a:ext uri="{FF2B5EF4-FFF2-40B4-BE49-F238E27FC236}">
                  <a16:creationId xmlns:a16="http://schemas.microsoft.com/office/drawing/2014/main" id="{59693BF4-6299-F59E-8010-79CB02FB558D}"/>
                </a:ext>
              </a:extLst>
            </p:cNvPr>
            <p:cNvCxnSpPr>
              <a:cxnSpLocks/>
            </p:cNvCxnSpPr>
            <p:nvPr/>
          </p:nvCxnSpPr>
          <p:spPr>
            <a:xfrm flipH="1">
              <a:off x="1180272" y="2650136"/>
              <a:ext cx="1655781" cy="0"/>
            </a:xfrm>
            <a:prstGeom prst="straightConnector1">
              <a:avLst/>
            </a:prstGeom>
            <a:ln w="38100" cmpd="sng">
              <a:solidFill>
                <a:srgbClr val="FF851C"/>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DB6C44DE-7A13-8337-FDF2-BD04CCFE83D3}"/>
                </a:ext>
              </a:extLst>
            </p:cNvPr>
            <p:cNvSpPr txBox="1"/>
            <p:nvPr/>
          </p:nvSpPr>
          <p:spPr>
            <a:xfrm>
              <a:off x="1389773" y="2649522"/>
              <a:ext cx="1210524" cy="276999"/>
            </a:xfrm>
            <a:prstGeom prst="rect">
              <a:avLst/>
            </a:prstGeom>
            <a:noFill/>
          </p:spPr>
          <p:txBody>
            <a:bodyPr wrap="none" rtlCol="0">
              <a:spAutoFit/>
            </a:bodyPr>
            <a:lstStyle/>
            <a:p>
              <a:r>
                <a:rPr lang="it-IT" sz="1200" dirty="0">
                  <a:solidFill>
                    <a:srgbClr val="FF851C"/>
                  </a:solidFill>
                </a:rPr>
                <a:t>Upload Hot data</a:t>
              </a:r>
            </a:p>
          </p:txBody>
        </p:sp>
      </p:grpSp>
      <p:cxnSp>
        <p:nvCxnSpPr>
          <p:cNvPr id="136" name="Connettore 4 135">
            <a:extLst>
              <a:ext uri="{FF2B5EF4-FFF2-40B4-BE49-F238E27FC236}">
                <a16:creationId xmlns:a16="http://schemas.microsoft.com/office/drawing/2014/main" id="{2745A6BF-A865-2D10-8428-362A8BDA0088}"/>
              </a:ext>
            </a:extLst>
          </p:cNvPr>
          <p:cNvCxnSpPr>
            <a:cxnSpLocks/>
          </p:cNvCxnSpPr>
          <p:nvPr/>
        </p:nvCxnSpPr>
        <p:spPr>
          <a:xfrm rot="10800000" flipV="1">
            <a:off x="702039" y="1157179"/>
            <a:ext cx="5625070" cy="726148"/>
          </a:xfrm>
          <a:prstGeom prst="bentConnector3">
            <a:avLst>
              <a:gd name="adj1" fmla="val 100032"/>
            </a:avLst>
          </a:prstGeom>
          <a:ln w="38100" cmpd="sng">
            <a:solidFill>
              <a:schemeClr val="accent5">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 name="Gruppo 26">
            <a:extLst>
              <a:ext uri="{FF2B5EF4-FFF2-40B4-BE49-F238E27FC236}">
                <a16:creationId xmlns:a16="http://schemas.microsoft.com/office/drawing/2014/main" id="{645C40D7-4887-EDB3-FC55-FBD6B48BAE0B}"/>
              </a:ext>
            </a:extLst>
          </p:cNvPr>
          <p:cNvGrpSpPr/>
          <p:nvPr/>
        </p:nvGrpSpPr>
        <p:grpSpPr>
          <a:xfrm>
            <a:off x="2927792" y="2202392"/>
            <a:ext cx="2807968" cy="2592023"/>
            <a:chOff x="2927792" y="2202392"/>
            <a:chExt cx="2807968" cy="2592023"/>
          </a:xfrm>
        </p:grpSpPr>
        <p:sp>
          <p:nvSpPr>
            <p:cNvPr id="28" name="Graphic 3">
              <a:extLst>
                <a:ext uri="{FF2B5EF4-FFF2-40B4-BE49-F238E27FC236}">
                  <a16:creationId xmlns:a16="http://schemas.microsoft.com/office/drawing/2014/main" id="{985209F0-775E-9D77-7707-9FA36BCD1400}"/>
                </a:ext>
              </a:extLst>
            </p:cNvPr>
            <p:cNvSpPr/>
            <p:nvPr/>
          </p:nvSpPr>
          <p:spPr>
            <a:xfrm>
              <a:off x="3138737" y="2202392"/>
              <a:ext cx="2597023" cy="2592023"/>
            </a:xfrm>
            <a:custGeom>
              <a:avLst/>
              <a:gdLst>
                <a:gd name="connsiteX0" fmla="*/ 0 w 2460142"/>
                <a:gd name="connsiteY0" fmla="*/ 0 h 2044649"/>
                <a:gd name="connsiteX1" fmla="*/ 2460142 w 2460142"/>
                <a:gd name="connsiteY1" fmla="*/ 0 h 2044649"/>
                <a:gd name="connsiteX2" fmla="*/ 2460142 w 2460142"/>
                <a:gd name="connsiteY2" fmla="*/ 2044649 h 2044649"/>
                <a:gd name="connsiteX3" fmla="*/ 0 w 2460142"/>
                <a:gd name="connsiteY3" fmla="*/ 2044649 h 2044649"/>
              </a:gdLst>
              <a:ahLst/>
              <a:cxnLst>
                <a:cxn ang="0">
                  <a:pos x="connsiteX0" y="connsiteY0"/>
                </a:cxn>
                <a:cxn ang="0">
                  <a:pos x="connsiteX1" y="connsiteY1"/>
                </a:cxn>
                <a:cxn ang="0">
                  <a:pos x="connsiteX2" y="connsiteY2"/>
                </a:cxn>
                <a:cxn ang="0">
                  <a:pos x="connsiteX3" y="connsiteY3"/>
                </a:cxn>
              </a:cxnLst>
              <a:rect l="l" t="t" r="r" b="b"/>
              <a:pathLst>
                <a:path w="2460142" h="2044649">
                  <a:moveTo>
                    <a:pt x="0" y="0"/>
                  </a:moveTo>
                  <a:lnTo>
                    <a:pt x="2460142" y="0"/>
                  </a:lnTo>
                  <a:lnTo>
                    <a:pt x="2460142" y="2044649"/>
                  </a:lnTo>
                  <a:lnTo>
                    <a:pt x="0" y="2044649"/>
                  </a:lnTo>
                  <a:close/>
                </a:path>
              </a:pathLst>
            </a:custGeom>
            <a:solidFill>
              <a:schemeClr val="bg1"/>
            </a:solidFill>
            <a:ln w="63500" cap="flat">
              <a:solidFill>
                <a:srgbClr val="92D050"/>
              </a:solidFill>
              <a:prstDash val="solid"/>
              <a:miter/>
            </a:ln>
            <a:effectLst>
              <a:outerShdw blurRad="50800" dist="50800" dir="2879216" algn="ctr" rotWithShape="0">
                <a:srgbClr val="000000">
                  <a:alpha val="72000"/>
                </a:srgbClr>
              </a:outerShdw>
              <a:reflection endPos="0" dir="5400000" sy="-100000" algn="bl" rotWithShape="0"/>
            </a:effectLst>
          </p:spPr>
          <p:txBody>
            <a:bodyPr rtlCol="0" anchor="ctr"/>
            <a:lstStyle/>
            <a:p>
              <a:endParaRPr lang="en-US"/>
            </a:p>
          </p:txBody>
        </p:sp>
        <p:sp>
          <p:nvSpPr>
            <p:cNvPr id="29" name="Graphic 3">
              <a:extLst>
                <a:ext uri="{FF2B5EF4-FFF2-40B4-BE49-F238E27FC236}">
                  <a16:creationId xmlns:a16="http://schemas.microsoft.com/office/drawing/2014/main" id="{4554AD69-A567-11F0-E1C4-A7CACA9C0931}"/>
                </a:ext>
              </a:extLst>
            </p:cNvPr>
            <p:cNvSpPr/>
            <p:nvPr/>
          </p:nvSpPr>
          <p:spPr>
            <a:xfrm>
              <a:off x="2927792" y="3603590"/>
              <a:ext cx="2447493" cy="279501"/>
            </a:xfrm>
            <a:custGeom>
              <a:avLst/>
              <a:gdLst>
                <a:gd name="connsiteX0" fmla="*/ 0 w 2447493"/>
                <a:gd name="connsiteY0" fmla="*/ 0 h 279501"/>
                <a:gd name="connsiteX1" fmla="*/ 2447493 w 2447493"/>
                <a:gd name="connsiteY1" fmla="*/ 0 h 279501"/>
                <a:gd name="connsiteX2" fmla="*/ 2447493 w 2447493"/>
                <a:gd name="connsiteY2" fmla="*/ 279502 h 279501"/>
                <a:gd name="connsiteX3" fmla="*/ 0 w 2447493"/>
                <a:gd name="connsiteY3" fmla="*/ 279502 h 279501"/>
              </a:gdLst>
              <a:ahLst/>
              <a:cxnLst>
                <a:cxn ang="0">
                  <a:pos x="connsiteX0" y="connsiteY0"/>
                </a:cxn>
                <a:cxn ang="0">
                  <a:pos x="connsiteX1" y="connsiteY1"/>
                </a:cxn>
                <a:cxn ang="0">
                  <a:pos x="connsiteX2" y="connsiteY2"/>
                </a:cxn>
                <a:cxn ang="0">
                  <a:pos x="connsiteX3" y="connsiteY3"/>
                </a:cxn>
              </a:cxnLst>
              <a:rect l="l" t="t" r="r" b="b"/>
              <a:pathLst>
                <a:path w="2447493" h="279501">
                  <a:moveTo>
                    <a:pt x="0" y="0"/>
                  </a:moveTo>
                  <a:lnTo>
                    <a:pt x="2447493" y="0"/>
                  </a:lnTo>
                  <a:lnTo>
                    <a:pt x="2447493" y="279502"/>
                  </a:lnTo>
                  <a:lnTo>
                    <a:pt x="0" y="279502"/>
                  </a:lnTo>
                  <a:close/>
                </a:path>
              </a:pathLst>
            </a:custGeom>
            <a:noFill/>
            <a:ln w="5080" cap="flat">
              <a:noFill/>
              <a:prstDash val="solid"/>
              <a:miter/>
            </a:ln>
          </p:spPr>
          <p:txBody>
            <a:bodyPr rtlCol="0" anchor="ctr"/>
            <a:lstStyle/>
            <a:p>
              <a:endParaRPr lang="en-US"/>
            </a:p>
          </p:txBody>
        </p:sp>
        <p:sp>
          <p:nvSpPr>
            <p:cNvPr id="30" name="Graphic 3">
              <a:extLst>
                <a:ext uri="{FF2B5EF4-FFF2-40B4-BE49-F238E27FC236}">
                  <a16:creationId xmlns:a16="http://schemas.microsoft.com/office/drawing/2014/main" id="{078466B7-99B2-CE28-CA03-DAAF430EB6C4}"/>
                </a:ext>
              </a:extLst>
            </p:cNvPr>
            <p:cNvSpPr txBox="1"/>
            <p:nvPr/>
          </p:nvSpPr>
          <p:spPr>
            <a:xfrm>
              <a:off x="3424079" y="4417965"/>
              <a:ext cx="2004075" cy="276999"/>
            </a:xfrm>
            <a:prstGeom prst="rect">
              <a:avLst/>
            </a:prstGeom>
            <a:noFill/>
          </p:spPr>
          <p:txBody>
            <a:bodyPr wrap="none" rtlCol="0">
              <a:spAutoFit/>
            </a:bodyPr>
            <a:lstStyle/>
            <a:p>
              <a:pPr algn="l"/>
              <a:r>
                <a:rPr lang="en-US" sz="1200" b="1" dirty="0" err="1">
                  <a:solidFill>
                    <a:schemeClr val="tx2"/>
                  </a:solidFill>
                  <a:latin typeface="Arial"/>
                  <a:cs typeface="Arial"/>
                  <a:sym typeface="Arial"/>
                  <a:rtl val="0"/>
                </a:rPr>
                <a:t>ActiveScale</a:t>
              </a:r>
              <a:r>
                <a:rPr lang="en-US" sz="1200" b="1" dirty="0">
                  <a:solidFill>
                    <a:schemeClr val="tx2"/>
                  </a:solidFill>
                  <a:latin typeface="Arial"/>
                  <a:cs typeface="Arial"/>
                  <a:sym typeface="Arial"/>
                  <a:rtl val="0"/>
                </a:rPr>
                <a:t> </a:t>
              </a:r>
              <a:r>
                <a:rPr lang="en-US" sz="1200" b="1" dirty="0" err="1">
                  <a:solidFill>
                    <a:schemeClr val="tx2"/>
                  </a:solidFill>
                  <a:latin typeface="Arial"/>
                  <a:cs typeface="Arial"/>
                  <a:sym typeface="Arial"/>
                  <a:rtl val="0"/>
                </a:rPr>
                <a:t>ColdStorage</a:t>
              </a:r>
              <a:endParaRPr lang="en-US" b="1" dirty="0">
                <a:solidFill>
                  <a:schemeClr val="tx2"/>
                </a:solidFill>
                <a:latin typeface="Arial"/>
                <a:cs typeface="Arial"/>
                <a:sym typeface="Arial"/>
                <a:rtl val="0"/>
              </a:endParaRPr>
            </a:p>
          </p:txBody>
        </p:sp>
        <p:grpSp>
          <p:nvGrpSpPr>
            <p:cNvPr id="32" name="Group 19">
              <a:extLst>
                <a:ext uri="{FF2B5EF4-FFF2-40B4-BE49-F238E27FC236}">
                  <a16:creationId xmlns:a16="http://schemas.microsoft.com/office/drawing/2014/main" id="{8449A155-15D4-4296-7D77-68BFE6440921}"/>
                </a:ext>
              </a:extLst>
            </p:cNvPr>
            <p:cNvGrpSpPr/>
            <p:nvPr/>
          </p:nvGrpSpPr>
          <p:grpSpPr>
            <a:xfrm>
              <a:off x="3184756" y="2369298"/>
              <a:ext cx="936080" cy="2011318"/>
              <a:chOff x="-984134" y="-617694"/>
              <a:chExt cx="2327465" cy="7038328"/>
            </a:xfrm>
            <a:effectLst>
              <a:outerShdw blurRad="50800" dist="50800" dir="3652794" algn="ctr" rotWithShape="0">
                <a:srgbClr val="000000">
                  <a:alpha val="67889"/>
                </a:srgbClr>
              </a:outerShdw>
            </a:effectLst>
          </p:grpSpPr>
          <p:grpSp>
            <p:nvGrpSpPr>
              <p:cNvPr id="53" name="Group 106">
                <a:extLst>
                  <a:ext uri="{FF2B5EF4-FFF2-40B4-BE49-F238E27FC236}">
                    <a16:creationId xmlns:a16="http://schemas.microsoft.com/office/drawing/2014/main" id="{150625D9-3E5E-4AB0-4883-53AADF708AFA}"/>
                  </a:ext>
                </a:extLst>
              </p:cNvPr>
              <p:cNvGrpSpPr/>
              <p:nvPr/>
            </p:nvGrpSpPr>
            <p:grpSpPr>
              <a:xfrm>
                <a:off x="-984134" y="1707804"/>
                <a:ext cx="2327465" cy="2353210"/>
                <a:chOff x="5272659" y="919799"/>
                <a:chExt cx="3356214" cy="3393337"/>
              </a:xfrm>
              <a:effectLst>
                <a:outerShdw blurRad="50800" dist="38100" dir="2700000" algn="tl" rotWithShape="0">
                  <a:prstClr val="black">
                    <a:alpha val="40000"/>
                  </a:prstClr>
                </a:outerShdw>
              </a:effectLst>
            </p:grpSpPr>
            <p:pic>
              <p:nvPicPr>
                <p:cNvPr id="62" name="Picture 107" descr="A picture containing text, electronics, computer&#10;&#10;Description automatically generated">
                  <a:extLst>
                    <a:ext uri="{FF2B5EF4-FFF2-40B4-BE49-F238E27FC236}">
                      <a16:creationId xmlns:a16="http://schemas.microsoft.com/office/drawing/2014/main" id="{C7C3120F-CD74-B914-A6B0-017D8D0BF8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63" name="Picture 108" descr="A picture containing text, electronics, computer&#10;&#10;Description automatically generated">
                  <a:extLst>
                    <a:ext uri="{FF2B5EF4-FFF2-40B4-BE49-F238E27FC236}">
                      <a16:creationId xmlns:a16="http://schemas.microsoft.com/office/drawing/2014/main" id="{FD772E1B-84DB-0E39-7353-35A2D5232C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128" name="Picture 109" descr="A picture containing text, electronics, computer&#10;&#10;Description automatically generated">
                  <a:extLst>
                    <a:ext uri="{FF2B5EF4-FFF2-40B4-BE49-F238E27FC236}">
                      <a16:creationId xmlns:a16="http://schemas.microsoft.com/office/drawing/2014/main" id="{19DEB7CC-DC54-C1F6-EE87-243A477753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nvGrpSpPr>
              <p:cNvPr id="54" name="Group 114">
                <a:extLst>
                  <a:ext uri="{FF2B5EF4-FFF2-40B4-BE49-F238E27FC236}">
                    <a16:creationId xmlns:a16="http://schemas.microsoft.com/office/drawing/2014/main" id="{A7F6CF2C-7AB0-DDEE-F3D9-672F77669B82}"/>
                  </a:ext>
                </a:extLst>
              </p:cNvPr>
              <p:cNvGrpSpPr/>
              <p:nvPr/>
            </p:nvGrpSpPr>
            <p:grpSpPr>
              <a:xfrm>
                <a:off x="-984134" y="-617694"/>
                <a:ext cx="2327465" cy="2353209"/>
                <a:chOff x="5272659" y="968781"/>
                <a:chExt cx="3356214" cy="3393336"/>
              </a:xfrm>
              <a:effectLst>
                <a:outerShdw blurRad="50800" dist="38100" dir="2700000" algn="tl" rotWithShape="0">
                  <a:prstClr val="black">
                    <a:alpha val="40000"/>
                  </a:prstClr>
                </a:outerShdw>
              </a:effectLst>
            </p:grpSpPr>
            <p:pic>
              <p:nvPicPr>
                <p:cNvPr id="59" name="Picture 115" descr="A picture containing text, electronics, computer&#10;&#10;Description automatically generated">
                  <a:extLst>
                    <a:ext uri="{FF2B5EF4-FFF2-40B4-BE49-F238E27FC236}">
                      <a16:creationId xmlns:a16="http://schemas.microsoft.com/office/drawing/2014/main" id="{5D4CA4F2-E6E6-C9FD-380E-0BC9712EDA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66857"/>
                  <a:ext cx="3356214" cy="1495260"/>
                </a:xfrm>
                <a:prstGeom prst="rect">
                  <a:avLst/>
                </a:prstGeom>
              </p:spPr>
            </p:pic>
            <p:pic>
              <p:nvPicPr>
                <p:cNvPr id="60" name="Picture 116" descr="A picture containing text, electronics, computer&#10;&#10;Description automatically generated">
                  <a:extLst>
                    <a:ext uri="{FF2B5EF4-FFF2-40B4-BE49-F238E27FC236}">
                      <a16:creationId xmlns:a16="http://schemas.microsoft.com/office/drawing/2014/main" id="{16004CFD-8499-26E6-66F9-AEA9162217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720933"/>
                  <a:ext cx="3356214" cy="1495260"/>
                </a:xfrm>
                <a:prstGeom prst="rect">
                  <a:avLst/>
                </a:prstGeom>
              </p:spPr>
            </p:pic>
            <p:pic>
              <p:nvPicPr>
                <p:cNvPr id="61" name="Picture 117" descr="A picture containing text, electronics, computer&#10;&#10;Description automatically generated">
                  <a:extLst>
                    <a:ext uri="{FF2B5EF4-FFF2-40B4-BE49-F238E27FC236}">
                      <a16:creationId xmlns:a16="http://schemas.microsoft.com/office/drawing/2014/main" id="{0EF79707-7D3B-0BE8-C442-EBC6538557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6461" b="-1"/>
                <a:stretch/>
              </p:blipFill>
              <p:spPr>
                <a:xfrm>
                  <a:off x="5272659" y="968781"/>
                  <a:ext cx="3356214" cy="1099614"/>
                </a:xfrm>
                <a:prstGeom prst="rect">
                  <a:avLst/>
                </a:prstGeom>
              </p:spPr>
            </p:pic>
          </p:grpSp>
          <p:grpSp>
            <p:nvGrpSpPr>
              <p:cNvPr id="55" name="Group 110">
                <a:extLst>
                  <a:ext uri="{FF2B5EF4-FFF2-40B4-BE49-F238E27FC236}">
                    <a16:creationId xmlns:a16="http://schemas.microsoft.com/office/drawing/2014/main" id="{AEFE56EC-A29D-0070-6F95-DE15DA6BF5DF}"/>
                  </a:ext>
                </a:extLst>
              </p:cNvPr>
              <p:cNvGrpSpPr/>
              <p:nvPr/>
            </p:nvGrpSpPr>
            <p:grpSpPr>
              <a:xfrm>
                <a:off x="-984134" y="4067424"/>
                <a:ext cx="2327465" cy="2353210"/>
                <a:chOff x="5272659" y="919799"/>
                <a:chExt cx="3356214" cy="3393337"/>
              </a:xfrm>
              <a:effectLst>
                <a:outerShdw blurRad="50800" dist="38100" dir="2700000" algn="tl" rotWithShape="0">
                  <a:prstClr val="black">
                    <a:alpha val="40000"/>
                  </a:prstClr>
                </a:outerShdw>
              </a:effectLst>
            </p:grpSpPr>
            <p:pic>
              <p:nvPicPr>
                <p:cNvPr id="56" name="Picture 111" descr="A picture containing text, electronics, computer&#10;&#10;Description automatically generated">
                  <a:extLst>
                    <a:ext uri="{FF2B5EF4-FFF2-40B4-BE49-F238E27FC236}">
                      <a16:creationId xmlns:a16="http://schemas.microsoft.com/office/drawing/2014/main" id="{00C2B52F-E59B-7EF4-8C48-040E95A011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57" name="Picture 112" descr="A picture containing text, electronics, computer&#10;&#10;Description automatically generated">
                  <a:extLst>
                    <a:ext uri="{FF2B5EF4-FFF2-40B4-BE49-F238E27FC236}">
                      <a16:creationId xmlns:a16="http://schemas.microsoft.com/office/drawing/2014/main" id="{233018A2-096B-5819-EB37-98B9E8BD45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58" name="Picture 113" descr="A picture containing text, electronics, computer&#10;&#10;Description automatically generated">
                  <a:extLst>
                    <a:ext uri="{FF2B5EF4-FFF2-40B4-BE49-F238E27FC236}">
                      <a16:creationId xmlns:a16="http://schemas.microsoft.com/office/drawing/2014/main" id="{50FC4B2F-2C75-BAB4-2992-CE3498CE28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sp>
          <p:nvSpPr>
            <p:cNvPr id="33" name="Arrow: Down 389">
              <a:extLst>
                <a:ext uri="{FF2B5EF4-FFF2-40B4-BE49-F238E27FC236}">
                  <a16:creationId xmlns:a16="http://schemas.microsoft.com/office/drawing/2014/main" id="{5F7452E7-37E9-2469-F10E-5F4E9705D633}"/>
                </a:ext>
              </a:extLst>
            </p:cNvPr>
            <p:cNvSpPr/>
            <p:nvPr/>
          </p:nvSpPr>
          <p:spPr>
            <a:xfrm rot="16200000">
              <a:off x="4278898" y="2639351"/>
              <a:ext cx="261976" cy="428653"/>
            </a:xfrm>
            <a:prstGeom prst="downArrow">
              <a:avLst>
                <a:gd name="adj1" fmla="val 50000"/>
                <a:gd name="adj2" fmla="val 81164"/>
              </a:avLst>
            </a:prstGeom>
            <a:solidFill>
              <a:schemeClr val="tx1">
                <a:lumMod val="60000"/>
                <a:lumOff val="40000"/>
              </a:schemeClr>
            </a:solidFill>
            <a:ln>
              <a:noFill/>
            </a:ln>
            <a:effectLst>
              <a:outerShdw blurRad="50800" dist="50800" dir="5400000" algn="ctr" rotWithShape="0">
                <a:srgbClr val="000000">
                  <a:alpha val="8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46" name="Arrow: Down 162">
              <a:extLst>
                <a:ext uri="{FF2B5EF4-FFF2-40B4-BE49-F238E27FC236}">
                  <a16:creationId xmlns:a16="http://schemas.microsoft.com/office/drawing/2014/main" id="{CFEF7E2C-63C5-DA08-02C3-CDEEA310C911}"/>
                </a:ext>
              </a:extLst>
            </p:cNvPr>
            <p:cNvSpPr/>
            <p:nvPr/>
          </p:nvSpPr>
          <p:spPr>
            <a:xfrm rot="5400000">
              <a:off x="4227148" y="3459043"/>
              <a:ext cx="261976" cy="445793"/>
            </a:xfrm>
            <a:prstGeom prst="downArrow">
              <a:avLst>
                <a:gd name="adj1" fmla="val 50000"/>
                <a:gd name="adj2" fmla="val 81164"/>
              </a:avLst>
            </a:prstGeom>
            <a:solidFill>
              <a:schemeClr val="accent4"/>
            </a:solidFill>
            <a:ln>
              <a:noFill/>
            </a:ln>
            <a:effectLst>
              <a:outerShdw blurRad="50800" dist="50800" dir="5400000" algn="ctr" rotWithShape="0">
                <a:srgbClr val="000000">
                  <a:alpha val="6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FFFFFF"/>
                </a:solidFill>
              </a:endParaRPr>
            </a:p>
          </p:txBody>
        </p:sp>
        <p:sp>
          <p:nvSpPr>
            <p:cNvPr id="47" name="Rettangolo con angoli arrotondati 46">
              <a:extLst>
                <a:ext uri="{FF2B5EF4-FFF2-40B4-BE49-F238E27FC236}">
                  <a16:creationId xmlns:a16="http://schemas.microsoft.com/office/drawing/2014/main" id="{B10C4100-33C0-2B6A-F9D4-ABB04143984B}"/>
                </a:ext>
              </a:extLst>
            </p:cNvPr>
            <p:cNvSpPr/>
            <p:nvPr/>
          </p:nvSpPr>
          <p:spPr>
            <a:xfrm>
              <a:off x="4632558" y="2320060"/>
              <a:ext cx="1001856" cy="2060556"/>
            </a:xfrm>
            <a:prstGeom prst="roundRect">
              <a:avLst/>
            </a:prstGeom>
            <a:solidFill>
              <a:schemeClr val="tx1">
                <a:lumMod val="60000"/>
                <a:lumOff val="40000"/>
              </a:schemeClr>
            </a:solidFill>
            <a:ln>
              <a:noFill/>
            </a:ln>
            <a:effectLst>
              <a:outerShdw blurRad="50800" dist="50800" dir="2700000" sx="103000" sy="103000" algn="ctr" rotWithShape="0">
                <a:srgbClr val="000000">
                  <a:alpha val="85065"/>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600" dirty="0">
                <a:solidFill>
                  <a:srgbClr val="FFFFFF"/>
                </a:solidFill>
              </a:endParaRPr>
            </a:p>
          </p:txBody>
        </p:sp>
        <p:pic>
          <p:nvPicPr>
            <p:cNvPr id="48" name="Picture 2" descr="Immagine che contiene elettronica, Dispositivo elettronico, macchina, multimediale&#10;&#10;Descrizione generata automaticamente">
              <a:extLst>
                <a:ext uri="{FF2B5EF4-FFF2-40B4-BE49-F238E27FC236}">
                  <a16:creationId xmlns:a16="http://schemas.microsoft.com/office/drawing/2014/main" id="{61E6C90B-673A-AD5C-7126-B59CF70054AA}"/>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859197"/>
              <a:ext cx="934290" cy="422795"/>
            </a:xfrm>
            <a:prstGeom prst="rect">
              <a:avLst/>
            </a:prstGeom>
          </p:spPr>
        </p:pic>
        <p:pic>
          <p:nvPicPr>
            <p:cNvPr id="49" name="Picture 2" descr="Immagine che contiene elettronica, Dispositivo elettronico, macchina, multimediale&#10;&#10;Descrizione generata automaticamente">
              <a:extLst>
                <a:ext uri="{FF2B5EF4-FFF2-40B4-BE49-F238E27FC236}">
                  <a16:creationId xmlns:a16="http://schemas.microsoft.com/office/drawing/2014/main" id="{6DE4DF7B-9832-8911-BC4B-18395E4A698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493916"/>
              <a:ext cx="934290" cy="422795"/>
            </a:xfrm>
            <a:prstGeom prst="rect">
              <a:avLst/>
            </a:prstGeom>
          </p:spPr>
        </p:pic>
        <p:pic>
          <p:nvPicPr>
            <p:cNvPr id="50" name="Picture 2" descr="Immagine che contiene elettronica, Dispositivo elettronico, macchina, multimediale&#10;&#10;Descrizione generata automaticamente">
              <a:extLst>
                <a:ext uri="{FF2B5EF4-FFF2-40B4-BE49-F238E27FC236}">
                  <a16:creationId xmlns:a16="http://schemas.microsoft.com/office/drawing/2014/main" id="{C0F06439-3B42-65CC-D85C-7C93EF49712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3128445"/>
              <a:ext cx="934290" cy="422795"/>
            </a:xfrm>
            <a:prstGeom prst="rect">
              <a:avLst/>
            </a:prstGeom>
          </p:spPr>
        </p:pic>
        <p:pic>
          <p:nvPicPr>
            <p:cNvPr id="51" name="Picture 2" descr="Immagine che contiene elettronica, Dispositivo elettronico, macchina, multimediale&#10;&#10;Descrizione generata automaticamente">
              <a:extLst>
                <a:ext uri="{FF2B5EF4-FFF2-40B4-BE49-F238E27FC236}">
                  <a16:creationId xmlns:a16="http://schemas.microsoft.com/office/drawing/2014/main" id="{A6579F34-E0BA-2497-12EE-06B61EE536DB}"/>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47000"/>
                      </a14:imgEffect>
                    </a14:imgLayer>
                  </a14:imgProps>
                </a:ext>
                <a:ext uri="{28A0092B-C50C-407E-A947-70E740481C1C}">
                  <a14:useLocalDpi xmlns:a14="http://schemas.microsoft.com/office/drawing/2010/main"/>
                </a:ext>
              </a:extLst>
            </a:blip>
            <a:stretch>
              <a:fillRect/>
            </a:stretch>
          </p:blipFill>
          <p:spPr>
            <a:xfrm>
              <a:off x="4674400" y="2763164"/>
              <a:ext cx="934290" cy="422795"/>
            </a:xfrm>
            <a:prstGeom prst="rect">
              <a:avLst/>
            </a:prstGeom>
          </p:spPr>
        </p:pic>
        <p:pic>
          <p:nvPicPr>
            <p:cNvPr id="52" name="Picture 2" descr="Immagine che contiene elettronica, Dispositivo elettronico, macchina, multimediale&#10;&#10;Descrizione generata automaticamente">
              <a:extLst>
                <a:ext uri="{FF2B5EF4-FFF2-40B4-BE49-F238E27FC236}">
                  <a16:creationId xmlns:a16="http://schemas.microsoft.com/office/drawing/2014/main" id="{FD68DC16-ACDF-6D86-76D6-5028CE9ABA9A}"/>
                </a:ext>
              </a:extLst>
            </p:cNvPr>
            <p:cNvPicPr>
              <a:picLocks noChangeAspect="1"/>
            </p:cNvPicPr>
            <p:nvPr/>
          </p:nvPicPr>
          <p:blipFill>
            <a:blip r:embed="rId5" cstate="email">
              <a:extLst>
                <a:ext uri="{BEBA8EAE-BF5A-486C-A8C5-ECC9F3942E4B}">
                  <a14:imgProps xmlns:a14="http://schemas.microsoft.com/office/drawing/2010/main">
                    <a14:imgLayer r:embed="rId7">
                      <a14:imgEffect>
                        <a14:brightnessContrast bright="47000"/>
                      </a14:imgEffect>
                    </a14:imgLayer>
                  </a14:imgProps>
                </a:ext>
                <a:ext uri="{28A0092B-C50C-407E-A947-70E740481C1C}">
                  <a14:useLocalDpi xmlns:a14="http://schemas.microsoft.com/office/drawing/2010/main"/>
                </a:ext>
              </a:extLst>
            </a:blip>
            <a:stretch>
              <a:fillRect/>
            </a:stretch>
          </p:blipFill>
          <p:spPr>
            <a:xfrm>
              <a:off x="4673359" y="2397788"/>
              <a:ext cx="934290" cy="422795"/>
            </a:xfrm>
            <a:prstGeom prst="rect">
              <a:avLst/>
            </a:prstGeom>
          </p:spPr>
        </p:pic>
      </p:grpSp>
      <p:cxnSp>
        <p:nvCxnSpPr>
          <p:cNvPr id="140" name="Connettore 4 139">
            <a:extLst>
              <a:ext uri="{FF2B5EF4-FFF2-40B4-BE49-F238E27FC236}">
                <a16:creationId xmlns:a16="http://schemas.microsoft.com/office/drawing/2014/main" id="{74E54436-8427-863E-0FDE-AD7E3B3ECF0E}"/>
              </a:ext>
            </a:extLst>
          </p:cNvPr>
          <p:cNvCxnSpPr>
            <a:cxnSpLocks/>
          </p:cNvCxnSpPr>
          <p:nvPr/>
        </p:nvCxnSpPr>
        <p:spPr>
          <a:xfrm rot="10800000" flipV="1">
            <a:off x="4307338" y="1278366"/>
            <a:ext cx="2011282" cy="772984"/>
          </a:xfrm>
          <a:prstGeom prst="bentConnector3">
            <a:avLst>
              <a:gd name="adj1" fmla="val 100515"/>
            </a:avLst>
          </a:prstGeom>
          <a:ln w="38100" cmpd="sng">
            <a:solidFill>
              <a:schemeClr val="accent5">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28" name="Picture 4" descr="All Capabilities | Commvault">
            <a:extLst>
              <a:ext uri="{FF2B5EF4-FFF2-40B4-BE49-F238E27FC236}">
                <a16:creationId xmlns:a16="http://schemas.microsoft.com/office/drawing/2014/main" id="{5871EEC5-9F4B-EE14-1305-5B54870733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0931" y="791685"/>
            <a:ext cx="1732237" cy="906417"/>
          </a:xfrm>
          <a:prstGeom prst="rect">
            <a:avLst/>
          </a:prstGeom>
          <a:noFill/>
          <a:ln>
            <a:solidFill>
              <a:schemeClr val="accent5">
                <a:lumMod val="60000"/>
                <a:lumOff val="40000"/>
              </a:schemeClr>
            </a:solidFill>
          </a:ln>
          <a:effectLst>
            <a:outerShdw blurRad="50800" dist="38100" dir="2700000" sx="103458" sy="103458"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9" name="Gruppo 168">
            <a:extLst>
              <a:ext uri="{FF2B5EF4-FFF2-40B4-BE49-F238E27FC236}">
                <a16:creationId xmlns:a16="http://schemas.microsoft.com/office/drawing/2014/main" id="{E3FCDDD4-6BDD-E4E5-ADFD-733B83CA6A7D}"/>
              </a:ext>
            </a:extLst>
          </p:cNvPr>
          <p:cNvGrpSpPr/>
          <p:nvPr/>
        </p:nvGrpSpPr>
        <p:grpSpPr>
          <a:xfrm>
            <a:off x="326626" y="2850808"/>
            <a:ext cx="2601166" cy="1793944"/>
            <a:chOff x="326626" y="2850808"/>
            <a:chExt cx="2601166" cy="1793944"/>
          </a:xfrm>
        </p:grpSpPr>
        <p:pic>
          <p:nvPicPr>
            <p:cNvPr id="3" name="Picture 25">
              <a:extLst>
                <a:ext uri="{FF2B5EF4-FFF2-40B4-BE49-F238E27FC236}">
                  <a16:creationId xmlns:a16="http://schemas.microsoft.com/office/drawing/2014/main" id="{F5708768-0476-1599-FEAE-38F70DF24CF0}"/>
                </a:ext>
              </a:extLst>
            </p:cNvPr>
            <p:cNvPicPr>
              <a:picLocks noChangeAspect="1"/>
            </p:cNvPicPr>
            <p:nvPr/>
          </p:nvPicPr>
          <p:blipFill>
            <a:blip r:embed="rId9"/>
            <a:stretch>
              <a:fillRect/>
            </a:stretch>
          </p:blipFill>
          <p:spPr>
            <a:xfrm>
              <a:off x="326626" y="3651541"/>
              <a:ext cx="1587118" cy="865510"/>
            </a:xfrm>
            <a:prstGeom prst="rect">
              <a:avLst/>
            </a:prstGeom>
            <a:effectLst>
              <a:outerShdw blurRad="50800" dist="38100" dir="2700000" sx="102189" sy="102189" algn="tl" rotWithShape="0">
                <a:prstClr val="black">
                  <a:alpha val="53000"/>
                </a:prstClr>
              </a:outerShdw>
            </a:effectLst>
          </p:spPr>
        </p:pic>
        <p:sp>
          <p:nvSpPr>
            <p:cNvPr id="8" name="CasellaDiTesto 7">
              <a:extLst>
                <a:ext uri="{FF2B5EF4-FFF2-40B4-BE49-F238E27FC236}">
                  <a16:creationId xmlns:a16="http://schemas.microsoft.com/office/drawing/2014/main" id="{E5053F59-8D1B-7C3D-A5D2-CB4611AE52D3}"/>
                </a:ext>
              </a:extLst>
            </p:cNvPr>
            <p:cNvSpPr txBox="1"/>
            <p:nvPr/>
          </p:nvSpPr>
          <p:spPr>
            <a:xfrm>
              <a:off x="326626" y="4275420"/>
              <a:ext cx="2111219" cy="369332"/>
            </a:xfrm>
            <a:prstGeom prst="rect">
              <a:avLst/>
            </a:prstGeom>
            <a:noFill/>
          </p:spPr>
          <p:txBody>
            <a:bodyPr wrap="none" rtlCol="0">
              <a:spAutoFit/>
            </a:bodyPr>
            <a:lstStyle/>
            <a:p>
              <a:r>
                <a:rPr lang="it-IT" dirty="0" err="1"/>
                <a:t>DXi</a:t>
              </a:r>
              <a:r>
                <a:rPr lang="it-IT" dirty="0"/>
                <a:t> </a:t>
              </a:r>
              <a:r>
                <a:rPr lang="it-IT" dirty="0" err="1"/>
                <a:t>dedup</a:t>
              </a:r>
              <a:r>
                <a:rPr lang="it-IT" dirty="0"/>
                <a:t> appliance</a:t>
              </a:r>
            </a:p>
          </p:txBody>
        </p:sp>
        <p:cxnSp>
          <p:nvCxnSpPr>
            <p:cNvPr id="129" name="Connettore 2 128">
              <a:extLst>
                <a:ext uri="{FF2B5EF4-FFF2-40B4-BE49-F238E27FC236}">
                  <a16:creationId xmlns:a16="http://schemas.microsoft.com/office/drawing/2014/main" id="{DFD288C7-640C-63BE-2575-8893EBEE94BA}"/>
                </a:ext>
              </a:extLst>
            </p:cNvPr>
            <p:cNvCxnSpPr>
              <a:cxnSpLocks/>
            </p:cNvCxnSpPr>
            <p:nvPr/>
          </p:nvCxnSpPr>
          <p:spPr>
            <a:xfrm>
              <a:off x="1932112" y="3855100"/>
              <a:ext cx="995680" cy="0"/>
            </a:xfrm>
            <a:prstGeom prst="straightConnector1">
              <a:avLst/>
            </a:prstGeom>
            <a:ln w="38100" cmpd="sng">
              <a:solidFill>
                <a:schemeClr val="tx1">
                  <a:lumMod val="60000"/>
                  <a:lumOff val="40000"/>
                </a:schemeClr>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Connettore 2 129">
              <a:extLst>
                <a:ext uri="{FF2B5EF4-FFF2-40B4-BE49-F238E27FC236}">
                  <a16:creationId xmlns:a16="http://schemas.microsoft.com/office/drawing/2014/main" id="{7FBE2965-920D-CEF2-1332-C57A0A295A8A}"/>
                </a:ext>
              </a:extLst>
            </p:cNvPr>
            <p:cNvCxnSpPr>
              <a:cxnSpLocks/>
            </p:cNvCxnSpPr>
            <p:nvPr/>
          </p:nvCxnSpPr>
          <p:spPr>
            <a:xfrm flipH="1">
              <a:off x="1903344" y="4085110"/>
              <a:ext cx="1024448" cy="0"/>
            </a:xfrm>
            <a:prstGeom prst="straightConnector1">
              <a:avLst/>
            </a:prstGeom>
            <a:ln w="38100" cmpd="sng">
              <a:solidFill>
                <a:srgbClr val="FF851C"/>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149" name="CasellaDiTesto 148">
              <a:extLst>
                <a:ext uri="{FF2B5EF4-FFF2-40B4-BE49-F238E27FC236}">
                  <a16:creationId xmlns:a16="http://schemas.microsoft.com/office/drawing/2014/main" id="{5CF0B230-F054-7C3E-B3CD-A72ED3BFB619}"/>
                </a:ext>
              </a:extLst>
            </p:cNvPr>
            <p:cNvSpPr txBox="1"/>
            <p:nvPr/>
          </p:nvSpPr>
          <p:spPr>
            <a:xfrm>
              <a:off x="702039" y="3078533"/>
              <a:ext cx="768865" cy="276999"/>
            </a:xfrm>
            <a:prstGeom prst="rect">
              <a:avLst/>
            </a:prstGeom>
            <a:noFill/>
          </p:spPr>
          <p:txBody>
            <a:bodyPr wrap="none" rtlCol="0">
              <a:spAutoFit/>
            </a:bodyPr>
            <a:lstStyle/>
            <a:p>
              <a:r>
                <a:rPr lang="it-IT" sz="1200" dirty="0">
                  <a:solidFill>
                    <a:srgbClr val="0D6BBB"/>
                  </a:solidFill>
                </a:rPr>
                <a:t>mirroring</a:t>
              </a:r>
            </a:p>
          </p:txBody>
        </p:sp>
        <p:cxnSp>
          <p:nvCxnSpPr>
            <p:cNvPr id="154" name="Connettore 2 153">
              <a:extLst>
                <a:ext uri="{FF2B5EF4-FFF2-40B4-BE49-F238E27FC236}">
                  <a16:creationId xmlns:a16="http://schemas.microsoft.com/office/drawing/2014/main" id="{D399E848-B203-EB94-9AC3-9CB96C231805}"/>
                </a:ext>
              </a:extLst>
            </p:cNvPr>
            <p:cNvCxnSpPr>
              <a:stCxn id="7" idx="2"/>
            </p:cNvCxnSpPr>
            <p:nvPr/>
          </p:nvCxnSpPr>
          <p:spPr>
            <a:xfrm flipH="1">
              <a:off x="744350" y="2850808"/>
              <a:ext cx="1" cy="800733"/>
            </a:xfrm>
            <a:prstGeom prst="straightConnector1">
              <a:avLst/>
            </a:prstGeom>
            <a:ln w="38100" cmpd="sng">
              <a:solidFill>
                <a:schemeClr val="tx1">
                  <a:lumMod val="75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3577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dissolve">
                                      <p:cBhvr>
                                        <p:cTn id="11" dur="500"/>
                                        <p:tgtEl>
                                          <p:spTgt spid="16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strips(downLeft)">
                                      <p:cBhvr>
                                        <p:cTn id="15" dur="500"/>
                                        <p:tgtEl>
                                          <p:spTgt spid="136"/>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strips(downLeft)">
                                      <p:cBhvr>
                                        <p:cTn id="19" dur="500"/>
                                        <p:tgtEl>
                                          <p:spTgt spid="140"/>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67"/>
                                        </p:tgtEl>
                                        <p:attrNameLst>
                                          <p:attrName>style.visibility</p:attrName>
                                        </p:attrNameLst>
                                      </p:cBhvr>
                                      <p:to>
                                        <p:strVal val="visible"/>
                                      </p:to>
                                    </p:set>
                                    <p:animEffect transition="in" filter="strips(downLeft)">
                                      <p:cBhvr>
                                        <p:cTn id="24" dur="500"/>
                                        <p:tgtEl>
                                          <p:spTgt spid="167"/>
                                        </p:tgtEl>
                                      </p:cBhvr>
                                    </p:animEffect>
                                  </p:childTnLst>
                                </p:cTn>
                              </p:par>
                              <p:par>
                                <p:cTn id="25" presetID="18" presetClass="entr" presetSubtype="6"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animEffect transition="in" filter="strips(downRight)">
                                      <p:cBhvr>
                                        <p:cTn id="27" dur="500"/>
                                        <p:tgtEl>
                                          <p:spTgt spid="16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69"/>
                                        </p:tgtEl>
                                        <p:attrNameLst>
                                          <p:attrName>style.visibility</p:attrName>
                                        </p:attrNameLst>
                                      </p:cBhvr>
                                      <p:to>
                                        <p:strVal val="visible"/>
                                      </p:to>
                                    </p:set>
                                    <p:anim calcmode="lin" valueType="num">
                                      <p:cBhvr additive="base">
                                        <p:cTn id="32" dur="500"/>
                                        <p:tgtEl>
                                          <p:spTgt spid="169"/>
                                        </p:tgtEl>
                                        <p:attrNameLst>
                                          <p:attrName>ppt_y</p:attrName>
                                        </p:attrNameLst>
                                      </p:cBhvr>
                                      <p:tavLst>
                                        <p:tav tm="0">
                                          <p:val>
                                            <p:strVal val="#ppt_y+#ppt_h*1.125000"/>
                                          </p:val>
                                        </p:tav>
                                        <p:tav tm="100000">
                                          <p:val>
                                            <p:strVal val="#ppt_y"/>
                                          </p:val>
                                        </p:tav>
                                      </p:tavLst>
                                    </p:anim>
                                    <p:animEffect transition="in" filter="wipe(up)">
                                      <p:cBhvr>
                                        <p:cTn id="33"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7DF4B5C3-C045-268C-1063-3FC812233F88}"/>
              </a:ext>
            </a:extLst>
          </p:cNvPr>
          <p:cNvGrpSpPr/>
          <p:nvPr/>
        </p:nvGrpSpPr>
        <p:grpSpPr>
          <a:xfrm>
            <a:off x="325069" y="1073709"/>
            <a:ext cx="7904529" cy="1511681"/>
            <a:chOff x="2114890" y="1073709"/>
            <a:chExt cx="4553610" cy="1061633"/>
          </a:xfrm>
          <a:solidFill>
            <a:schemeClr val="accent6">
              <a:lumMod val="20000"/>
              <a:lumOff val="80000"/>
            </a:schemeClr>
          </a:solidFill>
          <a:effectLst>
            <a:outerShdw blurRad="50800" dist="50800" dir="5400000" algn="ctr" rotWithShape="0">
              <a:srgbClr val="000000">
                <a:alpha val="70544"/>
              </a:srgbClr>
            </a:outerShdw>
          </a:effectLst>
        </p:grpSpPr>
        <p:sp>
          <p:nvSpPr>
            <p:cNvPr id="14" name="Graphic 169">
              <a:extLst>
                <a:ext uri="{FF2B5EF4-FFF2-40B4-BE49-F238E27FC236}">
                  <a16:creationId xmlns:a16="http://schemas.microsoft.com/office/drawing/2014/main" id="{3F4D0B96-9075-4332-FE33-6CC8F7A003F4}"/>
                </a:ext>
              </a:extLst>
            </p:cNvPr>
            <p:cNvSpPr/>
            <p:nvPr/>
          </p:nvSpPr>
          <p:spPr>
            <a:xfrm>
              <a:off x="2114890" y="1073709"/>
              <a:ext cx="4553610" cy="722934"/>
            </a:xfrm>
            <a:custGeom>
              <a:avLst/>
              <a:gdLst>
                <a:gd name="connsiteX0" fmla="*/ 0 w 4553610"/>
                <a:gd name="connsiteY0" fmla="*/ 0 h 722934"/>
                <a:gd name="connsiteX1" fmla="*/ 4553611 w 4553610"/>
                <a:gd name="connsiteY1" fmla="*/ 0 h 722934"/>
                <a:gd name="connsiteX2" fmla="*/ 4553611 w 4553610"/>
                <a:gd name="connsiteY2" fmla="*/ 722935 h 722934"/>
                <a:gd name="connsiteX3" fmla="*/ 0 w 4553610"/>
                <a:gd name="connsiteY3" fmla="*/ 722935 h 722934"/>
              </a:gdLst>
              <a:ahLst/>
              <a:cxnLst>
                <a:cxn ang="0">
                  <a:pos x="connsiteX0" y="connsiteY0"/>
                </a:cxn>
                <a:cxn ang="0">
                  <a:pos x="connsiteX1" y="connsiteY1"/>
                </a:cxn>
                <a:cxn ang="0">
                  <a:pos x="connsiteX2" y="connsiteY2"/>
                </a:cxn>
                <a:cxn ang="0">
                  <a:pos x="connsiteX3" y="connsiteY3"/>
                </a:cxn>
              </a:cxnLst>
              <a:rect l="l" t="t" r="r" b="b"/>
              <a:pathLst>
                <a:path w="4553610" h="722934">
                  <a:moveTo>
                    <a:pt x="0" y="0"/>
                  </a:moveTo>
                  <a:lnTo>
                    <a:pt x="4553611" y="0"/>
                  </a:lnTo>
                  <a:lnTo>
                    <a:pt x="4553611" y="722935"/>
                  </a:lnTo>
                  <a:lnTo>
                    <a:pt x="0" y="722935"/>
                  </a:lnTo>
                  <a:close/>
                </a:path>
              </a:pathLst>
            </a:custGeom>
            <a:grpFill/>
            <a:ln w="5080" cap="flat">
              <a:noFill/>
              <a:prstDash val="solid"/>
              <a:miter/>
            </a:ln>
          </p:spPr>
          <p:txBody>
            <a:bodyPr rtlCol="0" anchor="ctr"/>
            <a:lstStyle/>
            <a:p>
              <a:endParaRPr lang="en-US" sz="2800"/>
            </a:p>
          </p:txBody>
        </p:sp>
        <p:sp>
          <p:nvSpPr>
            <p:cNvPr id="19" name="Freccia giù 18">
              <a:extLst>
                <a:ext uri="{FF2B5EF4-FFF2-40B4-BE49-F238E27FC236}">
                  <a16:creationId xmlns:a16="http://schemas.microsoft.com/office/drawing/2014/main" id="{C3433DEC-AC87-C661-362A-DFD426F1CD74}"/>
                </a:ext>
              </a:extLst>
            </p:cNvPr>
            <p:cNvSpPr/>
            <p:nvPr/>
          </p:nvSpPr>
          <p:spPr>
            <a:xfrm>
              <a:off x="3451957" y="1756304"/>
              <a:ext cx="1950917" cy="379038"/>
            </a:xfrm>
            <a:prstGeom prst="downArrow">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200" dirty="0">
                <a:solidFill>
                  <a:srgbClr val="FFFFFF"/>
                </a:solidFill>
              </a:endParaRPr>
            </a:p>
          </p:txBody>
        </p:sp>
      </p:grpSp>
      <p:sp>
        <p:nvSpPr>
          <p:cNvPr id="2" name="Title 1">
            <a:extLst>
              <a:ext uri="{FF2B5EF4-FFF2-40B4-BE49-F238E27FC236}">
                <a16:creationId xmlns:a16="http://schemas.microsoft.com/office/drawing/2014/main" id="{8A898CC8-EE03-4DBF-AD0B-D36B10E1AFCB}"/>
              </a:ext>
            </a:extLst>
          </p:cNvPr>
          <p:cNvSpPr>
            <a:spLocks noGrp="1"/>
          </p:cNvSpPr>
          <p:nvPr>
            <p:ph type="title"/>
          </p:nvPr>
        </p:nvSpPr>
        <p:spPr/>
        <p:txBody>
          <a:bodyPr>
            <a:normAutofit/>
          </a:bodyPr>
          <a:lstStyle/>
          <a:p>
            <a:r>
              <a:rPr lang="en-US" dirty="0"/>
              <a:t>ActiveScale Cold Storage</a:t>
            </a:r>
            <a:br>
              <a:rPr lang="en-US" sz="2000" dirty="0"/>
            </a:br>
            <a:r>
              <a:rPr lang="en-US" sz="1600" dirty="0"/>
              <a:t>Low Cost, Durable, Secure Storage for Archiving and Long-Term Retention</a:t>
            </a:r>
            <a:endParaRPr lang="en-US" sz="2000" dirty="0"/>
          </a:p>
        </p:txBody>
      </p:sp>
      <p:sp>
        <p:nvSpPr>
          <p:cNvPr id="5" name="TextBox 4">
            <a:extLst>
              <a:ext uri="{FF2B5EF4-FFF2-40B4-BE49-F238E27FC236}">
                <a16:creationId xmlns:a16="http://schemas.microsoft.com/office/drawing/2014/main" id="{25E302E8-8EE0-4778-A1EF-876EA710DA22}"/>
              </a:ext>
            </a:extLst>
          </p:cNvPr>
          <p:cNvSpPr txBox="1"/>
          <p:nvPr/>
        </p:nvSpPr>
        <p:spPr>
          <a:xfrm>
            <a:off x="1793877" y="1676017"/>
            <a:ext cx="1235074" cy="392415"/>
          </a:xfrm>
          <a:prstGeom prst="rect">
            <a:avLst/>
          </a:prstGeom>
          <a:noFill/>
        </p:spPr>
        <p:txBody>
          <a:bodyPr wrap="square" lIns="68580" tIns="34290" rIns="68580" bIns="34290" rtlCol="0" anchor="t">
            <a:spAutoFit/>
          </a:bodyPr>
          <a:lstStyle/>
          <a:p>
            <a:pPr algn="ctr" defTabSz="685783">
              <a:defRPr/>
            </a:pPr>
            <a:r>
              <a:rPr lang="en-US" sz="1050" b="1">
                <a:solidFill>
                  <a:srgbClr val="B0B9BF">
                    <a:lumMod val="65000"/>
                  </a:srgbClr>
                </a:solidFill>
                <a:latin typeface="Calibri"/>
                <a:ea typeface="ＭＳ Ｐゴシック"/>
              </a:rPr>
              <a:t>Entertainment</a:t>
            </a:r>
          </a:p>
          <a:p>
            <a:pPr algn="ctr" defTabSz="685783">
              <a:defRPr/>
            </a:pPr>
            <a:r>
              <a:rPr lang="en-US" sz="1050" b="1">
                <a:solidFill>
                  <a:srgbClr val="B0B9BF">
                    <a:lumMod val="65000"/>
                  </a:srgbClr>
                </a:solidFill>
                <a:latin typeface="Calibri"/>
                <a:ea typeface="ＭＳ Ｐゴシック"/>
              </a:rPr>
              <a:t>&amp; Sports</a:t>
            </a:r>
          </a:p>
        </p:txBody>
      </p:sp>
      <p:sp>
        <p:nvSpPr>
          <p:cNvPr id="6" name="TextBox 5">
            <a:extLst>
              <a:ext uri="{FF2B5EF4-FFF2-40B4-BE49-F238E27FC236}">
                <a16:creationId xmlns:a16="http://schemas.microsoft.com/office/drawing/2014/main" id="{3D240271-9A17-46D3-B739-EA9B6FC8780A}"/>
              </a:ext>
            </a:extLst>
          </p:cNvPr>
          <p:cNvSpPr txBox="1"/>
          <p:nvPr/>
        </p:nvSpPr>
        <p:spPr>
          <a:xfrm>
            <a:off x="2793141" y="1676165"/>
            <a:ext cx="1235074"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Research</a:t>
            </a:r>
          </a:p>
          <a:p>
            <a:pPr algn="ctr" defTabSz="685783">
              <a:defRPr/>
            </a:pPr>
            <a:r>
              <a:rPr lang="en-US" sz="1050" b="1">
                <a:solidFill>
                  <a:srgbClr val="B0B9BF">
                    <a:lumMod val="65000"/>
                  </a:srgbClr>
                </a:solidFill>
                <a:latin typeface="Calibri"/>
              </a:rPr>
              <a:t>Institutions</a:t>
            </a:r>
          </a:p>
        </p:txBody>
      </p:sp>
      <p:sp>
        <p:nvSpPr>
          <p:cNvPr id="7" name="TextBox 6">
            <a:extLst>
              <a:ext uri="{FF2B5EF4-FFF2-40B4-BE49-F238E27FC236}">
                <a16:creationId xmlns:a16="http://schemas.microsoft.com/office/drawing/2014/main" id="{EEED836A-8FB6-43AE-AB2C-C8AF4146CE5B}"/>
              </a:ext>
            </a:extLst>
          </p:cNvPr>
          <p:cNvSpPr txBox="1"/>
          <p:nvPr/>
        </p:nvSpPr>
        <p:spPr>
          <a:xfrm>
            <a:off x="3815334" y="1661453"/>
            <a:ext cx="1235074"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Government</a:t>
            </a:r>
          </a:p>
          <a:p>
            <a:pPr algn="ctr" defTabSz="685783">
              <a:defRPr/>
            </a:pPr>
            <a:r>
              <a:rPr lang="en-US" sz="1050" b="1">
                <a:solidFill>
                  <a:srgbClr val="B0B9BF">
                    <a:lumMod val="65000"/>
                  </a:srgbClr>
                </a:solidFill>
                <a:latin typeface="Calibri"/>
              </a:rPr>
              <a:t>Agencies</a:t>
            </a:r>
          </a:p>
        </p:txBody>
      </p:sp>
      <p:sp>
        <p:nvSpPr>
          <p:cNvPr id="8" name="TextBox 7">
            <a:extLst>
              <a:ext uri="{FF2B5EF4-FFF2-40B4-BE49-F238E27FC236}">
                <a16:creationId xmlns:a16="http://schemas.microsoft.com/office/drawing/2014/main" id="{168BCDFA-ADF8-4C08-BC77-1729D44BFB5C}"/>
              </a:ext>
            </a:extLst>
          </p:cNvPr>
          <p:cNvSpPr txBox="1"/>
          <p:nvPr/>
        </p:nvSpPr>
        <p:spPr>
          <a:xfrm>
            <a:off x="4886905" y="1653909"/>
            <a:ext cx="140156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Telco &amp; </a:t>
            </a:r>
          </a:p>
          <a:p>
            <a:pPr algn="ctr" defTabSz="685783">
              <a:defRPr/>
            </a:pPr>
            <a:r>
              <a:rPr lang="en-US" sz="1050" b="1">
                <a:solidFill>
                  <a:srgbClr val="B0B9BF">
                    <a:lumMod val="65000"/>
                  </a:srgbClr>
                </a:solidFill>
                <a:latin typeface="Calibri"/>
              </a:rPr>
              <a:t>Service Providers</a:t>
            </a:r>
          </a:p>
        </p:txBody>
      </p:sp>
      <p:sp>
        <p:nvSpPr>
          <p:cNvPr id="9" name="TextBox 8">
            <a:extLst>
              <a:ext uri="{FF2B5EF4-FFF2-40B4-BE49-F238E27FC236}">
                <a16:creationId xmlns:a16="http://schemas.microsoft.com/office/drawing/2014/main" id="{33CF262C-82E4-4825-B408-953265655AB7}"/>
              </a:ext>
            </a:extLst>
          </p:cNvPr>
          <p:cNvSpPr txBox="1"/>
          <p:nvPr/>
        </p:nvSpPr>
        <p:spPr>
          <a:xfrm>
            <a:off x="6145325" y="1649541"/>
            <a:ext cx="111581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Surveillance Archives</a:t>
            </a:r>
          </a:p>
        </p:txBody>
      </p:sp>
      <p:sp>
        <p:nvSpPr>
          <p:cNvPr id="12" name="TextBox 11">
            <a:extLst>
              <a:ext uri="{FF2B5EF4-FFF2-40B4-BE49-F238E27FC236}">
                <a16:creationId xmlns:a16="http://schemas.microsoft.com/office/drawing/2014/main" id="{0A877AD9-AA7A-461B-A657-F320D14F38BA}"/>
              </a:ext>
            </a:extLst>
          </p:cNvPr>
          <p:cNvSpPr txBox="1"/>
          <p:nvPr/>
        </p:nvSpPr>
        <p:spPr>
          <a:xfrm>
            <a:off x="3985328" y="2067347"/>
            <a:ext cx="708021" cy="461665"/>
          </a:xfrm>
          <a:prstGeom prst="rect">
            <a:avLst/>
          </a:prstGeom>
          <a:noFill/>
        </p:spPr>
        <p:txBody>
          <a:bodyPr wrap="square" rtlCol="0">
            <a:spAutoFit/>
          </a:bodyPr>
          <a:lstStyle/>
          <a:p>
            <a:pPr algn="ctr" defTabSz="685783">
              <a:defRPr/>
            </a:pPr>
            <a:r>
              <a:rPr lang="en-US" sz="1200" dirty="0">
                <a:solidFill>
                  <a:srgbClr val="B0B9BF">
                    <a:lumMod val="65000"/>
                  </a:srgbClr>
                </a:solidFill>
                <a:latin typeface="Calibri"/>
              </a:rPr>
              <a:t>Objects (S3)</a:t>
            </a:r>
          </a:p>
        </p:txBody>
      </p:sp>
      <p:sp>
        <p:nvSpPr>
          <p:cNvPr id="15" name="Arrow: Down 14">
            <a:extLst>
              <a:ext uri="{FF2B5EF4-FFF2-40B4-BE49-F238E27FC236}">
                <a16:creationId xmlns:a16="http://schemas.microsoft.com/office/drawing/2014/main" id="{5039DD6E-0E7A-4347-8360-807340BDF10A}"/>
              </a:ext>
            </a:extLst>
          </p:cNvPr>
          <p:cNvSpPr/>
          <p:nvPr/>
        </p:nvSpPr>
        <p:spPr>
          <a:xfrm>
            <a:off x="5718200" y="3012801"/>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6" name="Arrow: Down 15">
            <a:extLst>
              <a:ext uri="{FF2B5EF4-FFF2-40B4-BE49-F238E27FC236}">
                <a16:creationId xmlns:a16="http://schemas.microsoft.com/office/drawing/2014/main" id="{D7E22780-82D0-4048-8E41-F3CA3F9D27D1}"/>
              </a:ext>
            </a:extLst>
          </p:cNvPr>
          <p:cNvSpPr/>
          <p:nvPr/>
        </p:nvSpPr>
        <p:spPr>
          <a:xfrm>
            <a:off x="4575200" y="3015886"/>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7" name="Arrow: Down 16">
            <a:extLst>
              <a:ext uri="{FF2B5EF4-FFF2-40B4-BE49-F238E27FC236}">
                <a16:creationId xmlns:a16="http://schemas.microsoft.com/office/drawing/2014/main" id="{DCE9CEAE-673E-4B28-B39B-B83F4A676BE7}"/>
              </a:ext>
            </a:extLst>
          </p:cNvPr>
          <p:cNvSpPr/>
          <p:nvPr/>
        </p:nvSpPr>
        <p:spPr>
          <a:xfrm>
            <a:off x="3546500" y="3016225"/>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18" name="Arrow: Down 17">
            <a:extLst>
              <a:ext uri="{FF2B5EF4-FFF2-40B4-BE49-F238E27FC236}">
                <a16:creationId xmlns:a16="http://schemas.microsoft.com/office/drawing/2014/main" id="{110652A9-5163-4642-BCBF-9F39B81C06F8}"/>
              </a:ext>
            </a:extLst>
          </p:cNvPr>
          <p:cNvSpPr/>
          <p:nvPr/>
        </p:nvSpPr>
        <p:spPr>
          <a:xfrm>
            <a:off x="2403500" y="3006403"/>
            <a:ext cx="457200" cy="260150"/>
          </a:xfrm>
          <a:prstGeom prst="downArrow">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defRPr/>
            </a:pPr>
            <a:endParaRPr lang="en-US" sz="1200">
              <a:solidFill>
                <a:srgbClr val="FFFFFF"/>
              </a:solidFill>
              <a:latin typeface="Calibri"/>
            </a:endParaRPr>
          </a:p>
        </p:txBody>
      </p:sp>
      <p:sp>
        <p:nvSpPr>
          <p:cNvPr id="20" name="TextBox 19">
            <a:extLst>
              <a:ext uri="{FF2B5EF4-FFF2-40B4-BE49-F238E27FC236}">
                <a16:creationId xmlns:a16="http://schemas.microsoft.com/office/drawing/2014/main" id="{405894C4-CFA0-4BA8-8B3A-57A74DFCA80B}"/>
              </a:ext>
            </a:extLst>
          </p:cNvPr>
          <p:cNvSpPr txBox="1"/>
          <p:nvPr/>
        </p:nvSpPr>
        <p:spPr>
          <a:xfrm>
            <a:off x="2164077" y="4266034"/>
            <a:ext cx="4332228" cy="276999"/>
          </a:xfrm>
          <a:prstGeom prst="rect">
            <a:avLst/>
          </a:prstGeom>
          <a:noFill/>
        </p:spPr>
        <p:txBody>
          <a:bodyPr wrap="square" rtlCol="0">
            <a:spAutoFit/>
          </a:bodyPr>
          <a:lstStyle/>
          <a:p>
            <a:pPr algn="ctr" defTabSz="685783">
              <a:defRPr/>
            </a:pPr>
            <a:r>
              <a:rPr lang="en-US" sz="1200" b="1">
                <a:solidFill>
                  <a:srgbClr val="B0B9BF">
                    <a:lumMod val="50000"/>
                  </a:srgbClr>
                </a:solidFill>
                <a:latin typeface="Calibri"/>
              </a:rPr>
              <a:t>Quantum Redundant Array of Independent Libraries (“RAIL”)</a:t>
            </a:r>
          </a:p>
        </p:txBody>
      </p:sp>
      <p:pic>
        <p:nvPicPr>
          <p:cNvPr id="22" name="Picture 15" descr="A picture containing object, honeycomb&#10;&#10;Description automatically generated">
            <a:extLst>
              <a:ext uri="{FF2B5EF4-FFF2-40B4-BE49-F238E27FC236}">
                <a16:creationId xmlns:a16="http://schemas.microsoft.com/office/drawing/2014/main" id="{E16FFD56-45E8-448D-8C9E-CA955645ECA6}"/>
              </a:ext>
            </a:extLst>
          </p:cNvPr>
          <p:cNvPicPr>
            <a:picLocks noChangeAspect="1"/>
          </p:cNvPicPr>
          <p:nvPr/>
        </p:nvPicPr>
        <p:blipFill>
          <a:blip r:embed="rId2"/>
          <a:stretch>
            <a:fillRect/>
          </a:stretch>
        </p:blipFill>
        <p:spPr>
          <a:xfrm>
            <a:off x="3554248" y="3323140"/>
            <a:ext cx="1293105" cy="271976"/>
          </a:xfrm>
          <a:prstGeom prst="rect">
            <a:avLst/>
          </a:prstGeom>
        </p:spPr>
      </p:pic>
      <p:pic>
        <p:nvPicPr>
          <p:cNvPr id="23" name="Picture 46" descr="A close up of a logo&#10;&#10;Description automatically generated">
            <a:extLst>
              <a:ext uri="{FF2B5EF4-FFF2-40B4-BE49-F238E27FC236}">
                <a16:creationId xmlns:a16="http://schemas.microsoft.com/office/drawing/2014/main" id="{BC47A57B-FC25-4AB0-B4CD-9F85F2B3DF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033061" y="1047751"/>
            <a:ext cx="824888" cy="818003"/>
          </a:xfrm>
          <a:prstGeom prst="rect">
            <a:avLst/>
          </a:prstGeom>
        </p:spPr>
      </p:pic>
      <p:pic>
        <p:nvPicPr>
          <p:cNvPr id="24" name="Picture 47" descr="A close up of a logo&#10;&#10;Description automatically generated">
            <a:extLst>
              <a:ext uri="{FF2B5EF4-FFF2-40B4-BE49-F238E27FC236}">
                <a16:creationId xmlns:a16="http://schemas.microsoft.com/office/drawing/2014/main" id="{43FBF926-BD72-4AE9-AC17-944FC6EFCA8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078433" y="1116607"/>
            <a:ext cx="694064" cy="707834"/>
          </a:xfrm>
          <a:prstGeom prst="rect">
            <a:avLst/>
          </a:prstGeom>
        </p:spPr>
      </p:pic>
      <p:pic>
        <p:nvPicPr>
          <p:cNvPr id="25" name="Picture 48" descr="A close up of a logo&#10;&#10;Description automatically generated">
            <a:extLst>
              <a:ext uri="{FF2B5EF4-FFF2-40B4-BE49-F238E27FC236}">
                <a16:creationId xmlns:a16="http://schemas.microsoft.com/office/drawing/2014/main" id="{53CE9030-F165-4975-9FE9-8E395E462FA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45942" y="1053845"/>
            <a:ext cx="756033" cy="769804"/>
          </a:xfrm>
          <a:prstGeom prst="rect">
            <a:avLst/>
          </a:prstGeom>
        </p:spPr>
      </p:pic>
      <p:pic>
        <p:nvPicPr>
          <p:cNvPr id="26" name="Picture 49" descr="A picture containing light&#10;&#10;Description automatically generated">
            <a:extLst>
              <a:ext uri="{FF2B5EF4-FFF2-40B4-BE49-F238E27FC236}">
                <a16:creationId xmlns:a16="http://schemas.microsoft.com/office/drawing/2014/main" id="{35CE9112-2214-4693-96F1-2C4689E4FE0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5262618" y="1123907"/>
            <a:ext cx="652751" cy="625209"/>
          </a:xfrm>
          <a:prstGeom prst="rect">
            <a:avLst/>
          </a:prstGeom>
        </p:spPr>
      </p:pic>
      <p:pic>
        <p:nvPicPr>
          <p:cNvPr id="27" name="Picture 50" descr="A picture containing star&#10;&#10;Description automatically generated">
            <a:extLst>
              <a:ext uri="{FF2B5EF4-FFF2-40B4-BE49-F238E27FC236}">
                <a16:creationId xmlns:a16="http://schemas.microsoft.com/office/drawing/2014/main" id="{FF278EAB-21FD-4C84-A44F-F9A23ED4533C}"/>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6286054" y="1021276"/>
            <a:ext cx="824888" cy="769805"/>
          </a:xfrm>
          <a:prstGeom prst="rect">
            <a:avLst/>
          </a:prstGeom>
        </p:spPr>
      </p:pic>
      <p:pic>
        <p:nvPicPr>
          <p:cNvPr id="28" name="Picture 76" descr="A picture containing clock, street&#10;&#10;Description automatically generated">
            <a:extLst>
              <a:ext uri="{FF2B5EF4-FFF2-40B4-BE49-F238E27FC236}">
                <a16:creationId xmlns:a16="http://schemas.microsoft.com/office/drawing/2014/main" id="{9A01AB28-6CD9-4D27-9E36-4397CA386D56}"/>
              </a:ext>
            </a:extLst>
          </p:cNvPr>
          <p:cNvPicPr>
            <a:picLocks noChangeAspect="1"/>
          </p:cNvPicPr>
          <p:nvPr/>
        </p:nvPicPr>
        <p:blipFill>
          <a:blip r:embed="rId13"/>
          <a:stretch>
            <a:fillRect/>
          </a:stretch>
        </p:blipFill>
        <p:spPr>
          <a:xfrm>
            <a:off x="2173081" y="3554294"/>
            <a:ext cx="973370" cy="681577"/>
          </a:xfrm>
          <a:prstGeom prst="rect">
            <a:avLst/>
          </a:prstGeom>
        </p:spPr>
      </p:pic>
      <p:pic>
        <p:nvPicPr>
          <p:cNvPr id="29" name="Picture 10" descr="A close up of a logo&#10;&#10;Description automatically generated">
            <a:extLst>
              <a:ext uri="{FF2B5EF4-FFF2-40B4-BE49-F238E27FC236}">
                <a16:creationId xmlns:a16="http://schemas.microsoft.com/office/drawing/2014/main" id="{73EC872D-6654-4B06-9D0C-066DA4205B40}"/>
              </a:ext>
            </a:extLst>
          </p:cNvPr>
          <p:cNvPicPr>
            <a:picLocks noChangeAspect="1"/>
          </p:cNvPicPr>
          <p:nvPr/>
        </p:nvPicPr>
        <p:blipFill>
          <a:blip r:embed="rId14"/>
          <a:stretch>
            <a:fillRect/>
          </a:stretch>
        </p:blipFill>
        <p:spPr>
          <a:xfrm>
            <a:off x="2174387" y="3235005"/>
            <a:ext cx="1029213" cy="284368"/>
          </a:xfrm>
          <a:prstGeom prst="rect">
            <a:avLst/>
          </a:prstGeom>
        </p:spPr>
      </p:pic>
      <p:pic>
        <p:nvPicPr>
          <p:cNvPr id="30" name="Picture 10" descr="A close up of a logo&#10;&#10;Description automatically generated">
            <a:extLst>
              <a:ext uri="{FF2B5EF4-FFF2-40B4-BE49-F238E27FC236}">
                <a16:creationId xmlns:a16="http://schemas.microsoft.com/office/drawing/2014/main" id="{D04EAFE8-98E7-4C78-903E-4649CBFEAB49}"/>
              </a:ext>
            </a:extLst>
          </p:cNvPr>
          <p:cNvPicPr>
            <a:picLocks noChangeAspect="1"/>
          </p:cNvPicPr>
          <p:nvPr/>
        </p:nvPicPr>
        <p:blipFill>
          <a:blip r:embed="rId14"/>
          <a:stretch>
            <a:fillRect/>
          </a:stretch>
        </p:blipFill>
        <p:spPr>
          <a:xfrm>
            <a:off x="3260237" y="3244826"/>
            <a:ext cx="1029213" cy="284368"/>
          </a:xfrm>
          <a:prstGeom prst="rect">
            <a:avLst/>
          </a:prstGeom>
        </p:spPr>
      </p:pic>
      <p:pic>
        <p:nvPicPr>
          <p:cNvPr id="31" name="Picture 10" descr="A close up of a logo&#10;&#10;Description automatically generated">
            <a:extLst>
              <a:ext uri="{FF2B5EF4-FFF2-40B4-BE49-F238E27FC236}">
                <a16:creationId xmlns:a16="http://schemas.microsoft.com/office/drawing/2014/main" id="{6AD46523-2D20-4259-B107-B49210DCAFAB}"/>
              </a:ext>
            </a:extLst>
          </p:cNvPr>
          <p:cNvPicPr>
            <a:picLocks noChangeAspect="1"/>
          </p:cNvPicPr>
          <p:nvPr/>
        </p:nvPicPr>
        <p:blipFill>
          <a:blip r:embed="rId14"/>
          <a:stretch>
            <a:fillRect/>
          </a:stretch>
        </p:blipFill>
        <p:spPr>
          <a:xfrm>
            <a:off x="4346600" y="3244440"/>
            <a:ext cx="1029213" cy="284368"/>
          </a:xfrm>
          <a:prstGeom prst="rect">
            <a:avLst/>
          </a:prstGeom>
        </p:spPr>
      </p:pic>
      <p:pic>
        <p:nvPicPr>
          <p:cNvPr id="32" name="Picture 10" descr="A close up of a logo&#10;&#10;Description automatically generated">
            <a:extLst>
              <a:ext uri="{FF2B5EF4-FFF2-40B4-BE49-F238E27FC236}">
                <a16:creationId xmlns:a16="http://schemas.microsoft.com/office/drawing/2014/main" id="{A5F71168-1123-47F0-AD68-4FC18B0EC11A}"/>
              </a:ext>
            </a:extLst>
          </p:cNvPr>
          <p:cNvPicPr>
            <a:picLocks noChangeAspect="1"/>
          </p:cNvPicPr>
          <p:nvPr/>
        </p:nvPicPr>
        <p:blipFill>
          <a:blip r:embed="rId14"/>
          <a:stretch>
            <a:fillRect/>
          </a:stretch>
        </p:blipFill>
        <p:spPr>
          <a:xfrm>
            <a:off x="5489600" y="3244440"/>
            <a:ext cx="1029213" cy="284368"/>
          </a:xfrm>
          <a:prstGeom prst="rect">
            <a:avLst/>
          </a:prstGeom>
        </p:spPr>
      </p:pic>
      <p:pic>
        <p:nvPicPr>
          <p:cNvPr id="33" name="Picture 76" descr="A picture containing clock, street&#10;&#10;Description automatically generated">
            <a:extLst>
              <a:ext uri="{FF2B5EF4-FFF2-40B4-BE49-F238E27FC236}">
                <a16:creationId xmlns:a16="http://schemas.microsoft.com/office/drawing/2014/main" id="{BB02CA08-3EEF-452F-9141-E4C9564E44BE}"/>
              </a:ext>
            </a:extLst>
          </p:cNvPr>
          <p:cNvPicPr>
            <a:picLocks noChangeAspect="1"/>
          </p:cNvPicPr>
          <p:nvPr/>
        </p:nvPicPr>
        <p:blipFill>
          <a:blip r:embed="rId13"/>
          <a:stretch>
            <a:fillRect/>
          </a:stretch>
        </p:blipFill>
        <p:spPr>
          <a:xfrm>
            <a:off x="3260239" y="3554294"/>
            <a:ext cx="973370" cy="681577"/>
          </a:xfrm>
          <a:prstGeom prst="rect">
            <a:avLst/>
          </a:prstGeom>
        </p:spPr>
      </p:pic>
      <p:pic>
        <p:nvPicPr>
          <p:cNvPr id="34" name="Picture 76" descr="A picture containing clock, street&#10;&#10;Description automatically generated">
            <a:extLst>
              <a:ext uri="{FF2B5EF4-FFF2-40B4-BE49-F238E27FC236}">
                <a16:creationId xmlns:a16="http://schemas.microsoft.com/office/drawing/2014/main" id="{A78A2CA9-7571-4C1E-80FC-20DE2FBCB496}"/>
              </a:ext>
            </a:extLst>
          </p:cNvPr>
          <p:cNvPicPr>
            <a:picLocks noChangeAspect="1"/>
          </p:cNvPicPr>
          <p:nvPr/>
        </p:nvPicPr>
        <p:blipFill>
          <a:blip r:embed="rId13"/>
          <a:stretch>
            <a:fillRect/>
          </a:stretch>
        </p:blipFill>
        <p:spPr>
          <a:xfrm>
            <a:off x="4359760" y="3554294"/>
            <a:ext cx="973370" cy="681577"/>
          </a:xfrm>
          <a:prstGeom prst="rect">
            <a:avLst/>
          </a:prstGeom>
        </p:spPr>
      </p:pic>
      <p:pic>
        <p:nvPicPr>
          <p:cNvPr id="35" name="Picture 76" descr="A picture containing clock, street&#10;&#10;Description automatically generated">
            <a:extLst>
              <a:ext uri="{FF2B5EF4-FFF2-40B4-BE49-F238E27FC236}">
                <a16:creationId xmlns:a16="http://schemas.microsoft.com/office/drawing/2014/main" id="{0CF0647C-D01D-413A-AAAE-6F948B993455}"/>
              </a:ext>
            </a:extLst>
          </p:cNvPr>
          <p:cNvPicPr>
            <a:picLocks noChangeAspect="1"/>
          </p:cNvPicPr>
          <p:nvPr/>
        </p:nvPicPr>
        <p:blipFill>
          <a:blip r:embed="rId13"/>
          <a:stretch>
            <a:fillRect/>
          </a:stretch>
        </p:blipFill>
        <p:spPr>
          <a:xfrm>
            <a:off x="5522935" y="3549535"/>
            <a:ext cx="973370" cy="681577"/>
          </a:xfrm>
          <a:prstGeom prst="rect">
            <a:avLst/>
          </a:prstGeom>
        </p:spPr>
      </p:pic>
      <p:sp>
        <p:nvSpPr>
          <p:cNvPr id="36" name="Rectangle: Rounded Corners 35">
            <a:extLst>
              <a:ext uri="{FF2B5EF4-FFF2-40B4-BE49-F238E27FC236}">
                <a16:creationId xmlns:a16="http://schemas.microsoft.com/office/drawing/2014/main" id="{9BB85FE7-0B64-4759-BF76-CEDF8478EA62}"/>
              </a:ext>
            </a:extLst>
          </p:cNvPr>
          <p:cNvSpPr/>
          <p:nvPr/>
        </p:nvSpPr>
        <p:spPr>
          <a:xfrm>
            <a:off x="2171293" y="2634929"/>
            <a:ext cx="4347521" cy="411570"/>
          </a:xfrm>
          <a:prstGeom prst="roundRect">
            <a:avLst/>
          </a:prstGeom>
          <a:solidFill>
            <a:srgbClr val="7030A0"/>
          </a:solidFill>
          <a:ln w="9525" cap="flat" cmpd="sng" algn="ctr">
            <a:noFill/>
            <a:prstDash val="solid"/>
          </a:ln>
          <a:effectLst/>
        </p:spPr>
        <p:txBody>
          <a:bodyPr rtlCol="0" anchor="ctr"/>
          <a:lstStyle/>
          <a:p>
            <a:pPr algn="ctr" defTabSz="685783">
              <a:defRPr/>
            </a:pPr>
            <a:r>
              <a:rPr lang="en-US" sz="1200" kern="0">
                <a:solidFill>
                  <a:srgbClr val="FFFFFF"/>
                </a:solidFill>
                <a:latin typeface="Calibri"/>
              </a:rPr>
              <a:t> ActiveScale Object Software</a:t>
            </a:r>
          </a:p>
        </p:txBody>
      </p:sp>
      <p:pic>
        <p:nvPicPr>
          <p:cNvPr id="37" name="Picture 36">
            <a:extLst>
              <a:ext uri="{FF2B5EF4-FFF2-40B4-BE49-F238E27FC236}">
                <a16:creationId xmlns:a16="http://schemas.microsoft.com/office/drawing/2014/main" id="{50171F46-2D62-4072-8DE4-A46B92048CD1}"/>
              </a:ext>
            </a:extLst>
          </p:cNvPr>
          <p:cNvPicPr>
            <a:picLocks noChangeAspect="1"/>
          </p:cNvPicPr>
          <p:nvPr/>
        </p:nvPicPr>
        <p:blipFill rotWithShape="1">
          <a:blip r:embed="rId15"/>
          <a:srcRect b="34426"/>
          <a:stretch/>
        </p:blipFill>
        <p:spPr>
          <a:xfrm>
            <a:off x="2274914" y="2692080"/>
            <a:ext cx="353071" cy="297287"/>
          </a:xfrm>
          <a:prstGeom prst="rect">
            <a:avLst/>
          </a:prstGeom>
        </p:spPr>
      </p:pic>
      <p:pic>
        <p:nvPicPr>
          <p:cNvPr id="39" name="Picture 5" descr="A picture containing object, lamp, holding, person&#10;&#10;Description automatically generated">
            <a:extLst>
              <a:ext uri="{FF2B5EF4-FFF2-40B4-BE49-F238E27FC236}">
                <a16:creationId xmlns:a16="http://schemas.microsoft.com/office/drawing/2014/main" id="{BFD78A0C-C1CD-4391-95B1-C4FDF7044C94}"/>
              </a:ext>
            </a:extLst>
          </p:cNvPr>
          <p:cNvPicPr>
            <a:picLocks noChangeAspect="1"/>
          </p:cNvPicPr>
          <p:nvPr/>
        </p:nvPicPr>
        <p:blipFill>
          <a:blip r:embed="rId16">
            <a:biLevel thresh="75000"/>
            <a:extLst>
              <a:ext uri="{BEBA8EAE-BF5A-486C-A8C5-ECC9F3942E4B}">
                <a14:imgProps xmlns:a14="http://schemas.microsoft.com/office/drawing/2010/main">
                  <a14:imgLayer r:embed="rId17">
                    <a14:imgEffect>
                      <a14:brightnessContrast bright="-100000"/>
                    </a14:imgEffect>
                  </a14:imgLayer>
                </a14:imgProps>
              </a:ext>
            </a:extLst>
          </a:blip>
          <a:stretch>
            <a:fillRect/>
          </a:stretch>
        </p:blipFill>
        <p:spPr>
          <a:xfrm>
            <a:off x="908710" y="1235386"/>
            <a:ext cx="759260" cy="418298"/>
          </a:xfrm>
          <a:prstGeom prst="rect">
            <a:avLst/>
          </a:prstGeom>
        </p:spPr>
      </p:pic>
      <p:sp>
        <p:nvSpPr>
          <p:cNvPr id="40" name="TextBox 39">
            <a:extLst>
              <a:ext uri="{FF2B5EF4-FFF2-40B4-BE49-F238E27FC236}">
                <a16:creationId xmlns:a16="http://schemas.microsoft.com/office/drawing/2014/main" id="{3F60CA85-4511-42B1-A0C1-14D0547645D4}"/>
              </a:ext>
            </a:extLst>
          </p:cNvPr>
          <p:cNvSpPr txBox="1"/>
          <p:nvPr/>
        </p:nvSpPr>
        <p:spPr>
          <a:xfrm>
            <a:off x="571501" y="1684537"/>
            <a:ext cx="1341968" cy="392415"/>
          </a:xfrm>
          <a:prstGeom prst="rect">
            <a:avLst/>
          </a:prstGeom>
          <a:noFill/>
        </p:spPr>
        <p:txBody>
          <a:bodyPr wrap="square" lIns="68580" tIns="34290" rIns="68580" bIns="34290" rtlCol="0" anchor="t">
            <a:spAutoFit/>
          </a:bodyPr>
          <a:lstStyle/>
          <a:p>
            <a:pPr algn="ctr" defTabSz="685783">
              <a:defRPr/>
            </a:pPr>
            <a:r>
              <a:rPr lang="en-US" sz="1050" b="1">
                <a:solidFill>
                  <a:srgbClr val="B0B9BF">
                    <a:lumMod val="65000"/>
                  </a:srgbClr>
                </a:solidFill>
                <a:latin typeface="Calibri"/>
                <a:ea typeface="ＭＳ Ｐゴシック"/>
              </a:rPr>
              <a:t>Hyperscalers and Web S</a:t>
            </a:r>
            <a:r>
              <a:rPr lang="en-US" sz="1050" b="1" err="1">
                <a:solidFill>
                  <a:srgbClr val="B0B9BF">
                    <a:lumMod val="65000"/>
                  </a:srgbClr>
                </a:solidFill>
                <a:latin typeface="Calibri"/>
                <a:ea typeface="ＭＳ Ｐゴシック"/>
              </a:rPr>
              <a:t>cale</a:t>
            </a:r>
            <a:r>
              <a:rPr lang="en-US" sz="1050" b="1">
                <a:solidFill>
                  <a:srgbClr val="B0B9BF">
                    <a:lumMod val="65000"/>
                  </a:srgbClr>
                </a:solidFill>
                <a:latin typeface="Calibri"/>
                <a:ea typeface="ＭＳ Ｐゴシック"/>
              </a:rPr>
              <a:t> Businesses</a:t>
            </a:r>
          </a:p>
        </p:txBody>
      </p:sp>
      <p:sp>
        <p:nvSpPr>
          <p:cNvPr id="3" name="Left Brace 2">
            <a:extLst>
              <a:ext uri="{FF2B5EF4-FFF2-40B4-BE49-F238E27FC236}">
                <a16:creationId xmlns:a16="http://schemas.microsoft.com/office/drawing/2014/main" id="{861CC725-CA25-4D40-8772-0D209059C972}"/>
              </a:ext>
            </a:extLst>
          </p:cNvPr>
          <p:cNvSpPr/>
          <p:nvPr/>
        </p:nvSpPr>
        <p:spPr>
          <a:xfrm>
            <a:off x="1923085" y="3158886"/>
            <a:ext cx="137003" cy="369922"/>
          </a:xfrm>
          <a:prstGeom prst="leftBrac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D07372E2-9343-46E8-86E0-655C6C565F14}"/>
              </a:ext>
            </a:extLst>
          </p:cNvPr>
          <p:cNvSpPr txBox="1"/>
          <p:nvPr/>
        </p:nvSpPr>
        <p:spPr>
          <a:xfrm>
            <a:off x="905328" y="3116682"/>
            <a:ext cx="1029212" cy="461665"/>
          </a:xfrm>
          <a:prstGeom prst="rect">
            <a:avLst/>
          </a:prstGeom>
          <a:noFill/>
        </p:spPr>
        <p:txBody>
          <a:bodyPr wrap="square" rtlCol="0">
            <a:spAutoFit/>
          </a:bodyPr>
          <a:lstStyle/>
          <a:p>
            <a:pPr algn="r" defTabSz="914378">
              <a:defRPr/>
            </a:pPr>
            <a:r>
              <a:rPr lang="en-US" sz="1200">
                <a:solidFill>
                  <a:srgbClr val="B0B9BF">
                    <a:lumMod val="50000"/>
                  </a:srgbClr>
                </a:solidFill>
                <a:latin typeface="Calibri"/>
              </a:rPr>
              <a:t>ActiveScale </a:t>
            </a:r>
          </a:p>
          <a:p>
            <a:pPr algn="r" defTabSz="914378">
              <a:defRPr/>
            </a:pPr>
            <a:r>
              <a:rPr lang="en-US" sz="1200">
                <a:solidFill>
                  <a:srgbClr val="B0B9BF">
                    <a:lumMod val="50000"/>
                  </a:srgbClr>
                </a:solidFill>
                <a:latin typeface="Calibri"/>
              </a:rPr>
              <a:t>Disk Tier</a:t>
            </a:r>
          </a:p>
        </p:txBody>
      </p:sp>
      <p:sp>
        <p:nvSpPr>
          <p:cNvPr id="42" name="Left Brace 41">
            <a:extLst>
              <a:ext uri="{FF2B5EF4-FFF2-40B4-BE49-F238E27FC236}">
                <a16:creationId xmlns:a16="http://schemas.microsoft.com/office/drawing/2014/main" id="{94630AF9-1784-4638-9D90-699C03BAEF37}"/>
              </a:ext>
            </a:extLst>
          </p:cNvPr>
          <p:cNvSpPr/>
          <p:nvPr/>
        </p:nvSpPr>
        <p:spPr>
          <a:xfrm>
            <a:off x="1923085" y="3660775"/>
            <a:ext cx="136208" cy="605258"/>
          </a:xfrm>
          <a:prstGeom prst="leftBrac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TextBox 42">
            <a:extLst>
              <a:ext uri="{FF2B5EF4-FFF2-40B4-BE49-F238E27FC236}">
                <a16:creationId xmlns:a16="http://schemas.microsoft.com/office/drawing/2014/main" id="{BDA82FB8-499F-4738-B885-10CA95377441}"/>
              </a:ext>
            </a:extLst>
          </p:cNvPr>
          <p:cNvSpPr txBox="1"/>
          <p:nvPr/>
        </p:nvSpPr>
        <p:spPr>
          <a:xfrm>
            <a:off x="779447" y="3698145"/>
            <a:ext cx="1143637" cy="646331"/>
          </a:xfrm>
          <a:prstGeom prst="rect">
            <a:avLst/>
          </a:prstGeom>
          <a:noFill/>
        </p:spPr>
        <p:txBody>
          <a:bodyPr wrap="square" rtlCol="0">
            <a:spAutoFit/>
          </a:bodyPr>
          <a:lstStyle/>
          <a:p>
            <a:pPr algn="r" defTabSz="914378">
              <a:defRPr/>
            </a:pPr>
            <a:r>
              <a:rPr lang="en-US" sz="1200">
                <a:solidFill>
                  <a:srgbClr val="B0B9BF">
                    <a:lumMod val="50000"/>
                  </a:srgbClr>
                </a:solidFill>
                <a:latin typeface="Calibri"/>
              </a:rPr>
              <a:t>ActiveScale </a:t>
            </a:r>
          </a:p>
          <a:p>
            <a:pPr algn="r" defTabSz="914378">
              <a:defRPr/>
            </a:pPr>
            <a:r>
              <a:rPr lang="en-US" sz="1200">
                <a:solidFill>
                  <a:srgbClr val="B0B9BF">
                    <a:lumMod val="50000"/>
                  </a:srgbClr>
                </a:solidFill>
                <a:latin typeface="Calibri"/>
              </a:rPr>
              <a:t>Cold Storage </a:t>
            </a:r>
          </a:p>
          <a:p>
            <a:pPr algn="r" defTabSz="914378">
              <a:defRPr/>
            </a:pPr>
            <a:r>
              <a:rPr lang="en-US" sz="1200">
                <a:solidFill>
                  <a:srgbClr val="B0B9BF">
                    <a:lumMod val="50000"/>
                  </a:srgbClr>
                </a:solidFill>
                <a:latin typeface="Calibri"/>
              </a:rPr>
              <a:t>Tier</a:t>
            </a:r>
          </a:p>
        </p:txBody>
      </p:sp>
      <p:sp>
        <p:nvSpPr>
          <p:cNvPr id="4" name="Rectangle 3">
            <a:extLst>
              <a:ext uri="{FF2B5EF4-FFF2-40B4-BE49-F238E27FC236}">
                <a16:creationId xmlns:a16="http://schemas.microsoft.com/office/drawing/2014/main" id="{7FC36294-D7A5-413B-A430-9D25901B52FD}"/>
              </a:ext>
            </a:extLst>
          </p:cNvPr>
          <p:cNvSpPr/>
          <p:nvPr/>
        </p:nvSpPr>
        <p:spPr>
          <a:xfrm>
            <a:off x="6828034" y="3046500"/>
            <a:ext cx="2133086" cy="482309"/>
          </a:xfrm>
          <a:prstGeom prst="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Objects written to disk </a:t>
            </a:r>
          </a:p>
          <a:p>
            <a:pPr algn="ctr"/>
            <a:r>
              <a:rPr lang="en-US" sz="1200">
                <a:solidFill>
                  <a:srgbClr val="FFFFFF"/>
                </a:solidFill>
              </a:rPr>
              <a:t>using S3 Glacier API </a:t>
            </a:r>
          </a:p>
        </p:txBody>
      </p:sp>
      <p:sp>
        <p:nvSpPr>
          <p:cNvPr id="11" name="Oval 10">
            <a:extLst>
              <a:ext uri="{FF2B5EF4-FFF2-40B4-BE49-F238E27FC236}">
                <a16:creationId xmlns:a16="http://schemas.microsoft.com/office/drawing/2014/main" id="{E72E42AF-41D2-490B-9B79-962DB0331F02}"/>
              </a:ext>
            </a:extLst>
          </p:cNvPr>
          <p:cNvSpPr/>
          <p:nvPr/>
        </p:nvSpPr>
        <p:spPr>
          <a:xfrm>
            <a:off x="6683615" y="2879962"/>
            <a:ext cx="314679" cy="318164"/>
          </a:xfrm>
          <a:prstGeom prst="ellipse">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1</a:t>
            </a:r>
          </a:p>
        </p:txBody>
      </p:sp>
      <p:sp>
        <p:nvSpPr>
          <p:cNvPr id="44" name="Rectangle 43">
            <a:extLst>
              <a:ext uri="{FF2B5EF4-FFF2-40B4-BE49-F238E27FC236}">
                <a16:creationId xmlns:a16="http://schemas.microsoft.com/office/drawing/2014/main" id="{4B006846-1043-4264-A334-8CAECC40822E}"/>
              </a:ext>
            </a:extLst>
          </p:cNvPr>
          <p:cNvSpPr/>
          <p:nvPr/>
        </p:nvSpPr>
        <p:spPr>
          <a:xfrm>
            <a:off x="6828035" y="3775430"/>
            <a:ext cx="2133087" cy="482309"/>
          </a:xfrm>
          <a:prstGeom prst="rect">
            <a:avLst/>
          </a:prstGeom>
          <a:solidFill>
            <a:schemeClr val="accent5"/>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Objects moved to cold storage based on lifecycle policy</a:t>
            </a:r>
          </a:p>
        </p:txBody>
      </p:sp>
      <p:sp>
        <p:nvSpPr>
          <p:cNvPr id="45" name="Oval 44">
            <a:extLst>
              <a:ext uri="{FF2B5EF4-FFF2-40B4-BE49-F238E27FC236}">
                <a16:creationId xmlns:a16="http://schemas.microsoft.com/office/drawing/2014/main" id="{F1C18667-17E6-471C-9E2D-B2D304D5E56E}"/>
              </a:ext>
            </a:extLst>
          </p:cNvPr>
          <p:cNvSpPr/>
          <p:nvPr/>
        </p:nvSpPr>
        <p:spPr>
          <a:xfrm>
            <a:off x="6683615" y="3608892"/>
            <a:ext cx="314679" cy="318164"/>
          </a:xfrm>
          <a:prstGeom prst="ellipse">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2"/>
                </a:solidFill>
              </a:rPr>
              <a:t>2</a:t>
            </a:r>
          </a:p>
        </p:txBody>
      </p:sp>
      <p:sp>
        <p:nvSpPr>
          <p:cNvPr id="46" name="TextBox 45">
            <a:extLst>
              <a:ext uri="{FF2B5EF4-FFF2-40B4-BE49-F238E27FC236}">
                <a16:creationId xmlns:a16="http://schemas.microsoft.com/office/drawing/2014/main" id="{CBC0386B-6FAE-470D-AD80-D0019BEBDB6C}"/>
              </a:ext>
            </a:extLst>
          </p:cNvPr>
          <p:cNvSpPr txBox="1"/>
          <p:nvPr/>
        </p:nvSpPr>
        <p:spPr>
          <a:xfrm>
            <a:off x="7147159" y="1646127"/>
            <a:ext cx="1115815" cy="415498"/>
          </a:xfrm>
          <a:prstGeom prst="rect">
            <a:avLst/>
          </a:prstGeom>
          <a:noFill/>
        </p:spPr>
        <p:txBody>
          <a:bodyPr wrap="square" rtlCol="0">
            <a:spAutoFit/>
          </a:bodyPr>
          <a:lstStyle/>
          <a:p>
            <a:pPr algn="ctr" defTabSz="685783">
              <a:defRPr/>
            </a:pPr>
            <a:r>
              <a:rPr lang="en-US" sz="1050" b="1">
                <a:solidFill>
                  <a:srgbClr val="B0B9BF">
                    <a:lumMod val="65000"/>
                  </a:srgbClr>
                </a:solidFill>
                <a:latin typeface="Calibri"/>
              </a:rPr>
              <a:t>Finance and Banking</a:t>
            </a:r>
          </a:p>
        </p:txBody>
      </p:sp>
      <p:pic>
        <p:nvPicPr>
          <p:cNvPr id="47" name="Picture 46">
            <a:extLst>
              <a:ext uri="{FF2B5EF4-FFF2-40B4-BE49-F238E27FC236}">
                <a16:creationId xmlns:a16="http://schemas.microsoft.com/office/drawing/2014/main" id="{D1A63473-D809-4FBA-8354-D8936D6DC05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57184" y="1177094"/>
            <a:ext cx="495764" cy="444826"/>
          </a:xfrm>
          <a:prstGeom prst="rect">
            <a:avLst/>
          </a:prstGeom>
        </p:spPr>
      </p:pic>
    </p:spTree>
    <p:extLst>
      <p:ext uri="{BB962C8B-B14F-4D97-AF65-F5344CB8AC3E}">
        <p14:creationId xmlns:p14="http://schemas.microsoft.com/office/powerpoint/2010/main" val="251474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7CCA-AF07-3346-AC26-5F53F07D3871}"/>
              </a:ext>
            </a:extLst>
          </p:cNvPr>
          <p:cNvSpPr>
            <a:spLocks noGrp="1"/>
          </p:cNvSpPr>
          <p:nvPr>
            <p:ph type="title"/>
          </p:nvPr>
        </p:nvSpPr>
        <p:spPr/>
        <p:txBody>
          <a:bodyPr/>
          <a:lstStyle/>
          <a:p>
            <a:r>
              <a:rPr lang="en-US"/>
              <a:t>Patented 2-Dimensional Erasure Coding (2D EC)</a:t>
            </a:r>
            <a:endParaRPr lang="en-BE"/>
          </a:p>
        </p:txBody>
      </p:sp>
      <p:sp>
        <p:nvSpPr>
          <p:cNvPr id="4" name="Text Placeholder 3">
            <a:extLst>
              <a:ext uri="{FF2B5EF4-FFF2-40B4-BE49-F238E27FC236}">
                <a16:creationId xmlns:a16="http://schemas.microsoft.com/office/drawing/2014/main" id="{5452606B-7DFD-286B-CC8A-CFE3B09464FA}"/>
              </a:ext>
            </a:extLst>
          </p:cNvPr>
          <p:cNvSpPr>
            <a:spLocks noGrp="1"/>
          </p:cNvSpPr>
          <p:nvPr>
            <p:ph type="body" idx="1"/>
          </p:nvPr>
        </p:nvSpPr>
        <p:spPr/>
        <p:txBody>
          <a:bodyPr/>
          <a:lstStyle/>
          <a:p>
            <a:r>
              <a:rPr lang="en-GB"/>
              <a:t>Across-Tape EC: protect against multiple tape failures (e.g. 3)</a:t>
            </a:r>
          </a:p>
          <a:p>
            <a:r>
              <a:rPr lang="en-GB"/>
              <a:t>Restore object from a single tape!!!</a:t>
            </a:r>
          </a:p>
          <a:p>
            <a:r>
              <a:rPr lang="en-GB"/>
              <a:t>Low storage overhead (e.g. 20%)</a:t>
            </a:r>
          </a:p>
          <a:p>
            <a:r>
              <a:rPr lang="en-GB"/>
              <a:t>Also</a:t>
            </a:r>
          </a:p>
          <a:p>
            <a:pPr lvl="1"/>
            <a:r>
              <a:rPr lang="en-GB"/>
              <a:t>Only TB-sized writes to tape thanks to durable staging area</a:t>
            </a:r>
          </a:p>
          <a:p>
            <a:pPr lvl="1"/>
            <a:r>
              <a:rPr lang="en-GB"/>
              <a:t>Optional library (RAIL) or Geo (3-Geo) failure protection</a:t>
            </a:r>
          </a:p>
          <a:p>
            <a:pPr lvl="1"/>
            <a:r>
              <a:rPr lang="en-GB"/>
              <a:t>Optimised bulk restore (DR): restore queue reordering</a:t>
            </a:r>
          </a:p>
          <a:p>
            <a:pPr lvl="1"/>
            <a:r>
              <a:rPr lang="en-GB"/>
              <a:t>Quickly recover from soft read errors (Within-Tape EC)</a:t>
            </a:r>
          </a:p>
          <a:p>
            <a:pPr lvl="1"/>
            <a:r>
              <a:rPr lang="en-GB"/>
              <a:t>Read-after-write checksum verification (no tape drive corruption)</a:t>
            </a:r>
          </a:p>
          <a:p>
            <a:endParaRPr lang="en-GB"/>
          </a:p>
          <a:p>
            <a:endParaRPr lang="en-BE"/>
          </a:p>
        </p:txBody>
      </p:sp>
      <p:pic>
        <p:nvPicPr>
          <p:cNvPr id="136" name="Picture 135">
            <a:extLst>
              <a:ext uri="{FF2B5EF4-FFF2-40B4-BE49-F238E27FC236}">
                <a16:creationId xmlns:a16="http://schemas.microsoft.com/office/drawing/2014/main" id="{D58D029C-2E14-8449-BE14-07BDBFD7E0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3621" y="3680783"/>
            <a:ext cx="486408" cy="1304541"/>
          </a:xfrm>
          <a:prstGeom prst="rect">
            <a:avLst/>
          </a:prstGeom>
        </p:spPr>
      </p:pic>
      <p:pic>
        <p:nvPicPr>
          <p:cNvPr id="137" name="Picture 136">
            <a:extLst>
              <a:ext uri="{FF2B5EF4-FFF2-40B4-BE49-F238E27FC236}">
                <a16:creationId xmlns:a16="http://schemas.microsoft.com/office/drawing/2014/main" id="{4006BE9C-FA80-794E-9052-9542DDDB49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5171" y="3680783"/>
            <a:ext cx="486408" cy="1304541"/>
          </a:xfrm>
          <a:prstGeom prst="rect">
            <a:avLst/>
          </a:prstGeom>
        </p:spPr>
      </p:pic>
      <p:pic>
        <p:nvPicPr>
          <p:cNvPr id="138" name="Picture 137">
            <a:extLst>
              <a:ext uri="{FF2B5EF4-FFF2-40B4-BE49-F238E27FC236}">
                <a16:creationId xmlns:a16="http://schemas.microsoft.com/office/drawing/2014/main" id="{6562FABC-D0CC-6548-A16A-108B54F4F4D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96721" y="3681998"/>
            <a:ext cx="486408" cy="1304541"/>
          </a:xfrm>
          <a:prstGeom prst="rect">
            <a:avLst/>
          </a:prstGeom>
        </p:spPr>
      </p:pic>
      <p:sp>
        <p:nvSpPr>
          <p:cNvPr id="140" name="Down Arrow 139">
            <a:extLst>
              <a:ext uri="{FF2B5EF4-FFF2-40B4-BE49-F238E27FC236}">
                <a16:creationId xmlns:a16="http://schemas.microsoft.com/office/drawing/2014/main" id="{814B9A83-8172-4146-BB7F-5646E4FFE925}"/>
              </a:ext>
            </a:extLst>
          </p:cNvPr>
          <p:cNvSpPr/>
          <p:nvPr/>
        </p:nvSpPr>
        <p:spPr>
          <a:xfrm>
            <a:off x="6001154" y="3385724"/>
            <a:ext cx="191342" cy="21395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endParaRPr lang="en-BE" sz="1200">
              <a:solidFill>
                <a:srgbClr val="FFFFFF"/>
              </a:solidFill>
              <a:latin typeface="Calibri" panose="020F0502020204030204"/>
            </a:endParaRPr>
          </a:p>
        </p:txBody>
      </p:sp>
      <p:sp>
        <p:nvSpPr>
          <p:cNvPr id="141" name="Down Arrow 140">
            <a:extLst>
              <a:ext uri="{FF2B5EF4-FFF2-40B4-BE49-F238E27FC236}">
                <a16:creationId xmlns:a16="http://schemas.microsoft.com/office/drawing/2014/main" id="{F97AEB6D-190B-0A4F-ADAE-332830C10061}"/>
              </a:ext>
            </a:extLst>
          </p:cNvPr>
          <p:cNvSpPr/>
          <p:nvPr/>
        </p:nvSpPr>
        <p:spPr>
          <a:xfrm>
            <a:off x="7931128" y="3387974"/>
            <a:ext cx="191342" cy="21395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endParaRPr lang="en-BE" sz="1200">
              <a:solidFill>
                <a:srgbClr val="FFFFFF"/>
              </a:solidFill>
              <a:latin typeface="Calibri" panose="020F0502020204030204"/>
            </a:endParaRPr>
          </a:p>
        </p:txBody>
      </p:sp>
      <p:sp>
        <p:nvSpPr>
          <p:cNvPr id="142" name="Down Arrow 141">
            <a:extLst>
              <a:ext uri="{FF2B5EF4-FFF2-40B4-BE49-F238E27FC236}">
                <a16:creationId xmlns:a16="http://schemas.microsoft.com/office/drawing/2014/main" id="{36A2AD7C-DF72-3146-A175-19E4FE1B2A18}"/>
              </a:ext>
            </a:extLst>
          </p:cNvPr>
          <p:cNvSpPr/>
          <p:nvPr/>
        </p:nvSpPr>
        <p:spPr>
          <a:xfrm>
            <a:off x="7005430" y="3385724"/>
            <a:ext cx="191342" cy="21395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endParaRPr lang="en-BE" sz="1200">
              <a:solidFill>
                <a:srgbClr val="FFFFFF"/>
              </a:solidFill>
              <a:latin typeface="Calibri" panose="020F0502020204030204"/>
            </a:endParaRPr>
          </a:p>
        </p:txBody>
      </p:sp>
      <p:sp>
        <p:nvSpPr>
          <p:cNvPr id="354" name="Graphic 15">
            <a:extLst>
              <a:ext uri="{FF2B5EF4-FFF2-40B4-BE49-F238E27FC236}">
                <a16:creationId xmlns:a16="http://schemas.microsoft.com/office/drawing/2014/main" id="{F85E832B-9A79-6542-9F87-41514A0E9D91}"/>
              </a:ext>
            </a:extLst>
          </p:cNvPr>
          <p:cNvSpPr/>
          <p:nvPr/>
        </p:nvSpPr>
        <p:spPr>
          <a:xfrm flipV="1">
            <a:off x="5704593" y="1734308"/>
            <a:ext cx="1232860" cy="71014"/>
          </a:xfrm>
          <a:custGeom>
            <a:avLst/>
            <a:gdLst>
              <a:gd name="connsiteX0" fmla="*/ 0 w 1735169"/>
              <a:gd name="connsiteY0" fmla="*/ 0 h 9525"/>
              <a:gd name="connsiteX1" fmla="*/ 1735169 w 1735169"/>
              <a:gd name="connsiteY1" fmla="*/ 0 h 9525"/>
            </a:gdLst>
            <a:ahLst/>
            <a:cxnLst>
              <a:cxn ang="0">
                <a:pos x="connsiteX0" y="connsiteY0"/>
              </a:cxn>
              <a:cxn ang="0">
                <a:pos x="connsiteX1" y="connsiteY1"/>
              </a:cxn>
            </a:cxnLst>
            <a:rect l="l" t="t" r="r" b="b"/>
            <a:pathLst>
              <a:path w="1735169" h="9525">
                <a:moveTo>
                  <a:pt x="0" y="0"/>
                </a:moveTo>
                <a:lnTo>
                  <a:pt x="1735169" y="0"/>
                </a:lnTo>
              </a:path>
            </a:pathLst>
          </a:custGeom>
          <a:ln w="9525" cap="flat">
            <a:solidFill>
              <a:srgbClr val="002878"/>
            </a:solidFill>
            <a:prstDash val="solid"/>
            <a:miter/>
          </a:ln>
        </p:spPr>
        <p:txBody>
          <a:bodyPr rtlCol="0" anchor="ctr"/>
          <a:lstStyle/>
          <a:p>
            <a:pPr defTabSz="914310"/>
            <a:endParaRPr lang="en-US">
              <a:solidFill>
                <a:srgbClr val="0F73C3"/>
              </a:solidFill>
            </a:endParaRPr>
          </a:p>
        </p:txBody>
      </p:sp>
      <p:sp>
        <p:nvSpPr>
          <p:cNvPr id="355" name="Graphic 15">
            <a:extLst>
              <a:ext uri="{FF2B5EF4-FFF2-40B4-BE49-F238E27FC236}">
                <a16:creationId xmlns:a16="http://schemas.microsoft.com/office/drawing/2014/main" id="{36C474D8-9702-7B4D-822C-468AF78174B7}"/>
              </a:ext>
            </a:extLst>
          </p:cNvPr>
          <p:cNvSpPr/>
          <p:nvPr/>
        </p:nvSpPr>
        <p:spPr>
          <a:xfrm>
            <a:off x="7197217" y="1801065"/>
            <a:ext cx="1193267" cy="64700"/>
          </a:xfrm>
          <a:custGeom>
            <a:avLst/>
            <a:gdLst>
              <a:gd name="connsiteX0" fmla="*/ 0 w 1735169"/>
              <a:gd name="connsiteY0" fmla="*/ 0 h 9525"/>
              <a:gd name="connsiteX1" fmla="*/ 1735169 w 1735169"/>
              <a:gd name="connsiteY1" fmla="*/ 0 h 9525"/>
            </a:gdLst>
            <a:ahLst/>
            <a:cxnLst>
              <a:cxn ang="0">
                <a:pos x="connsiteX0" y="connsiteY0"/>
              </a:cxn>
              <a:cxn ang="0">
                <a:pos x="connsiteX1" y="connsiteY1"/>
              </a:cxn>
            </a:cxnLst>
            <a:rect l="l" t="t" r="r" b="b"/>
            <a:pathLst>
              <a:path w="1735169" h="9525">
                <a:moveTo>
                  <a:pt x="0" y="0"/>
                </a:moveTo>
                <a:lnTo>
                  <a:pt x="1735169" y="0"/>
                </a:lnTo>
              </a:path>
            </a:pathLst>
          </a:custGeom>
          <a:ln w="9525" cap="flat">
            <a:solidFill>
              <a:srgbClr val="002878"/>
            </a:solidFill>
            <a:prstDash val="solid"/>
            <a:miter/>
          </a:ln>
        </p:spPr>
        <p:txBody>
          <a:bodyPr rtlCol="0" anchor="ctr"/>
          <a:lstStyle/>
          <a:p>
            <a:pPr defTabSz="914310"/>
            <a:endParaRPr lang="en-US">
              <a:solidFill>
                <a:srgbClr val="0F73C3"/>
              </a:solidFill>
            </a:endParaRPr>
          </a:p>
        </p:txBody>
      </p:sp>
      <p:sp>
        <p:nvSpPr>
          <p:cNvPr id="358" name="Graphic 15">
            <a:extLst>
              <a:ext uri="{FF2B5EF4-FFF2-40B4-BE49-F238E27FC236}">
                <a16:creationId xmlns:a16="http://schemas.microsoft.com/office/drawing/2014/main" id="{86C80441-41A1-6B43-9000-5603C98E7A1A}"/>
              </a:ext>
            </a:extLst>
          </p:cNvPr>
          <p:cNvSpPr txBox="1"/>
          <p:nvPr/>
        </p:nvSpPr>
        <p:spPr>
          <a:xfrm rot="16200000">
            <a:off x="5559066" y="2495997"/>
            <a:ext cx="304892" cy="184666"/>
          </a:xfrm>
          <a:prstGeom prst="rect">
            <a:avLst/>
          </a:prstGeom>
          <a:noFill/>
        </p:spPr>
        <p:txBody>
          <a:bodyPr wrap="none" rtlCol="0">
            <a:spAutoFit/>
          </a:bodyPr>
          <a:lstStyle/>
          <a:p>
            <a:pPr defTabSz="914310"/>
            <a:r>
              <a:rPr lang="en-US" sz="600" b="1">
                <a:solidFill>
                  <a:srgbClr val="002878"/>
                </a:solidFill>
                <a:latin typeface="Arial"/>
                <a:cs typeface="Arial"/>
                <a:sym typeface="Arial"/>
                <a:rtl val="0"/>
              </a:rPr>
              <a:t>2 D</a:t>
            </a:r>
          </a:p>
        </p:txBody>
      </p:sp>
      <p:grpSp>
        <p:nvGrpSpPr>
          <p:cNvPr id="3" name="Group 2">
            <a:extLst>
              <a:ext uri="{FF2B5EF4-FFF2-40B4-BE49-F238E27FC236}">
                <a16:creationId xmlns:a16="http://schemas.microsoft.com/office/drawing/2014/main" id="{C6D8CCF1-75CD-F546-AF91-0FEEDF21AA33}"/>
              </a:ext>
            </a:extLst>
          </p:cNvPr>
          <p:cNvGrpSpPr/>
          <p:nvPr/>
        </p:nvGrpSpPr>
        <p:grpSpPr>
          <a:xfrm>
            <a:off x="5754039" y="1879469"/>
            <a:ext cx="705403" cy="1434758"/>
            <a:chOff x="3299384" y="1260623"/>
            <a:chExt cx="705403" cy="1434758"/>
          </a:xfrm>
        </p:grpSpPr>
        <p:sp>
          <p:nvSpPr>
            <p:cNvPr id="736" name="Graphic 15">
              <a:extLst>
                <a:ext uri="{FF2B5EF4-FFF2-40B4-BE49-F238E27FC236}">
                  <a16:creationId xmlns:a16="http://schemas.microsoft.com/office/drawing/2014/main" id="{EFE88FA0-61A8-4D47-AE59-A5AF43530BF4}"/>
                </a:ext>
              </a:extLst>
            </p:cNvPr>
            <p:cNvSpPr/>
            <p:nvPr/>
          </p:nvSpPr>
          <p:spPr>
            <a:xfrm>
              <a:off x="3299384" y="1260623"/>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sp>
          <p:nvSpPr>
            <p:cNvPr id="651" name="Graphic 15">
              <a:extLst>
                <a:ext uri="{FF2B5EF4-FFF2-40B4-BE49-F238E27FC236}">
                  <a16:creationId xmlns:a16="http://schemas.microsoft.com/office/drawing/2014/main" id="{7A929FC6-3F12-E641-9FEC-91B61726C73A}"/>
                </a:ext>
              </a:extLst>
            </p:cNvPr>
            <p:cNvSpPr/>
            <p:nvPr/>
          </p:nvSpPr>
          <p:spPr>
            <a:xfrm>
              <a:off x="3672512" y="1260623"/>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grpSp>
          <p:nvGrpSpPr>
            <p:cNvPr id="666" name="Graphic 15">
              <a:extLst>
                <a:ext uri="{FF2B5EF4-FFF2-40B4-BE49-F238E27FC236}">
                  <a16:creationId xmlns:a16="http://schemas.microsoft.com/office/drawing/2014/main" id="{2514726F-916C-C845-965D-C65693BCF6F4}"/>
                </a:ext>
              </a:extLst>
            </p:cNvPr>
            <p:cNvGrpSpPr/>
            <p:nvPr/>
          </p:nvGrpSpPr>
          <p:grpSpPr>
            <a:xfrm>
              <a:off x="3726210" y="2445827"/>
              <a:ext cx="238487" cy="213743"/>
              <a:chOff x="3909439" y="4030218"/>
              <a:chExt cx="635793" cy="605409"/>
            </a:xfrm>
          </p:grpSpPr>
          <p:sp>
            <p:nvSpPr>
              <p:cNvPr id="667" name="Freeform: Shape 89">
                <a:extLst>
                  <a:ext uri="{FF2B5EF4-FFF2-40B4-BE49-F238E27FC236}">
                    <a16:creationId xmlns:a16="http://schemas.microsoft.com/office/drawing/2014/main" id="{816F9E14-FFE9-7444-9AED-A5196C57512F}"/>
                  </a:ext>
                </a:extLst>
              </p:cNvPr>
              <p:cNvSpPr/>
              <p:nvPr/>
            </p:nvSpPr>
            <p:spPr>
              <a:xfrm>
                <a:off x="3909439"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68" name="Graphic 15">
                <a:extLst>
                  <a:ext uri="{FF2B5EF4-FFF2-40B4-BE49-F238E27FC236}">
                    <a16:creationId xmlns:a16="http://schemas.microsoft.com/office/drawing/2014/main" id="{BE6F8262-C4C5-A841-A13E-29C437485DAE}"/>
                  </a:ext>
                </a:extLst>
              </p:cNvPr>
              <p:cNvGrpSpPr/>
              <p:nvPr/>
            </p:nvGrpSpPr>
            <p:grpSpPr>
              <a:xfrm>
                <a:off x="3978781" y="4231671"/>
                <a:ext cx="497014" cy="202691"/>
                <a:chOff x="3978781" y="4231671"/>
                <a:chExt cx="497014" cy="202691"/>
              </a:xfrm>
              <a:noFill/>
            </p:grpSpPr>
            <p:sp>
              <p:nvSpPr>
                <p:cNvPr id="669" name="Freeform: Shape 91">
                  <a:extLst>
                    <a:ext uri="{FF2B5EF4-FFF2-40B4-BE49-F238E27FC236}">
                      <a16:creationId xmlns:a16="http://schemas.microsoft.com/office/drawing/2014/main" id="{089FE32A-C6AF-8D4C-957C-EB53EBB3C825}"/>
                    </a:ext>
                  </a:extLst>
                </p:cNvPr>
                <p:cNvSpPr/>
                <p:nvPr/>
              </p:nvSpPr>
              <p:spPr>
                <a:xfrm>
                  <a:off x="3978781"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70" name="Freeform: Shape 92">
                  <a:extLst>
                    <a:ext uri="{FF2B5EF4-FFF2-40B4-BE49-F238E27FC236}">
                      <a16:creationId xmlns:a16="http://schemas.microsoft.com/office/drawing/2014/main" id="{EEFFA1A7-0866-7642-96A1-0FE23A136CDE}"/>
                    </a:ext>
                  </a:extLst>
                </p:cNvPr>
                <p:cNvSpPr/>
                <p:nvPr/>
              </p:nvSpPr>
              <p:spPr>
                <a:xfrm>
                  <a:off x="4263007"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71" name="Freeform: Shape 93">
                  <a:extLst>
                    <a:ext uri="{FF2B5EF4-FFF2-40B4-BE49-F238E27FC236}">
                      <a16:creationId xmlns:a16="http://schemas.microsoft.com/office/drawing/2014/main" id="{FEF24C73-D0D7-B549-84DE-FBAB67DF2ABD}"/>
                    </a:ext>
                  </a:extLst>
                </p:cNvPr>
                <p:cNvSpPr/>
                <p:nvPr/>
              </p:nvSpPr>
              <p:spPr>
                <a:xfrm>
                  <a:off x="4085175" y="4434363"/>
                  <a:ext cx="284226" cy="9525"/>
                </a:xfrm>
                <a:custGeom>
                  <a:avLst/>
                  <a:gdLst>
                    <a:gd name="connsiteX0" fmla="*/ 0 w 284226"/>
                    <a:gd name="connsiteY0" fmla="*/ 0 h 9525"/>
                    <a:gd name="connsiteX1" fmla="*/ 284226 w 284226"/>
                    <a:gd name="connsiteY1" fmla="*/ 0 h 9525"/>
                  </a:gdLst>
                  <a:ahLst/>
                  <a:cxnLst>
                    <a:cxn ang="0">
                      <a:pos x="connsiteX0" y="connsiteY0"/>
                    </a:cxn>
                    <a:cxn ang="0">
                      <a:pos x="connsiteX1" y="connsiteY1"/>
                    </a:cxn>
                  </a:cxnLst>
                  <a:rect l="l" t="t" r="r" b="b"/>
                  <a:pathLst>
                    <a:path w="284226"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grpSp>
          <p:nvGrpSpPr>
            <p:cNvPr id="672" name="Graphic 15">
              <a:extLst>
                <a:ext uri="{FF2B5EF4-FFF2-40B4-BE49-F238E27FC236}">
                  <a16:creationId xmlns:a16="http://schemas.microsoft.com/office/drawing/2014/main" id="{2A030CAB-9671-7F49-A383-8D4A050C6B08}"/>
                </a:ext>
              </a:extLst>
            </p:cNvPr>
            <p:cNvGrpSpPr/>
            <p:nvPr/>
          </p:nvGrpSpPr>
          <p:grpSpPr>
            <a:xfrm>
              <a:off x="3330812" y="2442901"/>
              <a:ext cx="238487" cy="213743"/>
              <a:chOff x="3909439" y="4030218"/>
              <a:chExt cx="635793" cy="605409"/>
            </a:xfrm>
          </p:grpSpPr>
          <p:sp>
            <p:nvSpPr>
              <p:cNvPr id="673" name="Freeform: Shape 89">
                <a:extLst>
                  <a:ext uri="{FF2B5EF4-FFF2-40B4-BE49-F238E27FC236}">
                    <a16:creationId xmlns:a16="http://schemas.microsoft.com/office/drawing/2014/main" id="{CA5E08CA-3DBA-F84F-B16D-3C913A6092B1}"/>
                  </a:ext>
                </a:extLst>
              </p:cNvPr>
              <p:cNvSpPr/>
              <p:nvPr/>
            </p:nvSpPr>
            <p:spPr>
              <a:xfrm>
                <a:off x="3909439"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74" name="Graphic 15">
                <a:extLst>
                  <a:ext uri="{FF2B5EF4-FFF2-40B4-BE49-F238E27FC236}">
                    <a16:creationId xmlns:a16="http://schemas.microsoft.com/office/drawing/2014/main" id="{45EB77AF-9F9B-7341-9449-C7617EE52DC3}"/>
                  </a:ext>
                </a:extLst>
              </p:cNvPr>
              <p:cNvGrpSpPr/>
              <p:nvPr/>
            </p:nvGrpSpPr>
            <p:grpSpPr>
              <a:xfrm>
                <a:off x="3978781" y="4231671"/>
                <a:ext cx="497014" cy="202691"/>
                <a:chOff x="3978781" y="4231671"/>
                <a:chExt cx="497014" cy="202691"/>
              </a:xfrm>
              <a:noFill/>
            </p:grpSpPr>
            <p:sp>
              <p:nvSpPr>
                <p:cNvPr id="675" name="Freeform: Shape 91">
                  <a:extLst>
                    <a:ext uri="{FF2B5EF4-FFF2-40B4-BE49-F238E27FC236}">
                      <a16:creationId xmlns:a16="http://schemas.microsoft.com/office/drawing/2014/main" id="{7C4FCA72-0B38-AB4D-94C2-DA5CFD951249}"/>
                    </a:ext>
                  </a:extLst>
                </p:cNvPr>
                <p:cNvSpPr/>
                <p:nvPr/>
              </p:nvSpPr>
              <p:spPr>
                <a:xfrm>
                  <a:off x="3978781"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76" name="Freeform: Shape 92">
                  <a:extLst>
                    <a:ext uri="{FF2B5EF4-FFF2-40B4-BE49-F238E27FC236}">
                      <a16:creationId xmlns:a16="http://schemas.microsoft.com/office/drawing/2014/main" id="{8DD59228-86BD-6646-BC64-D25B0A7DA1CA}"/>
                    </a:ext>
                  </a:extLst>
                </p:cNvPr>
                <p:cNvSpPr/>
                <p:nvPr/>
              </p:nvSpPr>
              <p:spPr>
                <a:xfrm>
                  <a:off x="4263007"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77" name="Freeform: Shape 93">
                  <a:extLst>
                    <a:ext uri="{FF2B5EF4-FFF2-40B4-BE49-F238E27FC236}">
                      <a16:creationId xmlns:a16="http://schemas.microsoft.com/office/drawing/2014/main" id="{32558D5D-0867-5B40-91F5-6818F977410A}"/>
                    </a:ext>
                  </a:extLst>
                </p:cNvPr>
                <p:cNvSpPr/>
                <p:nvPr/>
              </p:nvSpPr>
              <p:spPr>
                <a:xfrm>
                  <a:off x="4085175" y="4434363"/>
                  <a:ext cx="284226" cy="9525"/>
                </a:xfrm>
                <a:custGeom>
                  <a:avLst/>
                  <a:gdLst>
                    <a:gd name="connsiteX0" fmla="*/ 0 w 284226"/>
                    <a:gd name="connsiteY0" fmla="*/ 0 h 9525"/>
                    <a:gd name="connsiteX1" fmla="*/ 284226 w 284226"/>
                    <a:gd name="connsiteY1" fmla="*/ 0 h 9525"/>
                  </a:gdLst>
                  <a:ahLst/>
                  <a:cxnLst>
                    <a:cxn ang="0">
                      <a:pos x="connsiteX0" y="connsiteY0"/>
                    </a:cxn>
                    <a:cxn ang="0">
                      <a:pos x="connsiteX1" y="connsiteY1"/>
                    </a:cxn>
                  </a:cxnLst>
                  <a:rect l="l" t="t" r="r" b="b"/>
                  <a:pathLst>
                    <a:path w="284226"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grpSp>
          <p:nvGrpSpPr>
            <p:cNvPr id="692" name="Group 691">
              <a:extLst>
                <a:ext uri="{FF2B5EF4-FFF2-40B4-BE49-F238E27FC236}">
                  <a16:creationId xmlns:a16="http://schemas.microsoft.com/office/drawing/2014/main" id="{A22AAB07-1CC2-F340-838E-A75EDB7A1354}"/>
                </a:ext>
              </a:extLst>
            </p:cNvPr>
            <p:cNvGrpSpPr/>
            <p:nvPr/>
          </p:nvGrpSpPr>
          <p:grpSpPr>
            <a:xfrm>
              <a:off x="3345487" y="1359230"/>
              <a:ext cx="208540" cy="1047281"/>
              <a:chOff x="6299416" y="3362239"/>
              <a:chExt cx="259341" cy="1471537"/>
            </a:xfrm>
          </p:grpSpPr>
          <p:sp>
            <p:nvSpPr>
              <p:cNvPr id="693" name="Graphic 15">
                <a:extLst>
                  <a:ext uri="{FF2B5EF4-FFF2-40B4-BE49-F238E27FC236}">
                    <a16:creationId xmlns:a16="http://schemas.microsoft.com/office/drawing/2014/main" id="{D9E1BE75-82CC-464F-A39C-0FFC46BDA93E}"/>
                  </a:ext>
                </a:extLst>
              </p:cNvPr>
              <p:cNvSpPr/>
              <p:nvPr/>
            </p:nvSpPr>
            <p:spPr>
              <a:xfrm>
                <a:off x="6299416" y="3362239"/>
                <a:ext cx="259341" cy="503665"/>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endParaRPr lang="en-US" sz="2400"/>
              </a:p>
            </p:txBody>
          </p:sp>
          <p:sp>
            <p:nvSpPr>
              <p:cNvPr id="694" name="Graphic 15">
                <a:extLst>
                  <a:ext uri="{FF2B5EF4-FFF2-40B4-BE49-F238E27FC236}">
                    <a16:creationId xmlns:a16="http://schemas.microsoft.com/office/drawing/2014/main" id="{1D67DE14-6E29-3E46-AF5D-9530BBF063AD}"/>
                  </a:ext>
                </a:extLst>
              </p:cNvPr>
              <p:cNvSpPr/>
              <p:nvPr/>
            </p:nvSpPr>
            <p:spPr>
              <a:xfrm>
                <a:off x="6299417" y="3865904"/>
                <a:ext cx="259340" cy="721753"/>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FC000"/>
              </a:solidFill>
              <a:ln w="9525" cap="flat">
                <a:noFill/>
                <a:prstDash val="solid"/>
                <a:miter/>
              </a:ln>
            </p:spPr>
            <p:txBody>
              <a:bodyPr rtlCol="0" anchor="ctr"/>
              <a:lstStyle/>
              <a:p>
                <a:endParaRPr lang="en-US" sz="2400"/>
              </a:p>
            </p:txBody>
          </p:sp>
          <p:sp>
            <p:nvSpPr>
              <p:cNvPr id="695" name="Graphic 15">
                <a:extLst>
                  <a:ext uri="{FF2B5EF4-FFF2-40B4-BE49-F238E27FC236}">
                    <a16:creationId xmlns:a16="http://schemas.microsoft.com/office/drawing/2014/main" id="{48BC8284-25DF-BD47-B6D4-B74C92A34072}"/>
                  </a:ext>
                </a:extLst>
              </p:cNvPr>
              <p:cNvSpPr/>
              <p:nvPr/>
            </p:nvSpPr>
            <p:spPr>
              <a:xfrm>
                <a:off x="6299417" y="4635412"/>
                <a:ext cx="128713" cy="198364"/>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00B6F1">
                  <a:alpha val="50196"/>
                </a:srgbClr>
              </a:solidFill>
              <a:ln w="9525" cap="flat">
                <a:noFill/>
                <a:prstDash val="solid"/>
                <a:miter/>
              </a:ln>
            </p:spPr>
            <p:txBody>
              <a:bodyPr rtlCol="0" anchor="ctr"/>
              <a:lstStyle/>
              <a:p>
                <a:endParaRPr lang="en-US" sz="2400"/>
              </a:p>
            </p:txBody>
          </p:sp>
          <p:sp>
            <p:nvSpPr>
              <p:cNvPr id="696" name="Graphic 15">
                <a:extLst>
                  <a:ext uri="{FF2B5EF4-FFF2-40B4-BE49-F238E27FC236}">
                    <a16:creationId xmlns:a16="http://schemas.microsoft.com/office/drawing/2014/main" id="{D462C7FD-D3E8-4942-A992-B05A841B5BBB}"/>
                  </a:ext>
                </a:extLst>
              </p:cNvPr>
              <p:cNvSpPr/>
              <p:nvPr/>
            </p:nvSpPr>
            <p:spPr>
              <a:xfrm>
                <a:off x="6428130" y="4635411"/>
                <a:ext cx="130627" cy="198365"/>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FC000">
                  <a:alpha val="50196"/>
                </a:srgbClr>
              </a:solidFill>
              <a:ln w="9525" cap="flat">
                <a:noFill/>
                <a:prstDash val="solid"/>
                <a:miter/>
              </a:ln>
            </p:spPr>
            <p:txBody>
              <a:bodyPr rtlCol="0" anchor="ctr"/>
              <a:lstStyle/>
              <a:p>
                <a:endParaRPr lang="en-US" sz="2400"/>
              </a:p>
            </p:txBody>
          </p:sp>
        </p:grpSp>
        <p:grpSp>
          <p:nvGrpSpPr>
            <p:cNvPr id="709" name="Group 708">
              <a:extLst>
                <a:ext uri="{FF2B5EF4-FFF2-40B4-BE49-F238E27FC236}">
                  <a16:creationId xmlns:a16="http://schemas.microsoft.com/office/drawing/2014/main" id="{077AA385-277D-E84E-A586-F8BE6411948C}"/>
                </a:ext>
              </a:extLst>
            </p:cNvPr>
            <p:cNvGrpSpPr/>
            <p:nvPr/>
          </p:nvGrpSpPr>
          <p:grpSpPr>
            <a:xfrm>
              <a:off x="3733335" y="1359230"/>
              <a:ext cx="212767" cy="1047281"/>
              <a:chOff x="7229183" y="665321"/>
              <a:chExt cx="264902" cy="1471538"/>
            </a:xfrm>
          </p:grpSpPr>
          <p:sp>
            <p:nvSpPr>
              <p:cNvPr id="710" name="Graphic 15">
                <a:extLst>
                  <a:ext uri="{FF2B5EF4-FFF2-40B4-BE49-F238E27FC236}">
                    <a16:creationId xmlns:a16="http://schemas.microsoft.com/office/drawing/2014/main" id="{08C8FFBD-9280-6B45-A24B-348CE3E1C2C0}"/>
                  </a:ext>
                </a:extLst>
              </p:cNvPr>
              <p:cNvSpPr/>
              <p:nvPr/>
            </p:nvSpPr>
            <p:spPr>
              <a:xfrm>
                <a:off x="7229183" y="665321"/>
                <a:ext cx="262830" cy="890391"/>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endParaRPr lang="en-US" sz="2400"/>
              </a:p>
            </p:txBody>
          </p:sp>
          <p:sp>
            <p:nvSpPr>
              <p:cNvPr id="711" name="Graphic 15">
                <a:extLst>
                  <a:ext uri="{FF2B5EF4-FFF2-40B4-BE49-F238E27FC236}">
                    <a16:creationId xmlns:a16="http://schemas.microsoft.com/office/drawing/2014/main" id="{C8442236-A068-294A-B82F-24DA307B07CA}"/>
                  </a:ext>
                </a:extLst>
              </p:cNvPr>
              <p:cNvSpPr/>
              <p:nvPr/>
            </p:nvSpPr>
            <p:spPr>
              <a:xfrm>
                <a:off x="7232673" y="1940822"/>
                <a:ext cx="140459" cy="196037"/>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26522">
                  <a:alpha val="50000"/>
                </a:srgbClr>
              </a:solidFill>
              <a:ln w="9525" cap="flat">
                <a:noFill/>
                <a:prstDash val="solid"/>
                <a:miter/>
              </a:ln>
            </p:spPr>
            <p:txBody>
              <a:bodyPr rtlCol="0" anchor="ctr"/>
              <a:lstStyle/>
              <a:p>
                <a:endParaRPr lang="en-US" sz="2400"/>
              </a:p>
            </p:txBody>
          </p:sp>
          <p:sp>
            <p:nvSpPr>
              <p:cNvPr id="712" name="Graphic 15">
                <a:extLst>
                  <a:ext uri="{FF2B5EF4-FFF2-40B4-BE49-F238E27FC236}">
                    <a16:creationId xmlns:a16="http://schemas.microsoft.com/office/drawing/2014/main" id="{8FFE8238-559B-594A-8951-F6643FA87FD0}"/>
                  </a:ext>
                </a:extLst>
              </p:cNvPr>
              <p:cNvSpPr/>
              <p:nvPr/>
            </p:nvSpPr>
            <p:spPr>
              <a:xfrm>
                <a:off x="7230011" y="1555713"/>
                <a:ext cx="261176" cy="179127"/>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accent6"/>
              </a:solidFill>
              <a:ln w="9525" cap="flat">
                <a:noFill/>
                <a:prstDash val="solid"/>
                <a:miter/>
              </a:ln>
            </p:spPr>
            <p:txBody>
              <a:bodyPr rtlCol="0" anchor="ctr"/>
              <a:lstStyle/>
              <a:p>
                <a:endParaRPr lang="en-US" sz="2400"/>
              </a:p>
            </p:txBody>
          </p:sp>
          <p:sp>
            <p:nvSpPr>
              <p:cNvPr id="713" name="Graphic 15">
                <a:extLst>
                  <a:ext uri="{FF2B5EF4-FFF2-40B4-BE49-F238E27FC236}">
                    <a16:creationId xmlns:a16="http://schemas.microsoft.com/office/drawing/2014/main" id="{A100FF98-D4ED-E348-814A-4994518D344A}"/>
                  </a:ext>
                </a:extLst>
              </p:cNvPr>
              <p:cNvSpPr/>
              <p:nvPr/>
            </p:nvSpPr>
            <p:spPr>
              <a:xfrm>
                <a:off x="7366419" y="1941167"/>
                <a:ext cx="70365" cy="19569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74A534">
                  <a:alpha val="50196"/>
                </a:srgbClr>
              </a:solidFill>
              <a:ln w="9525" cap="flat">
                <a:noFill/>
                <a:prstDash val="solid"/>
                <a:miter/>
              </a:ln>
            </p:spPr>
            <p:txBody>
              <a:bodyPr rtlCol="0" anchor="ctr"/>
              <a:lstStyle/>
              <a:p>
                <a:endParaRPr lang="en-US" sz="2400"/>
              </a:p>
            </p:txBody>
          </p:sp>
          <p:sp>
            <p:nvSpPr>
              <p:cNvPr id="714" name="Graphic 15">
                <a:extLst>
                  <a:ext uri="{FF2B5EF4-FFF2-40B4-BE49-F238E27FC236}">
                    <a16:creationId xmlns:a16="http://schemas.microsoft.com/office/drawing/2014/main" id="{7DA2F545-EAC3-2645-B21F-B1454429101C}"/>
                  </a:ext>
                </a:extLst>
              </p:cNvPr>
              <p:cNvSpPr/>
              <p:nvPr/>
            </p:nvSpPr>
            <p:spPr>
              <a:xfrm>
                <a:off x="7230011" y="1732304"/>
                <a:ext cx="262003" cy="157386"/>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accent3"/>
              </a:solidFill>
              <a:ln w="9525" cap="flat">
                <a:noFill/>
                <a:prstDash val="solid"/>
                <a:miter/>
              </a:ln>
            </p:spPr>
            <p:txBody>
              <a:bodyPr rtlCol="0" anchor="ctr"/>
              <a:lstStyle/>
              <a:p>
                <a:endParaRPr lang="en-US" sz="2400"/>
              </a:p>
            </p:txBody>
          </p:sp>
          <p:sp>
            <p:nvSpPr>
              <p:cNvPr id="715" name="Graphic 15">
                <a:extLst>
                  <a:ext uri="{FF2B5EF4-FFF2-40B4-BE49-F238E27FC236}">
                    <a16:creationId xmlns:a16="http://schemas.microsoft.com/office/drawing/2014/main" id="{9D2EB47F-CB9D-4B49-8556-C59942886D00}"/>
                  </a:ext>
                </a:extLst>
              </p:cNvPr>
              <p:cNvSpPr/>
              <p:nvPr/>
            </p:nvSpPr>
            <p:spPr>
              <a:xfrm>
                <a:off x="7433422" y="1940822"/>
                <a:ext cx="60663" cy="196037"/>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A72023">
                  <a:alpha val="50196"/>
                </a:srgbClr>
              </a:solidFill>
              <a:ln w="9525" cap="flat">
                <a:noFill/>
                <a:prstDash val="solid"/>
                <a:miter/>
              </a:ln>
            </p:spPr>
            <p:txBody>
              <a:bodyPr rtlCol="0" anchor="ctr"/>
              <a:lstStyle/>
              <a:p>
                <a:endParaRPr lang="en-US" sz="2400"/>
              </a:p>
            </p:txBody>
          </p:sp>
        </p:grpSp>
      </p:grpSp>
      <p:grpSp>
        <p:nvGrpSpPr>
          <p:cNvPr id="8" name="Group 7">
            <a:extLst>
              <a:ext uri="{FF2B5EF4-FFF2-40B4-BE49-F238E27FC236}">
                <a16:creationId xmlns:a16="http://schemas.microsoft.com/office/drawing/2014/main" id="{6F396AEC-8C77-814B-BE37-CB80A0840475}"/>
              </a:ext>
            </a:extLst>
          </p:cNvPr>
          <p:cNvGrpSpPr/>
          <p:nvPr/>
        </p:nvGrpSpPr>
        <p:grpSpPr>
          <a:xfrm>
            <a:off x="6741613" y="1865936"/>
            <a:ext cx="719857" cy="1434758"/>
            <a:chOff x="4066880" y="1260623"/>
            <a:chExt cx="719857" cy="1434758"/>
          </a:xfrm>
        </p:grpSpPr>
        <p:sp>
          <p:nvSpPr>
            <p:cNvPr id="652" name="Graphic 15">
              <a:extLst>
                <a:ext uri="{FF2B5EF4-FFF2-40B4-BE49-F238E27FC236}">
                  <a16:creationId xmlns:a16="http://schemas.microsoft.com/office/drawing/2014/main" id="{AD54AF22-FEA0-1947-8A48-7183BEC33A8B}"/>
                </a:ext>
              </a:extLst>
            </p:cNvPr>
            <p:cNvSpPr/>
            <p:nvPr/>
          </p:nvSpPr>
          <p:spPr>
            <a:xfrm>
              <a:off x="4066880" y="1260623"/>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sp>
          <p:nvSpPr>
            <p:cNvPr id="653" name="Graphic 15">
              <a:extLst>
                <a:ext uri="{FF2B5EF4-FFF2-40B4-BE49-F238E27FC236}">
                  <a16:creationId xmlns:a16="http://schemas.microsoft.com/office/drawing/2014/main" id="{3D42ECCD-AC43-5B40-93F0-8C00F74E0238}"/>
                </a:ext>
              </a:extLst>
            </p:cNvPr>
            <p:cNvSpPr/>
            <p:nvPr/>
          </p:nvSpPr>
          <p:spPr>
            <a:xfrm>
              <a:off x="4454462" y="1260623"/>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grpSp>
          <p:nvGrpSpPr>
            <p:cNvPr id="654" name="Graphic 15">
              <a:extLst>
                <a:ext uri="{FF2B5EF4-FFF2-40B4-BE49-F238E27FC236}">
                  <a16:creationId xmlns:a16="http://schemas.microsoft.com/office/drawing/2014/main" id="{19615D61-75D4-9049-8D39-91248AD30D1C}"/>
                </a:ext>
              </a:extLst>
            </p:cNvPr>
            <p:cNvGrpSpPr/>
            <p:nvPr/>
          </p:nvGrpSpPr>
          <p:grpSpPr>
            <a:xfrm>
              <a:off x="4501338" y="2445827"/>
              <a:ext cx="238487" cy="213743"/>
              <a:chOff x="5975887" y="4030218"/>
              <a:chExt cx="635793" cy="605409"/>
            </a:xfrm>
          </p:grpSpPr>
          <p:sp>
            <p:nvSpPr>
              <p:cNvPr id="655" name="Freeform: Shape 77">
                <a:extLst>
                  <a:ext uri="{FF2B5EF4-FFF2-40B4-BE49-F238E27FC236}">
                    <a16:creationId xmlns:a16="http://schemas.microsoft.com/office/drawing/2014/main" id="{6DA83AD5-CA71-7B4D-834B-5E09B31CB91F}"/>
                  </a:ext>
                </a:extLst>
              </p:cNvPr>
              <p:cNvSpPr/>
              <p:nvPr/>
            </p:nvSpPr>
            <p:spPr>
              <a:xfrm>
                <a:off x="5975887"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56" name="Graphic 15">
                <a:extLst>
                  <a:ext uri="{FF2B5EF4-FFF2-40B4-BE49-F238E27FC236}">
                    <a16:creationId xmlns:a16="http://schemas.microsoft.com/office/drawing/2014/main" id="{613AE6B1-375A-9648-BC35-4D6FC11570BD}"/>
                  </a:ext>
                </a:extLst>
              </p:cNvPr>
              <p:cNvGrpSpPr/>
              <p:nvPr/>
            </p:nvGrpSpPr>
            <p:grpSpPr>
              <a:xfrm>
                <a:off x="6045325" y="4231671"/>
                <a:ext cx="497014" cy="202691"/>
                <a:chOff x="6045325" y="4231671"/>
                <a:chExt cx="497014" cy="202691"/>
              </a:xfrm>
              <a:noFill/>
            </p:grpSpPr>
            <p:sp>
              <p:nvSpPr>
                <p:cNvPr id="657" name="Freeform: Shape 79">
                  <a:extLst>
                    <a:ext uri="{FF2B5EF4-FFF2-40B4-BE49-F238E27FC236}">
                      <a16:creationId xmlns:a16="http://schemas.microsoft.com/office/drawing/2014/main" id="{B611BF8D-4AF4-C847-98DC-9A49792388DD}"/>
                    </a:ext>
                  </a:extLst>
                </p:cNvPr>
                <p:cNvSpPr/>
                <p:nvPr/>
              </p:nvSpPr>
              <p:spPr>
                <a:xfrm>
                  <a:off x="6045325"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58" name="Freeform: Shape 80">
                  <a:extLst>
                    <a:ext uri="{FF2B5EF4-FFF2-40B4-BE49-F238E27FC236}">
                      <a16:creationId xmlns:a16="http://schemas.microsoft.com/office/drawing/2014/main" id="{AFA6FE82-3FEA-C14D-B6B7-240621198873}"/>
                    </a:ext>
                  </a:extLst>
                </p:cNvPr>
                <p:cNvSpPr/>
                <p:nvPr/>
              </p:nvSpPr>
              <p:spPr>
                <a:xfrm>
                  <a:off x="6329551"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59" name="Freeform: Shape 81">
                  <a:extLst>
                    <a:ext uri="{FF2B5EF4-FFF2-40B4-BE49-F238E27FC236}">
                      <a16:creationId xmlns:a16="http://schemas.microsoft.com/office/drawing/2014/main" id="{77C6828A-F25B-C346-AAAE-A7BE9D9E8FC1}"/>
                    </a:ext>
                  </a:extLst>
                </p:cNvPr>
                <p:cNvSpPr/>
                <p:nvPr/>
              </p:nvSpPr>
              <p:spPr>
                <a:xfrm>
                  <a:off x="6151719" y="4434363"/>
                  <a:ext cx="284225" cy="9525"/>
                </a:xfrm>
                <a:custGeom>
                  <a:avLst/>
                  <a:gdLst>
                    <a:gd name="connsiteX0" fmla="*/ 0 w 284225"/>
                    <a:gd name="connsiteY0" fmla="*/ 0 h 9525"/>
                    <a:gd name="connsiteX1" fmla="*/ 284226 w 284225"/>
                    <a:gd name="connsiteY1" fmla="*/ 0 h 9525"/>
                  </a:gdLst>
                  <a:ahLst/>
                  <a:cxnLst>
                    <a:cxn ang="0">
                      <a:pos x="connsiteX0" y="connsiteY0"/>
                    </a:cxn>
                    <a:cxn ang="0">
                      <a:pos x="connsiteX1" y="connsiteY1"/>
                    </a:cxn>
                  </a:cxnLst>
                  <a:rect l="l" t="t" r="r" b="b"/>
                  <a:pathLst>
                    <a:path w="284225"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grpSp>
          <p:nvGrpSpPr>
            <p:cNvPr id="660" name="Graphic 15">
              <a:extLst>
                <a:ext uri="{FF2B5EF4-FFF2-40B4-BE49-F238E27FC236}">
                  <a16:creationId xmlns:a16="http://schemas.microsoft.com/office/drawing/2014/main" id="{BD478562-11B7-D944-8290-03667102AF0F}"/>
                </a:ext>
              </a:extLst>
            </p:cNvPr>
            <p:cNvGrpSpPr/>
            <p:nvPr/>
          </p:nvGrpSpPr>
          <p:grpSpPr>
            <a:xfrm>
              <a:off x="4112328" y="2445827"/>
              <a:ext cx="238487" cy="213743"/>
              <a:chOff x="4938805" y="4030218"/>
              <a:chExt cx="635793" cy="605409"/>
            </a:xfrm>
          </p:grpSpPr>
          <p:sp>
            <p:nvSpPr>
              <p:cNvPr id="661" name="Freeform: Shape 83">
                <a:extLst>
                  <a:ext uri="{FF2B5EF4-FFF2-40B4-BE49-F238E27FC236}">
                    <a16:creationId xmlns:a16="http://schemas.microsoft.com/office/drawing/2014/main" id="{14933F6C-F096-F843-BA3C-95F3093D33DD}"/>
                  </a:ext>
                </a:extLst>
              </p:cNvPr>
              <p:cNvSpPr/>
              <p:nvPr/>
            </p:nvSpPr>
            <p:spPr>
              <a:xfrm>
                <a:off x="4938805"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62" name="Graphic 15">
                <a:extLst>
                  <a:ext uri="{FF2B5EF4-FFF2-40B4-BE49-F238E27FC236}">
                    <a16:creationId xmlns:a16="http://schemas.microsoft.com/office/drawing/2014/main" id="{49D42AD7-9F7E-BF4E-8C71-80ABF84953CB}"/>
                  </a:ext>
                </a:extLst>
              </p:cNvPr>
              <p:cNvGrpSpPr/>
              <p:nvPr/>
            </p:nvGrpSpPr>
            <p:grpSpPr>
              <a:xfrm>
                <a:off x="5008243" y="4231671"/>
                <a:ext cx="497014" cy="202691"/>
                <a:chOff x="5008243" y="4231671"/>
                <a:chExt cx="497014" cy="202691"/>
              </a:xfrm>
              <a:noFill/>
            </p:grpSpPr>
            <p:sp>
              <p:nvSpPr>
                <p:cNvPr id="663" name="Freeform: Shape 85">
                  <a:extLst>
                    <a:ext uri="{FF2B5EF4-FFF2-40B4-BE49-F238E27FC236}">
                      <a16:creationId xmlns:a16="http://schemas.microsoft.com/office/drawing/2014/main" id="{1D56EB95-ABE2-2B47-8D3F-4D2E91BB0DEC}"/>
                    </a:ext>
                  </a:extLst>
                </p:cNvPr>
                <p:cNvSpPr/>
                <p:nvPr/>
              </p:nvSpPr>
              <p:spPr>
                <a:xfrm>
                  <a:off x="5008243"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64" name="Freeform: Shape 86">
                  <a:extLst>
                    <a:ext uri="{FF2B5EF4-FFF2-40B4-BE49-F238E27FC236}">
                      <a16:creationId xmlns:a16="http://schemas.microsoft.com/office/drawing/2014/main" id="{18016D66-A451-9D4C-AF69-BC9D03A95157}"/>
                    </a:ext>
                  </a:extLst>
                </p:cNvPr>
                <p:cNvSpPr/>
                <p:nvPr/>
              </p:nvSpPr>
              <p:spPr>
                <a:xfrm>
                  <a:off x="5292469"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65" name="Freeform: Shape 87">
                  <a:extLst>
                    <a:ext uri="{FF2B5EF4-FFF2-40B4-BE49-F238E27FC236}">
                      <a16:creationId xmlns:a16="http://schemas.microsoft.com/office/drawing/2014/main" id="{ABA50117-D5AC-EC48-A339-6D5FD56C508E}"/>
                    </a:ext>
                  </a:extLst>
                </p:cNvPr>
                <p:cNvSpPr/>
                <p:nvPr/>
              </p:nvSpPr>
              <p:spPr>
                <a:xfrm>
                  <a:off x="5114637" y="4434363"/>
                  <a:ext cx="284226" cy="9525"/>
                </a:xfrm>
                <a:custGeom>
                  <a:avLst/>
                  <a:gdLst>
                    <a:gd name="connsiteX0" fmla="*/ 0 w 284226"/>
                    <a:gd name="connsiteY0" fmla="*/ 0 h 9525"/>
                    <a:gd name="connsiteX1" fmla="*/ 284226 w 284226"/>
                    <a:gd name="connsiteY1" fmla="*/ 0 h 9525"/>
                  </a:gdLst>
                  <a:ahLst/>
                  <a:cxnLst>
                    <a:cxn ang="0">
                      <a:pos x="connsiteX0" y="connsiteY0"/>
                    </a:cxn>
                    <a:cxn ang="0">
                      <a:pos x="connsiteX1" y="connsiteY1"/>
                    </a:cxn>
                  </a:cxnLst>
                  <a:rect l="l" t="t" r="r" b="b"/>
                  <a:pathLst>
                    <a:path w="284226"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grpSp>
          <p:nvGrpSpPr>
            <p:cNvPr id="716" name="Group 715">
              <a:extLst>
                <a:ext uri="{FF2B5EF4-FFF2-40B4-BE49-F238E27FC236}">
                  <a16:creationId xmlns:a16="http://schemas.microsoft.com/office/drawing/2014/main" id="{9B6E37EA-2D3D-C444-B625-F0A1FC815E1A}"/>
                </a:ext>
              </a:extLst>
            </p:cNvPr>
            <p:cNvGrpSpPr/>
            <p:nvPr/>
          </p:nvGrpSpPr>
          <p:grpSpPr>
            <a:xfrm>
              <a:off x="4125281" y="1364002"/>
              <a:ext cx="205356" cy="1042751"/>
              <a:chOff x="7751356" y="665320"/>
              <a:chExt cx="259341" cy="1471539"/>
            </a:xfrm>
          </p:grpSpPr>
          <p:sp>
            <p:nvSpPr>
              <p:cNvPr id="717" name="Graphic 15">
                <a:extLst>
                  <a:ext uri="{FF2B5EF4-FFF2-40B4-BE49-F238E27FC236}">
                    <a16:creationId xmlns:a16="http://schemas.microsoft.com/office/drawing/2014/main" id="{2636938A-A72B-0541-A4AD-56BB8BC6DB8B}"/>
                  </a:ext>
                </a:extLst>
              </p:cNvPr>
              <p:cNvSpPr/>
              <p:nvPr/>
            </p:nvSpPr>
            <p:spPr>
              <a:xfrm>
                <a:off x="7751356" y="665320"/>
                <a:ext cx="259341" cy="1222955"/>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endParaRPr lang="en-US" sz="2400"/>
              </a:p>
            </p:txBody>
          </p:sp>
          <p:sp>
            <p:nvSpPr>
              <p:cNvPr id="718" name="Graphic 15">
                <a:extLst>
                  <a:ext uri="{FF2B5EF4-FFF2-40B4-BE49-F238E27FC236}">
                    <a16:creationId xmlns:a16="http://schemas.microsoft.com/office/drawing/2014/main" id="{4B0B9858-3CD4-F74B-B450-8BB099BEAD0F}"/>
                  </a:ext>
                </a:extLst>
              </p:cNvPr>
              <p:cNvSpPr/>
              <p:nvPr/>
            </p:nvSpPr>
            <p:spPr>
              <a:xfrm>
                <a:off x="7751356" y="1939629"/>
                <a:ext cx="259341" cy="197230"/>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662D91">
                  <a:alpha val="50000"/>
                </a:srgbClr>
              </a:solidFill>
              <a:ln w="9525" cap="flat">
                <a:noFill/>
                <a:prstDash val="solid"/>
                <a:miter/>
              </a:ln>
            </p:spPr>
            <p:txBody>
              <a:bodyPr rtlCol="0" anchor="ctr"/>
              <a:lstStyle/>
              <a:p>
                <a:endParaRPr lang="en-US" sz="2400"/>
              </a:p>
            </p:txBody>
          </p:sp>
        </p:grpSp>
        <p:grpSp>
          <p:nvGrpSpPr>
            <p:cNvPr id="719" name="Group 718">
              <a:extLst>
                <a:ext uri="{FF2B5EF4-FFF2-40B4-BE49-F238E27FC236}">
                  <a16:creationId xmlns:a16="http://schemas.microsoft.com/office/drawing/2014/main" id="{F391E97C-A362-8742-B9C8-C0821F0B5447}"/>
                </a:ext>
              </a:extLst>
            </p:cNvPr>
            <p:cNvGrpSpPr/>
            <p:nvPr/>
          </p:nvGrpSpPr>
          <p:grpSpPr>
            <a:xfrm>
              <a:off x="4516594" y="1359230"/>
              <a:ext cx="209775" cy="1048131"/>
              <a:chOff x="7230010" y="665321"/>
              <a:chExt cx="261176" cy="1471538"/>
            </a:xfrm>
          </p:grpSpPr>
          <p:sp>
            <p:nvSpPr>
              <p:cNvPr id="720" name="Graphic 15">
                <a:extLst>
                  <a:ext uri="{FF2B5EF4-FFF2-40B4-BE49-F238E27FC236}">
                    <a16:creationId xmlns:a16="http://schemas.microsoft.com/office/drawing/2014/main" id="{2CF7BA3A-1F22-DF40-89E1-288A527681BD}"/>
                  </a:ext>
                </a:extLst>
              </p:cNvPr>
              <p:cNvSpPr/>
              <p:nvPr/>
            </p:nvSpPr>
            <p:spPr>
              <a:xfrm>
                <a:off x="7230011" y="665321"/>
                <a:ext cx="255414" cy="264805"/>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2"/>
              </a:solidFill>
              <a:ln w="9525" cap="flat">
                <a:noFill/>
                <a:prstDash val="solid"/>
                <a:miter/>
              </a:ln>
            </p:spPr>
            <p:txBody>
              <a:bodyPr rtlCol="0" anchor="ctr"/>
              <a:lstStyle/>
              <a:p>
                <a:endParaRPr lang="en-US" sz="2400"/>
              </a:p>
            </p:txBody>
          </p:sp>
          <p:sp>
            <p:nvSpPr>
              <p:cNvPr id="721" name="Graphic 15">
                <a:extLst>
                  <a:ext uri="{FF2B5EF4-FFF2-40B4-BE49-F238E27FC236}">
                    <a16:creationId xmlns:a16="http://schemas.microsoft.com/office/drawing/2014/main" id="{E026C6AC-C2DD-CE44-BC26-712ED4F310FE}"/>
                  </a:ext>
                </a:extLst>
              </p:cNvPr>
              <p:cNvSpPr/>
              <p:nvPr/>
            </p:nvSpPr>
            <p:spPr>
              <a:xfrm>
                <a:off x="7230010" y="1937461"/>
                <a:ext cx="82573" cy="199398"/>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2">
                  <a:alpha val="50196"/>
                </a:schemeClr>
              </a:solidFill>
              <a:ln w="9525" cap="flat">
                <a:noFill/>
                <a:prstDash val="solid"/>
                <a:miter/>
              </a:ln>
            </p:spPr>
            <p:txBody>
              <a:bodyPr rtlCol="0" anchor="ctr"/>
              <a:lstStyle/>
              <a:p>
                <a:endParaRPr lang="en-US" sz="2400"/>
              </a:p>
            </p:txBody>
          </p:sp>
          <p:sp>
            <p:nvSpPr>
              <p:cNvPr id="722" name="Graphic 15">
                <a:extLst>
                  <a:ext uri="{FF2B5EF4-FFF2-40B4-BE49-F238E27FC236}">
                    <a16:creationId xmlns:a16="http://schemas.microsoft.com/office/drawing/2014/main" id="{12208607-7D93-6F49-9972-EAD5FEE5CF76}"/>
                  </a:ext>
                </a:extLst>
              </p:cNvPr>
              <p:cNvSpPr/>
              <p:nvPr/>
            </p:nvSpPr>
            <p:spPr>
              <a:xfrm>
                <a:off x="7230011" y="930125"/>
                <a:ext cx="255414" cy="95857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1"/>
              </a:solidFill>
              <a:ln w="9525" cap="flat">
                <a:noFill/>
                <a:prstDash val="solid"/>
                <a:miter/>
              </a:ln>
            </p:spPr>
            <p:txBody>
              <a:bodyPr rtlCol="0" anchor="ctr"/>
              <a:lstStyle/>
              <a:p>
                <a:endParaRPr lang="en-US" sz="2400"/>
              </a:p>
            </p:txBody>
          </p:sp>
          <p:sp>
            <p:nvSpPr>
              <p:cNvPr id="723" name="Graphic 15">
                <a:extLst>
                  <a:ext uri="{FF2B5EF4-FFF2-40B4-BE49-F238E27FC236}">
                    <a16:creationId xmlns:a16="http://schemas.microsoft.com/office/drawing/2014/main" id="{8D788BBD-8532-464F-AC54-540073CAC9B7}"/>
                  </a:ext>
                </a:extLst>
              </p:cNvPr>
              <p:cNvSpPr/>
              <p:nvPr/>
            </p:nvSpPr>
            <p:spPr>
              <a:xfrm>
                <a:off x="7312583" y="1937461"/>
                <a:ext cx="178603" cy="199398"/>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1">
                  <a:alpha val="50196"/>
                </a:schemeClr>
              </a:solidFill>
              <a:ln w="9525" cap="flat">
                <a:noFill/>
                <a:prstDash val="solid"/>
                <a:miter/>
              </a:ln>
            </p:spPr>
            <p:txBody>
              <a:bodyPr rtlCol="0" anchor="ctr"/>
              <a:lstStyle/>
              <a:p>
                <a:endParaRPr lang="en-US" sz="2400"/>
              </a:p>
            </p:txBody>
          </p:sp>
        </p:grpSp>
      </p:grpSp>
      <p:grpSp>
        <p:nvGrpSpPr>
          <p:cNvPr id="6" name="Group 5">
            <a:extLst>
              <a:ext uri="{FF2B5EF4-FFF2-40B4-BE49-F238E27FC236}">
                <a16:creationId xmlns:a16="http://schemas.microsoft.com/office/drawing/2014/main" id="{8678BB1F-47B5-524B-BE96-5DF80212D191}"/>
              </a:ext>
            </a:extLst>
          </p:cNvPr>
          <p:cNvGrpSpPr/>
          <p:nvPr/>
        </p:nvGrpSpPr>
        <p:grpSpPr>
          <a:xfrm>
            <a:off x="7683123" y="1876541"/>
            <a:ext cx="721512" cy="1434758"/>
            <a:chOff x="4846528" y="1257698"/>
            <a:chExt cx="721512" cy="1434758"/>
          </a:xfrm>
        </p:grpSpPr>
        <p:sp>
          <p:nvSpPr>
            <p:cNvPr id="678" name="Graphic 15">
              <a:extLst>
                <a:ext uri="{FF2B5EF4-FFF2-40B4-BE49-F238E27FC236}">
                  <a16:creationId xmlns:a16="http://schemas.microsoft.com/office/drawing/2014/main" id="{2DE3B12A-54DD-C945-A6A3-6E3FB28677B3}"/>
                </a:ext>
              </a:extLst>
            </p:cNvPr>
            <p:cNvSpPr/>
            <p:nvPr/>
          </p:nvSpPr>
          <p:spPr>
            <a:xfrm>
              <a:off x="5235765" y="1257698"/>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grpSp>
          <p:nvGrpSpPr>
            <p:cNvPr id="679" name="Graphic 15">
              <a:extLst>
                <a:ext uri="{FF2B5EF4-FFF2-40B4-BE49-F238E27FC236}">
                  <a16:creationId xmlns:a16="http://schemas.microsoft.com/office/drawing/2014/main" id="{5D6EDCE6-AB79-8C43-A434-DA9EB5375939}"/>
                </a:ext>
              </a:extLst>
            </p:cNvPr>
            <p:cNvGrpSpPr/>
            <p:nvPr/>
          </p:nvGrpSpPr>
          <p:grpSpPr>
            <a:xfrm>
              <a:off x="5278327" y="2442900"/>
              <a:ext cx="238487" cy="213743"/>
              <a:chOff x="7014112" y="4030218"/>
              <a:chExt cx="635793" cy="605409"/>
            </a:xfrm>
          </p:grpSpPr>
          <p:sp>
            <p:nvSpPr>
              <p:cNvPr id="680" name="Freeform: Shape 71">
                <a:extLst>
                  <a:ext uri="{FF2B5EF4-FFF2-40B4-BE49-F238E27FC236}">
                    <a16:creationId xmlns:a16="http://schemas.microsoft.com/office/drawing/2014/main" id="{0BE8998F-9618-E148-B275-C085A77A47FF}"/>
                  </a:ext>
                </a:extLst>
              </p:cNvPr>
              <p:cNvSpPr/>
              <p:nvPr/>
            </p:nvSpPr>
            <p:spPr>
              <a:xfrm>
                <a:off x="7014112"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81" name="Graphic 15">
                <a:extLst>
                  <a:ext uri="{FF2B5EF4-FFF2-40B4-BE49-F238E27FC236}">
                    <a16:creationId xmlns:a16="http://schemas.microsoft.com/office/drawing/2014/main" id="{6DFD1959-52CD-F840-86D8-FA5FCB9932C0}"/>
                  </a:ext>
                </a:extLst>
              </p:cNvPr>
              <p:cNvGrpSpPr/>
              <p:nvPr/>
            </p:nvGrpSpPr>
            <p:grpSpPr>
              <a:xfrm>
                <a:off x="7083454" y="4231671"/>
                <a:ext cx="497014" cy="202691"/>
                <a:chOff x="7083454" y="4231671"/>
                <a:chExt cx="497014" cy="202691"/>
              </a:xfrm>
              <a:noFill/>
            </p:grpSpPr>
            <p:sp>
              <p:nvSpPr>
                <p:cNvPr id="682" name="Freeform: Shape 73">
                  <a:extLst>
                    <a:ext uri="{FF2B5EF4-FFF2-40B4-BE49-F238E27FC236}">
                      <a16:creationId xmlns:a16="http://schemas.microsoft.com/office/drawing/2014/main" id="{01FD0EC0-F3F1-1A40-8780-3C738EC10126}"/>
                    </a:ext>
                  </a:extLst>
                </p:cNvPr>
                <p:cNvSpPr/>
                <p:nvPr/>
              </p:nvSpPr>
              <p:spPr>
                <a:xfrm>
                  <a:off x="7083454"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83" name="Freeform: Shape 74">
                  <a:extLst>
                    <a:ext uri="{FF2B5EF4-FFF2-40B4-BE49-F238E27FC236}">
                      <a16:creationId xmlns:a16="http://schemas.microsoft.com/office/drawing/2014/main" id="{ABBC8F47-541E-A946-90E4-F3460CE7ACD9}"/>
                    </a:ext>
                  </a:extLst>
                </p:cNvPr>
                <p:cNvSpPr/>
                <p:nvPr/>
              </p:nvSpPr>
              <p:spPr>
                <a:xfrm>
                  <a:off x="7367680"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84" name="Freeform: Shape 75">
                  <a:extLst>
                    <a:ext uri="{FF2B5EF4-FFF2-40B4-BE49-F238E27FC236}">
                      <a16:creationId xmlns:a16="http://schemas.microsoft.com/office/drawing/2014/main" id="{DB1A17BD-F149-2A46-A2C2-E4FCF3FF3D9E}"/>
                    </a:ext>
                  </a:extLst>
                </p:cNvPr>
                <p:cNvSpPr/>
                <p:nvPr/>
              </p:nvSpPr>
              <p:spPr>
                <a:xfrm>
                  <a:off x="7189849" y="4434363"/>
                  <a:ext cx="284225" cy="9525"/>
                </a:xfrm>
                <a:custGeom>
                  <a:avLst/>
                  <a:gdLst>
                    <a:gd name="connsiteX0" fmla="*/ 0 w 284225"/>
                    <a:gd name="connsiteY0" fmla="*/ 0 h 9525"/>
                    <a:gd name="connsiteX1" fmla="*/ 284226 w 284225"/>
                    <a:gd name="connsiteY1" fmla="*/ 0 h 9525"/>
                  </a:gdLst>
                  <a:ahLst/>
                  <a:cxnLst>
                    <a:cxn ang="0">
                      <a:pos x="connsiteX0" y="connsiteY0"/>
                    </a:cxn>
                    <a:cxn ang="0">
                      <a:pos x="connsiteX1" y="connsiteY1"/>
                    </a:cxn>
                  </a:cxnLst>
                  <a:rect l="l" t="t" r="r" b="b"/>
                  <a:pathLst>
                    <a:path w="284225"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sp>
          <p:nvSpPr>
            <p:cNvPr id="685" name="Graphic 15">
              <a:extLst>
                <a:ext uri="{FF2B5EF4-FFF2-40B4-BE49-F238E27FC236}">
                  <a16:creationId xmlns:a16="http://schemas.microsoft.com/office/drawing/2014/main" id="{E0D525A6-5524-9644-9A5B-68891268B566}"/>
                </a:ext>
              </a:extLst>
            </p:cNvPr>
            <p:cNvSpPr/>
            <p:nvPr/>
          </p:nvSpPr>
          <p:spPr>
            <a:xfrm>
              <a:off x="4846528" y="1257698"/>
              <a:ext cx="332275" cy="1434758"/>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grpSp>
          <p:nvGrpSpPr>
            <p:cNvPr id="686" name="Graphic 15">
              <a:extLst>
                <a:ext uri="{FF2B5EF4-FFF2-40B4-BE49-F238E27FC236}">
                  <a16:creationId xmlns:a16="http://schemas.microsoft.com/office/drawing/2014/main" id="{2F880156-B0F4-5C41-875D-4A2AE4253E26}"/>
                </a:ext>
              </a:extLst>
            </p:cNvPr>
            <p:cNvGrpSpPr/>
            <p:nvPr/>
          </p:nvGrpSpPr>
          <p:grpSpPr>
            <a:xfrm>
              <a:off x="4889090" y="2442900"/>
              <a:ext cx="238487" cy="213743"/>
              <a:chOff x="7014112" y="4030218"/>
              <a:chExt cx="635793" cy="605409"/>
            </a:xfrm>
          </p:grpSpPr>
          <p:sp>
            <p:nvSpPr>
              <p:cNvPr id="687" name="Freeform: Shape 71">
                <a:extLst>
                  <a:ext uri="{FF2B5EF4-FFF2-40B4-BE49-F238E27FC236}">
                    <a16:creationId xmlns:a16="http://schemas.microsoft.com/office/drawing/2014/main" id="{18E6693F-7226-7C48-B46C-5F8FA199E403}"/>
                  </a:ext>
                </a:extLst>
              </p:cNvPr>
              <p:cNvSpPr/>
              <p:nvPr/>
            </p:nvSpPr>
            <p:spPr>
              <a:xfrm>
                <a:off x="7014112" y="4030218"/>
                <a:ext cx="635793" cy="605409"/>
              </a:xfrm>
              <a:custGeom>
                <a:avLst/>
                <a:gdLst>
                  <a:gd name="connsiteX0" fmla="*/ 0 w 635793"/>
                  <a:gd name="connsiteY0" fmla="*/ 0 h 605409"/>
                  <a:gd name="connsiteX1" fmla="*/ 635794 w 635793"/>
                  <a:gd name="connsiteY1" fmla="*/ 0 h 605409"/>
                  <a:gd name="connsiteX2" fmla="*/ 635794 w 635793"/>
                  <a:gd name="connsiteY2" fmla="*/ 605409 h 605409"/>
                  <a:gd name="connsiteX3" fmla="*/ 0 w 635793"/>
                  <a:gd name="connsiteY3" fmla="*/ 605409 h 605409"/>
                </a:gdLst>
                <a:ahLst/>
                <a:cxnLst>
                  <a:cxn ang="0">
                    <a:pos x="connsiteX0" y="connsiteY0"/>
                  </a:cxn>
                  <a:cxn ang="0">
                    <a:pos x="connsiteX1" y="connsiteY1"/>
                  </a:cxn>
                  <a:cxn ang="0">
                    <a:pos x="connsiteX2" y="connsiteY2"/>
                  </a:cxn>
                  <a:cxn ang="0">
                    <a:pos x="connsiteX3" y="connsiteY3"/>
                  </a:cxn>
                </a:cxnLst>
                <a:rect l="l" t="t" r="r" b="b"/>
                <a:pathLst>
                  <a:path w="635793" h="605409">
                    <a:moveTo>
                      <a:pt x="0" y="0"/>
                    </a:moveTo>
                    <a:lnTo>
                      <a:pt x="635794" y="0"/>
                    </a:lnTo>
                    <a:lnTo>
                      <a:pt x="635794" y="605409"/>
                    </a:lnTo>
                    <a:lnTo>
                      <a:pt x="0" y="605409"/>
                    </a:lnTo>
                    <a:close/>
                  </a:path>
                </a:pathLst>
              </a:custGeom>
              <a:solidFill>
                <a:srgbClr val="58595B"/>
              </a:solidFill>
              <a:ln w="9525" cap="flat">
                <a:noFill/>
                <a:prstDash val="solid"/>
                <a:miter/>
              </a:ln>
            </p:spPr>
            <p:txBody>
              <a:bodyPr rtlCol="0" anchor="ctr"/>
              <a:lstStyle/>
              <a:p>
                <a:pPr defTabSz="914310"/>
                <a:endParaRPr lang="en-US">
                  <a:solidFill>
                    <a:srgbClr val="0F73C3"/>
                  </a:solidFill>
                </a:endParaRPr>
              </a:p>
            </p:txBody>
          </p:sp>
          <p:grpSp>
            <p:nvGrpSpPr>
              <p:cNvPr id="688" name="Graphic 15">
                <a:extLst>
                  <a:ext uri="{FF2B5EF4-FFF2-40B4-BE49-F238E27FC236}">
                    <a16:creationId xmlns:a16="http://schemas.microsoft.com/office/drawing/2014/main" id="{5C497E9D-0C2F-674D-A94C-F520237D0604}"/>
                  </a:ext>
                </a:extLst>
              </p:cNvPr>
              <p:cNvGrpSpPr/>
              <p:nvPr/>
            </p:nvGrpSpPr>
            <p:grpSpPr>
              <a:xfrm>
                <a:off x="7083454" y="4231671"/>
                <a:ext cx="497014" cy="202691"/>
                <a:chOff x="7083454" y="4231671"/>
                <a:chExt cx="497014" cy="202691"/>
              </a:xfrm>
              <a:noFill/>
            </p:grpSpPr>
            <p:sp>
              <p:nvSpPr>
                <p:cNvPr id="689" name="Freeform: Shape 73">
                  <a:extLst>
                    <a:ext uri="{FF2B5EF4-FFF2-40B4-BE49-F238E27FC236}">
                      <a16:creationId xmlns:a16="http://schemas.microsoft.com/office/drawing/2014/main" id="{FC8ED57A-2BC2-7143-9950-D44BB2A7C376}"/>
                    </a:ext>
                  </a:extLst>
                </p:cNvPr>
                <p:cNvSpPr/>
                <p:nvPr/>
              </p:nvSpPr>
              <p:spPr>
                <a:xfrm>
                  <a:off x="7083454" y="4231671"/>
                  <a:ext cx="212788" cy="202691"/>
                </a:xfrm>
                <a:custGeom>
                  <a:avLst/>
                  <a:gdLst>
                    <a:gd name="connsiteX0" fmla="*/ 212788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8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8" y="101346"/>
                      </a:moveTo>
                      <a:cubicBezTo>
                        <a:pt x="212788" y="157318"/>
                        <a:pt x="165154" y="202692"/>
                        <a:pt x="106394" y="202692"/>
                      </a:cubicBezTo>
                      <a:cubicBezTo>
                        <a:pt x="47634" y="202692"/>
                        <a:pt x="0" y="157318"/>
                        <a:pt x="0" y="101346"/>
                      </a:cubicBezTo>
                      <a:cubicBezTo>
                        <a:pt x="0" y="45374"/>
                        <a:pt x="47634" y="0"/>
                        <a:pt x="106394" y="0"/>
                      </a:cubicBezTo>
                      <a:cubicBezTo>
                        <a:pt x="165154" y="0"/>
                        <a:pt x="212788" y="45374"/>
                        <a:pt x="212788"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90" name="Freeform: Shape 74">
                  <a:extLst>
                    <a:ext uri="{FF2B5EF4-FFF2-40B4-BE49-F238E27FC236}">
                      <a16:creationId xmlns:a16="http://schemas.microsoft.com/office/drawing/2014/main" id="{60B703A1-6DD6-ED4B-B563-7460F9C348F0}"/>
                    </a:ext>
                  </a:extLst>
                </p:cNvPr>
                <p:cNvSpPr/>
                <p:nvPr/>
              </p:nvSpPr>
              <p:spPr>
                <a:xfrm>
                  <a:off x="7367680" y="4231671"/>
                  <a:ext cx="212788" cy="202691"/>
                </a:xfrm>
                <a:custGeom>
                  <a:avLst/>
                  <a:gdLst>
                    <a:gd name="connsiteX0" fmla="*/ 212789 w 212788"/>
                    <a:gd name="connsiteY0" fmla="*/ 101346 h 202691"/>
                    <a:gd name="connsiteX1" fmla="*/ 106394 w 212788"/>
                    <a:gd name="connsiteY1" fmla="*/ 202692 h 202691"/>
                    <a:gd name="connsiteX2" fmla="*/ 0 w 212788"/>
                    <a:gd name="connsiteY2" fmla="*/ 101346 h 202691"/>
                    <a:gd name="connsiteX3" fmla="*/ 106394 w 212788"/>
                    <a:gd name="connsiteY3" fmla="*/ 0 h 202691"/>
                    <a:gd name="connsiteX4" fmla="*/ 212789 w 212788"/>
                    <a:gd name="connsiteY4" fmla="*/ 101346 h 202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88" h="202691">
                      <a:moveTo>
                        <a:pt x="212789" y="101346"/>
                      </a:moveTo>
                      <a:cubicBezTo>
                        <a:pt x="212789" y="157318"/>
                        <a:pt x="165154" y="202692"/>
                        <a:pt x="106394" y="202692"/>
                      </a:cubicBezTo>
                      <a:cubicBezTo>
                        <a:pt x="47634" y="202692"/>
                        <a:pt x="0" y="157318"/>
                        <a:pt x="0" y="101346"/>
                      </a:cubicBezTo>
                      <a:cubicBezTo>
                        <a:pt x="0" y="45374"/>
                        <a:pt x="47634" y="0"/>
                        <a:pt x="106394" y="0"/>
                      </a:cubicBezTo>
                      <a:cubicBezTo>
                        <a:pt x="165154" y="0"/>
                        <a:pt x="212789" y="45374"/>
                        <a:pt x="212789" y="101346"/>
                      </a:cubicBezTo>
                      <a:close/>
                    </a:path>
                  </a:pathLst>
                </a:custGeom>
                <a:noFill/>
                <a:ln w="19050" cap="flat">
                  <a:solidFill>
                    <a:srgbClr val="FFFFFF"/>
                  </a:solidFill>
                  <a:prstDash val="solid"/>
                  <a:miter/>
                </a:ln>
              </p:spPr>
              <p:txBody>
                <a:bodyPr rtlCol="0" anchor="ctr"/>
                <a:lstStyle/>
                <a:p>
                  <a:pPr defTabSz="914310"/>
                  <a:endParaRPr lang="en-US">
                    <a:solidFill>
                      <a:srgbClr val="0F73C3"/>
                    </a:solidFill>
                  </a:endParaRPr>
                </a:p>
              </p:txBody>
            </p:sp>
            <p:sp>
              <p:nvSpPr>
                <p:cNvPr id="691" name="Freeform: Shape 75">
                  <a:extLst>
                    <a:ext uri="{FF2B5EF4-FFF2-40B4-BE49-F238E27FC236}">
                      <a16:creationId xmlns:a16="http://schemas.microsoft.com/office/drawing/2014/main" id="{5E2D251F-B3F9-AA40-889F-E7AC98ED36F6}"/>
                    </a:ext>
                  </a:extLst>
                </p:cNvPr>
                <p:cNvSpPr/>
                <p:nvPr/>
              </p:nvSpPr>
              <p:spPr>
                <a:xfrm>
                  <a:off x="7189849" y="4434363"/>
                  <a:ext cx="284225" cy="9525"/>
                </a:xfrm>
                <a:custGeom>
                  <a:avLst/>
                  <a:gdLst>
                    <a:gd name="connsiteX0" fmla="*/ 0 w 284225"/>
                    <a:gd name="connsiteY0" fmla="*/ 0 h 9525"/>
                    <a:gd name="connsiteX1" fmla="*/ 284226 w 284225"/>
                    <a:gd name="connsiteY1" fmla="*/ 0 h 9525"/>
                  </a:gdLst>
                  <a:ahLst/>
                  <a:cxnLst>
                    <a:cxn ang="0">
                      <a:pos x="connsiteX0" y="connsiteY0"/>
                    </a:cxn>
                    <a:cxn ang="0">
                      <a:pos x="connsiteX1" y="connsiteY1"/>
                    </a:cxn>
                  </a:cxnLst>
                  <a:rect l="l" t="t" r="r" b="b"/>
                  <a:pathLst>
                    <a:path w="284225" h="9525">
                      <a:moveTo>
                        <a:pt x="0" y="0"/>
                      </a:moveTo>
                      <a:lnTo>
                        <a:pt x="284226" y="0"/>
                      </a:lnTo>
                    </a:path>
                  </a:pathLst>
                </a:custGeom>
                <a:ln w="19050" cap="flat">
                  <a:solidFill>
                    <a:srgbClr val="FFFFFF"/>
                  </a:solidFill>
                  <a:prstDash val="solid"/>
                  <a:miter/>
                </a:ln>
              </p:spPr>
              <p:txBody>
                <a:bodyPr rtlCol="0" anchor="ctr"/>
                <a:lstStyle/>
                <a:p>
                  <a:pPr defTabSz="914310"/>
                  <a:endParaRPr lang="en-US">
                    <a:solidFill>
                      <a:srgbClr val="0F73C3"/>
                    </a:solidFill>
                  </a:endParaRPr>
                </a:p>
              </p:txBody>
            </p:sp>
          </p:grpSp>
        </p:grpSp>
        <p:grpSp>
          <p:nvGrpSpPr>
            <p:cNvPr id="697" name="Group 696">
              <a:extLst>
                <a:ext uri="{FF2B5EF4-FFF2-40B4-BE49-F238E27FC236}">
                  <a16:creationId xmlns:a16="http://schemas.microsoft.com/office/drawing/2014/main" id="{E08BEF37-1129-7F45-9F29-CDFF70DC69B3}"/>
                </a:ext>
              </a:extLst>
            </p:cNvPr>
            <p:cNvGrpSpPr/>
            <p:nvPr/>
          </p:nvGrpSpPr>
          <p:grpSpPr>
            <a:xfrm>
              <a:off x="4903234" y="1359230"/>
              <a:ext cx="199984" cy="1047281"/>
              <a:chOff x="8266113" y="665321"/>
              <a:chExt cx="259341" cy="1476141"/>
            </a:xfrm>
          </p:grpSpPr>
          <p:grpSp>
            <p:nvGrpSpPr>
              <p:cNvPr id="698" name="Group 697">
                <a:extLst>
                  <a:ext uri="{FF2B5EF4-FFF2-40B4-BE49-F238E27FC236}">
                    <a16:creationId xmlns:a16="http://schemas.microsoft.com/office/drawing/2014/main" id="{E68489A5-99DD-B644-A013-FFD16CFFDB6B}"/>
                  </a:ext>
                </a:extLst>
              </p:cNvPr>
              <p:cNvGrpSpPr/>
              <p:nvPr/>
            </p:nvGrpSpPr>
            <p:grpSpPr>
              <a:xfrm>
                <a:off x="8474578" y="665323"/>
                <a:ext cx="47323" cy="1222952"/>
                <a:chOff x="8562975" y="662518"/>
                <a:chExt cx="205147" cy="886760"/>
              </a:xfrm>
            </p:grpSpPr>
            <p:sp>
              <p:nvSpPr>
                <p:cNvPr id="707" name="Graphic 15">
                  <a:extLst>
                    <a:ext uri="{FF2B5EF4-FFF2-40B4-BE49-F238E27FC236}">
                      <a16:creationId xmlns:a16="http://schemas.microsoft.com/office/drawing/2014/main" id="{EBC17AB7-B01D-A942-AEE7-26794AEBBB31}"/>
                    </a:ext>
                  </a:extLst>
                </p:cNvPr>
                <p:cNvSpPr/>
                <p:nvPr/>
              </p:nvSpPr>
              <p:spPr>
                <a:xfrm>
                  <a:off x="8562975" y="662518"/>
                  <a:ext cx="205147" cy="187378"/>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222222">
                    <a:alpha val="50196"/>
                  </a:srgbClr>
                </a:solidFill>
                <a:ln w="9525" cap="flat">
                  <a:noFill/>
                  <a:prstDash val="solid"/>
                  <a:miter/>
                </a:ln>
              </p:spPr>
              <p:txBody>
                <a:bodyPr rtlCol="0" anchor="ctr"/>
                <a:lstStyle/>
                <a:p>
                  <a:endParaRPr lang="en-US" sz="2400"/>
                </a:p>
              </p:txBody>
            </p:sp>
            <p:sp>
              <p:nvSpPr>
                <p:cNvPr id="708" name="Graphic 15">
                  <a:extLst>
                    <a:ext uri="{FF2B5EF4-FFF2-40B4-BE49-F238E27FC236}">
                      <a16:creationId xmlns:a16="http://schemas.microsoft.com/office/drawing/2014/main" id="{091C3351-7813-AC49-A5CB-11B7CEAE9F1A}"/>
                    </a:ext>
                  </a:extLst>
                </p:cNvPr>
                <p:cNvSpPr/>
                <p:nvPr/>
              </p:nvSpPr>
              <p:spPr>
                <a:xfrm>
                  <a:off x="8562975" y="849896"/>
                  <a:ext cx="205147" cy="69938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F73C3">
                    <a:alpha val="50196"/>
                  </a:srgbClr>
                </a:solidFill>
                <a:ln w="9525" cap="flat">
                  <a:noFill/>
                  <a:prstDash val="solid"/>
                  <a:miter/>
                </a:ln>
              </p:spPr>
              <p:txBody>
                <a:bodyPr rtlCol="0" anchor="ctr"/>
                <a:lstStyle/>
                <a:p>
                  <a:endParaRPr lang="en-US" sz="2400"/>
                </a:p>
              </p:txBody>
            </p:sp>
          </p:grpSp>
          <p:grpSp>
            <p:nvGrpSpPr>
              <p:cNvPr id="699" name="Group 698">
                <a:extLst>
                  <a:ext uri="{FF2B5EF4-FFF2-40B4-BE49-F238E27FC236}">
                    <a16:creationId xmlns:a16="http://schemas.microsoft.com/office/drawing/2014/main" id="{B4F0D350-719C-1240-A620-D8F5A9208AE3}"/>
                  </a:ext>
                </a:extLst>
              </p:cNvPr>
              <p:cNvGrpSpPr/>
              <p:nvPr/>
            </p:nvGrpSpPr>
            <p:grpSpPr>
              <a:xfrm>
                <a:off x="8266113" y="665321"/>
                <a:ext cx="193289" cy="1222955"/>
                <a:chOff x="8266113" y="665321"/>
                <a:chExt cx="251166" cy="1222955"/>
              </a:xfrm>
            </p:grpSpPr>
            <p:sp>
              <p:nvSpPr>
                <p:cNvPr id="701" name="Freeform: Shape 27">
                  <a:extLst>
                    <a:ext uri="{FF2B5EF4-FFF2-40B4-BE49-F238E27FC236}">
                      <a16:creationId xmlns:a16="http://schemas.microsoft.com/office/drawing/2014/main" id="{C033A09C-C05F-D342-9561-517BE98B3EC8}"/>
                    </a:ext>
                  </a:extLst>
                </p:cNvPr>
                <p:cNvSpPr/>
                <p:nvPr/>
              </p:nvSpPr>
              <p:spPr>
                <a:xfrm>
                  <a:off x="8266113" y="665321"/>
                  <a:ext cx="66730" cy="503666"/>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endParaRPr lang="en-US" sz="2400"/>
                </a:p>
              </p:txBody>
            </p:sp>
            <p:sp>
              <p:nvSpPr>
                <p:cNvPr id="702" name="Freeform: Shape 28">
                  <a:extLst>
                    <a:ext uri="{FF2B5EF4-FFF2-40B4-BE49-F238E27FC236}">
                      <a16:creationId xmlns:a16="http://schemas.microsoft.com/office/drawing/2014/main" id="{436A390E-9197-D941-B332-3786F7C8FC46}"/>
                    </a:ext>
                  </a:extLst>
                </p:cNvPr>
                <p:cNvSpPr/>
                <p:nvPr/>
              </p:nvSpPr>
              <p:spPr>
                <a:xfrm>
                  <a:off x="8352805" y="665321"/>
                  <a:ext cx="66265" cy="884766"/>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endParaRPr lang="en-US" sz="2400"/>
                </a:p>
              </p:txBody>
            </p:sp>
            <p:sp>
              <p:nvSpPr>
                <p:cNvPr id="703" name="Freeform: Shape 29">
                  <a:extLst>
                    <a:ext uri="{FF2B5EF4-FFF2-40B4-BE49-F238E27FC236}">
                      <a16:creationId xmlns:a16="http://schemas.microsoft.com/office/drawing/2014/main" id="{93EDB8AC-814B-6446-A5BF-A8D7B5ADAB48}"/>
                    </a:ext>
                  </a:extLst>
                </p:cNvPr>
                <p:cNvSpPr/>
                <p:nvPr/>
              </p:nvSpPr>
              <p:spPr>
                <a:xfrm>
                  <a:off x="8442917" y="665322"/>
                  <a:ext cx="74362" cy="1222953"/>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endParaRPr lang="en-US" sz="2400"/>
                </a:p>
              </p:txBody>
            </p:sp>
            <p:sp>
              <p:nvSpPr>
                <p:cNvPr id="704" name="Graphic 15">
                  <a:extLst>
                    <a:ext uri="{FF2B5EF4-FFF2-40B4-BE49-F238E27FC236}">
                      <a16:creationId xmlns:a16="http://schemas.microsoft.com/office/drawing/2014/main" id="{C6B9D8A6-095B-2643-9243-67A48267F710}"/>
                    </a:ext>
                  </a:extLst>
                </p:cNvPr>
                <p:cNvSpPr/>
                <p:nvPr/>
              </p:nvSpPr>
              <p:spPr>
                <a:xfrm>
                  <a:off x="8350429" y="1549278"/>
                  <a:ext cx="72797" cy="186364"/>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74A534">
                    <a:alpha val="50196"/>
                  </a:srgbClr>
                </a:solidFill>
                <a:ln w="9525" cap="flat">
                  <a:noFill/>
                  <a:prstDash val="solid"/>
                  <a:miter/>
                </a:ln>
              </p:spPr>
              <p:txBody>
                <a:bodyPr rtlCol="0" anchor="ctr"/>
                <a:lstStyle/>
                <a:p>
                  <a:endParaRPr lang="en-US" sz="2400"/>
                </a:p>
              </p:txBody>
            </p:sp>
            <p:sp>
              <p:nvSpPr>
                <p:cNvPr id="705" name="Graphic 15">
                  <a:extLst>
                    <a:ext uri="{FF2B5EF4-FFF2-40B4-BE49-F238E27FC236}">
                      <a16:creationId xmlns:a16="http://schemas.microsoft.com/office/drawing/2014/main" id="{6CD6DCAB-50FA-F044-815C-63731FFD3536}"/>
                    </a:ext>
                  </a:extLst>
                </p:cNvPr>
                <p:cNvSpPr/>
                <p:nvPr/>
              </p:nvSpPr>
              <p:spPr>
                <a:xfrm>
                  <a:off x="8266113" y="1164180"/>
                  <a:ext cx="62663" cy="724095"/>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FC000">
                    <a:alpha val="50196"/>
                  </a:srgbClr>
                </a:solidFill>
                <a:ln w="9525" cap="flat">
                  <a:noFill/>
                  <a:prstDash val="solid"/>
                  <a:miter/>
                </a:ln>
              </p:spPr>
              <p:txBody>
                <a:bodyPr rtlCol="0" anchor="ctr"/>
                <a:lstStyle/>
                <a:p>
                  <a:endParaRPr lang="en-US" sz="2400"/>
                </a:p>
              </p:txBody>
            </p:sp>
            <p:sp>
              <p:nvSpPr>
                <p:cNvPr id="706" name="Graphic 15">
                  <a:extLst>
                    <a:ext uri="{FF2B5EF4-FFF2-40B4-BE49-F238E27FC236}">
                      <a16:creationId xmlns:a16="http://schemas.microsoft.com/office/drawing/2014/main" id="{C7690184-99FA-4E40-9E3F-33A4EEC107B4}"/>
                    </a:ext>
                  </a:extLst>
                </p:cNvPr>
                <p:cNvSpPr/>
                <p:nvPr/>
              </p:nvSpPr>
              <p:spPr>
                <a:xfrm>
                  <a:off x="8352806" y="1732305"/>
                  <a:ext cx="66265" cy="155971"/>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A72023">
                    <a:alpha val="50196"/>
                  </a:srgbClr>
                </a:solidFill>
                <a:ln w="9525" cap="flat">
                  <a:noFill/>
                  <a:prstDash val="solid"/>
                  <a:miter/>
                </a:ln>
              </p:spPr>
              <p:txBody>
                <a:bodyPr rtlCol="0" anchor="ctr"/>
                <a:lstStyle/>
                <a:p>
                  <a:endParaRPr lang="en-US" sz="2400"/>
                </a:p>
              </p:txBody>
            </p:sp>
          </p:grpSp>
          <p:sp>
            <p:nvSpPr>
              <p:cNvPr id="700" name="Graphic 15">
                <a:extLst>
                  <a:ext uri="{FF2B5EF4-FFF2-40B4-BE49-F238E27FC236}">
                    <a16:creationId xmlns:a16="http://schemas.microsoft.com/office/drawing/2014/main" id="{BB07055E-F105-CB44-A29E-760615463961}"/>
                  </a:ext>
                </a:extLst>
              </p:cNvPr>
              <p:cNvSpPr/>
              <p:nvPr/>
            </p:nvSpPr>
            <p:spPr>
              <a:xfrm>
                <a:off x="8266113" y="1942476"/>
                <a:ext cx="259341" cy="198986"/>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chemeClr val="bg2">
                  <a:alpha val="50000"/>
                </a:schemeClr>
              </a:solidFill>
              <a:ln w="9525" cap="flat">
                <a:noFill/>
                <a:prstDash val="solid"/>
                <a:miter/>
              </a:ln>
            </p:spPr>
            <p:txBody>
              <a:bodyPr rtlCol="0" anchor="ctr"/>
              <a:lstStyle/>
              <a:p>
                <a:endParaRPr lang="en-US" sz="2400"/>
              </a:p>
            </p:txBody>
          </p:sp>
        </p:grpSp>
        <p:grpSp>
          <p:nvGrpSpPr>
            <p:cNvPr id="724" name="Group 723">
              <a:extLst>
                <a:ext uri="{FF2B5EF4-FFF2-40B4-BE49-F238E27FC236}">
                  <a16:creationId xmlns:a16="http://schemas.microsoft.com/office/drawing/2014/main" id="{0ED9ADF0-9B6D-B846-BDB5-735F787497AE}"/>
                </a:ext>
              </a:extLst>
            </p:cNvPr>
            <p:cNvGrpSpPr/>
            <p:nvPr/>
          </p:nvGrpSpPr>
          <p:grpSpPr>
            <a:xfrm>
              <a:off x="5297484" y="1359230"/>
              <a:ext cx="199984" cy="1047281"/>
              <a:chOff x="8266113" y="665321"/>
              <a:chExt cx="259341" cy="1476141"/>
            </a:xfrm>
          </p:grpSpPr>
          <p:grpSp>
            <p:nvGrpSpPr>
              <p:cNvPr id="725" name="Group 724">
                <a:extLst>
                  <a:ext uri="{FF2B5EF4-FFF2-40B4-BE49-F238E27FC236}">
                    <a16:creationId xmlns:a16="http://schemas.microsoft.com/office/drawing/2014/main" id="{201B5EDB-425D-364A-9870-CF7BA7AE1AA0}"/>
                  </a:ext>
                </a:extLst>
              </p:cNvPr>
              <p:cNvGrpSpPr/>
              <p:nvPr/>
            </p:nvGrpSpPr>
            <p:grpSpPr>
              <a:xfrm>
                <a:off x="8474578" y="665323"/>
                <a:ext cx="47323" cy="1222952"/>
                <a:chOff x="8562975" y="662518"/>
                <a:chExt cx="205147" cy="886760"/>
              </a:xfrm>
            </p:grpSpPr>
            <p:sp>
              <p:nvSpPr>
                <p:cNvPr id="734" name="Graphic 15">
                  <a:extLst>
                    <a:ext uri="{FF2B5EF4-FFF2-40B4-BE49-F238E27FC236}">
                      <a16:creationId xmlns:a16="http://schemas.microsoft.com/office/drawing/2014/main" id="{1CFFF7D7-3D2D-CF46-A552-B80CCBF56F04}"/>
                    </a:ext>
                  </a:extLst>
                </p:cNvPr>
                <p:cNvSpPr/>
                <p:nvPr/>
              </p:nvSpPr>
              <p:spPr>
                <a:xfrm>
                  <a:off x="8562975" y="662518"/>
                  <a:ext cx="205147" cy="187378"/>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222222">
                    <a:alpha val="50196"/>
                  </a:srgbClr>
                </a:solidFill>
                <a:ln w="9525" cap="flat">
                  <a:noFill/>
                  <a:prstDash val="solid"/>
                  <a:miter/>
                </a:ln>
              </p:spPr>
              <p:txBody>
                <a:bodyPr rtlCol="0" anchor="ctr"/>
                <a:lstStyle/>
                <a:p>
                  <a:endParaRPr lang="en-US" sz="2400"/>
                </a:p>
              </p:txBody>
            </p:sp>
            <p:sp>
              <p:nvSpPr>
                <p:cNvPr id="735" name="Graphic 15">
                  <a:extLst>
                    <a:ext uri="{FF2B5EF4-FFF2-40B4-BE49-F238E27FC236}">
                      <a16:creationId xmlns:a16="http://schemas.microsoft.com/office/drawing/2014/main" id="{E34D54DB-DD00-BA45-9B1E-413E064A9EBE}"/>
                    </a:ext>
                  </a:extLst>
                </p:cNvPr>
                <p:cNvSpPr/>
                <p:nvPr/>
              </p:nvSpPr>
              <p:spPr>
                <a:xfrm>
                  <a:off x="8562975" y="849896"/>
                  <a:ext cx="205147" cy="69938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F73C3">
                    <a:alpha val="50196"/>
                  </a:srgbClr>
                </a:solidFill>
                <a:ln w="9525" cap="flat">
                  <a:noFill/>
                  <a:prstDash val="solid"/>
                  <a:miter/>
                </a:ln>
              </p:spPr>
              <p:txBody>
                <a:bodyPr rtlCol="0" anchor="ctr"/>
                <a:lstStyle/>
                <a:p>
                  <a:endParaRPr lang="en-US" sz="2400"/>
                </a:p>
              </p:txBody>
            </p:sp>
          </p:grpSp>
          <p:grpSp>
            <p:nvGrpSpPr>
              <p:cNvPr id="726" name="Group 725">
                <a:extLst>
                  <a:ext uri="{FF2B5EF4-FFF2-40B4-BE49-F238E27FC236}">
                    <a16:creationId xmlns:a16="http://schemas.microsoft.com/office/drawing/2014/main" id="{D257CFA9-C6B1-5F4F-8C0B-F0EB222AF3F6}"/>
                  </a:ext>
                </a:extLst>
              </p:cNvPr>
              <p:cNvGrpSpPr/>
              <p:nvPr/>
            </p:nvGrpSpPr>
            <p:grpSpPr>
              <a:xfrm>
                <a:off x="8266113" y="665321"/>
                <a:ext cx="193289" cy="1222955"/>
                <a:chOff x="8266113" y="665321"/>
                <a:chExt cx="251166" cy="1222955"/>
              </a:xfrm>
            </p:grpSpPr>
            <p:sp>
              <p:nvSpPr>
                <p:cNvPr id="728" name="Freeform: Shape 27">
                  <a:extLst>
                    <a:ext uri="{FF2B5EF4-FFF2-40B4-BE49-F238E27FC236}">
                      <a16:creationId xmlns:a16="http://schemas.microsoft.com/office/drawing/2014/main" id="{4BDE585E-5F77-D849-B006-B4D9D64561AE}"/>
                    </a:ext>
                  </a:extLst>
                </p:cNvPr>
                <p:cNvSpPr/>
                <p:nvPr/>
              </p:nvSpPr>
              <p:spPr>
                <a:xfrm>
                  <a:off x="8266113" y="665321"/>
                  <a:ext cx="66730" cy="503666"/>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00B6F1">
                    <a:alpha val="50196"/>
                  </a:srgbClr>
                </a:solidFill>
                <a:ln w="9525" cap="flat">
                  <a:noFill/>
                  <a:prstDash val="solid"/>
                  <a:miter/>
                </a:ln>
              </p:spPr>
              <p:txBody>
                <a:bodyPr rtlCol="0" anchor="ctr"/>
                <a:lstStyle/>
                <a:p>
                  <a:endParaRPr lang="en-US" sz="2400"/>
                </a:p>
              </p:txBody>
            </p:sp>
            <p:sp>
              <p:nvSpPr>
                <p:cNvPr id="729" name="Freeform: Shape 28">
                  <a:extLst>
                    <a:ext uri="{FF2B5EF4-FFF2-40B4-BE49-F238E27FC236}">
                      <a16:creationId xmlns:a16="http://schemas.microsoft.com/office/drawing/2014/main" id="{492D7E9E-6366-7F41-900F-FD3D6ED26B72}"/>
                    </a:ext>
                  </a:extLst>
                </p:cNvPr>
                <p:cNvSpPr/>
                <p:nvPr/>
              </p:nvSpPr>
              <p:spPr>
                <a:xfrm>
                  <a:off x="8352805" y="665321"/>
                  <a:ext cx="66265" cy="884766"/>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F26522">
                    <a:alpha val="50196"/>
                  </a:srgbClr>
                </a:solidFill>
                <a:ln w="9525" cap="flat">
                  <a:noFill/>
                  <a:prstDash val="solid"/>
                  <a:miter/>
                </a:ln>
              </p:spPr>
              <p:txBody>
                <a:bodyPr rtlCol="0" anchor="ctr"/>
                <a:lstStyle/>
                <a:p>
                  <a:endParaRPr lang="en-US" sz="2400"/>
                </a:p>
              </p:txBody>
            </p:sp>
            <p:sp>
              <p:nvSpPr>
                <p:cNvPr id="730" name="Freeform: Shape 29">
                  <a:extLst>
                    <a:ext uri="{FF2B5EF4-FFF2-40B4-BE49-F238E27FC236}">
                      <a16:creationId xmlns:a16="http://schemas.microsoft.com/office/drawing/2014/main" id="{3C8CAC13-0BFD-FA41-AFEF-D31BDE8B69C8}"/>
                    </a:ext>
                  </a:extLst>
                </p:cNvPr>
                <p:cNvSpPr/>
                <p:nvPr/>
              </p:nvSpPr>
              <p:spPr>
                <a:xfrm>
                  <a:off x="8442917" y="665322"/>
                  <a:ext cx="74362" cy="1222953"/>
                </a:xfrm>
                <a:custGeom>
                  <a:avLst/>
                  <a:gdLst>
                    <a:gd name="connsiteX0" fmla="*/ 0 w 173259"/>
                    <a:gd name="connsiteY0" fmla="*/ 0 h 240030"/>
                    <a:gd name="connsiteX1" fmla="*/ 173260 w 173259"/>
                    <a:gd name="connsiteY1" fmla="*/ 0 h 240030"/>
                    <a:gd name="connsiteX2" fmla="*/ 173260 w 173259"/>
                    <a:gd name="connsiteY2" fmla="*/ 240030 h 240030"/>
                    <a:gd name="connsiteX3" fmla="*/ 0 w 173259"/>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173259" h="240030">
                      <a:moveTo>
                        <a:pt x="0" y="0"/>
                      </a:moveTo>
                      <a:lnTo>
                        <a:pt x="173260" y="0"/>
                      </a:lnTo>
                      <a:lnTo>
                        <a:pt x="173260" y="240030"/>
                      </a:lnTo>
                      <a:lnTo>
                        <a:pt x="0" y="240030"/>
                      </a:lnTo>
                      <a:close/>
                    </a:path>
                  </a:pathLst>
                </a:custGeom>
                <a:solidFill>
                  <a:srgbClr val="662D91">
                    <a:alpha val="50196"/>
                  </a:srgbClr>
                </a:solidFill>
                <a:ln w="9525" cap="flat">
                  <a:noFill/>
                  <a:prstDash val="solid"/>
                  <a:miter/>
                </a:ln>
              </p:spPr>
              <p:txBody>
                <a:bodyPr rtlCol="0" anchor="ctr"/>
                <a:lstStyle/>
                <a:p>
                  <a:endParaRPr lang="en-US" sz="2400"/>
                </a:p>
              </p:txBody>
            </p:sp>
            <p:sp>
              <p:nvSpPr>
                <p:cNvPr id="731" name="Graphic 15">
                  <a:extLst>
                    <a:ext uri="{FF2B5EF4-FFF2-40B4-BE49-F238E27FC236}">
                      <a16:creationId xmlns:a16="http://schemas.microsoft.com/office/drawing/2014/main" id="{ECB72DFA-DE40-E644-9F37-0906A304A9FD}"/>
                    </a:ext>
                  </a:extLst>
                </p:cNvPr>
                <p:cNvSpPr/>
                <p:nvPr/>
              </p:nvSpPr>
              <p:spPr>
                <a:xfrm>
                  <a:off x="8350429" y="1549278"/>
                  <a:ext cx="72797" cy="186364"/>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74A534">
                    <a:alpha val="50196"/>
                  </a:srgbClr>
                </a:solidFill>
                <a:ln w="9525" cap="flat">
                  <a:noFill/>
                  <a:prstDash val="solid"/>
                  <a:miter/>
                </a:ln>
              </p:spPr>
              <p:txBody>
                <a:bodyPr rtlCol="0" anchor="ctr"/>
                <a:lstStyle/>
                <a:p>
                  <a:endParaRPr lang="en-US" sz="2400"/>
                </a:p>
              </p:txBody>
            </p:sp>
            <p:sp>
              <p:nvSpPr>
                <p:cNvPr id="732" name="Graphic 15">
                  <a:extLst>
                    <a:ext uri="{FF2B5EF4-FFF2-40B4-BE49-F238E27FC236}">
                      <a16:creationId xmlns:a16="http://schemas.microsoft.com/office/drawing/2014/main" id="{EF484909-0033-FC44-B6FF-A66C6B396BAC}"/>
                    </a:ext>
                  </a:extLst>
                </p:cNvPr>
                <p:cNvSpPr/>
                <p:nvPr/>
              </p:nvSpPr>
              <p:spPr>
                <a:xfrm>
                  <a:off x="8266113" y="1164180"/>
                  <a:ext cx="62663" cy="724095"/>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FC000">
                    <a:alpha val="50196"/>
                  </a:srgbClr>
                </a:solidFill>
                <a:ln w="9525" cap="flat">
                  <a:noFill/>
                  <a:prstDash val="solid"/>
                  <a:miter/>
                </a:ln>
              </p:spPr>
              <p:txBody>
                <a:bodyPr rtlCol="0" anchor="ctr"/>
                <a:lstStyle/>
                <a:p>
                  <a:endParaRPr lang="en-US" sz="2400"/>
                </a:p>
              </p:txBody>
            </p:sp>
            <p:sp>
              <p:nvSpPr>
                <p:cNvPr id="733" name="Graphic 15">
                  <a:extLst>
                    <a:ext uri="{FF2B5EF4-FFF2-40B4-BE49-F238E27FC236}">
                      <a16:creationId xmlns:a16="http://schemas.microsoft.com/office/drawing/2014/main" id="{4C94ACAB-A755-824B-A0B1-597FFE543E02}"/>
                    </a:ext>
                  </a:extLst>
                </p:cNvPr>
                <p:cNvSpPr/>
                <p:nvPr/>
              </p:nvSpPr>
              <p:spPr>
                <a:xfrm>
                  <a:off x="8352806" y="1732305"/>
                  <a:ext cx="66265" cy="155971"/>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A72023">
                    <a:alpha val="50196"/>
                  </a:srgbClr>
                </a:solidFill>
                <a:ln w="9525" cap="flat">
                  <a:noFill/>
                  <a:prstDash val="solid"/>
                  <a:miter/>
                </a:ln>
              </p:spPr>
              <p:txBody>
                <a:bodyPr rtlCol="0" anchor="ctr"/>
                <a:lstStyle/>
                <a:p>
                  <a:endParaRPr lang="en-US" sz="2400"/>
                </a:p>
              </p:txBody>
            </p:sp>
          </p:grpSp>
          <p:sp>
            <p:nvSpPr>
              <p:cNvPr id="727" name="Graphic 15">
                <a:extLst>
                  <a:ext uri="{FF2B5EF4-FFF2-40B4-BE49-F238E27FC236}">
                    <a16:creationId xmlns:a16="http://schemas.microsoft.com/office/drawing/2014/main" id="{FE64B08A-827F-3445-B67B-A753607802CD}"/>
                  </a:ext>
                </a:extLst>
              </p:cNvPr>
              <p:cNvSpPr/>
              <p:nvPr/>
            </p:nvSpPr>
            <p:spPr>
              <a:xfrm>
                <a:off x="8266113" y="1942476"/>
                <a:ext cx="259341" cy="198986"/>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chemeClr val="bg2">
                  <a:alpha val="50000"/>
                </a:schemeClr>
              </a:solidFill>
              <a:ln w="9525" cap="flat">
                <a:noFill/>
                <a:prstDash val="solid"/>
                <a:miter/>
              </a:ln>
            </p:spPr>
            <p:txBody>
              <a:bodyPr rtlCol="0" anchor="ctr"/>
              <a:lstStyle/>
              <a:p>
                <a:endParaRPr lang="en-US" sz="2400"/>
              </a:p>
            </p:txBody>
          </p:sp>
        </p:grpSp>
      </p:grpSp>
      <p:grpSp>
        <p:nvGrpSpPr>
          <p:cNvPr id="737" name="Graphic 15">
            <a:extLst>
              <a:ext uri="{FF2B5EF4-FFF2-40B4-BE49-F238E27FC236}">
                <a16:creationId xmlns:a16="http://schemas.microsoft.com/office/drawing/2014/main" id="{378D76D8-0441-DF40-98FD-F1C56B0C3421}"/>
              </a:ext>
            </a:extLst>
          </p:cNvPr>
          <p:cNvGrpSpPr/>
          <p:nvPr/>
        </p:nvGrpSpPr>
        <p:grpSpPr>
          <a:xfrm rot="5400000">
            <a:off x="7052120" y="1743584"/>
            <a:ext cx="57201" cy="109662"/>
            <a:chOff x="3491958" y="2555748"/>
            <a:chExt cx="152495" cy="310609"/>
          </a:xfrm>
          <a:solidFill>
            <a:srgbClr val="002878"/>
          </a:solidFill>
        </p:grpSpPr>
        <p:sp>
          <p:nvSpPr>
            <p:cNvPr id="738" name="Freeform: Shape 129">
              <a:extLst>
                <a:ext uri="{FF2B5EF4-FFF2-40B4-BE49-F238E27FC236}">
                  <a16:creationId xmlns:a16="http://schemas.microsoft.com/office/drawing/2014/main" id="{F1621379-7D1C-4E43-BB11-C6770C994EE0}"/>
                </a:ext>
              </a:extLst>
            </p:cNvPr>
            <p:cNvSpPr/>
            <p:nvPr/>
          </p:nvSpPr>
          <p:spPr>
            <a:xfrm>
              <a:off x="3491958" y="2789967"/>
              <a:ext cx="152495" cy="76390"/>
            </a:xfrm>
            <a:custGeom>
              <a:avLst/>
              <a:gdLst>
                <a:gd name="connsiteX0" fmla="*/ 41815 w 152495"/>
                <a:gd name="connsiteY0" fmla="*/ 32575 h 76390"/>
                <a:gd name="connsiteX1" fmla="*/ 67628 w 152495"/>
                <a:gd name="connsiteY1" fmla="*/ 57912 h 76390"/>
                <a:gd name="connsiteX2" fmla="*/ 48196 w 152495"/>
                <a:gd name="connsiteY2" fmla="*/ 76390 h 76390"/>
                <a:gd name="connsiteX3" fmla="*/ 0 w 152495"/>
                <a:gd name="connsiteY3" fmla="*/ 28385 h 76390"/>
                <a:gd name="connsiteX4" fmla="*/ 0 w 152495"/>
                <a:gd name="connsiteY4" fmla="*/ 0 h 76390"/>
                <a:gd name="connsiteX5" fmla="*/ 152495 w 152495"/>
                <a:gd name="connsiteY5" fmla="*/ 0 h 76390"/>
                <a:gd name="connsiteX6" fmla="*/ 152495 w 152495"/>
                <a:gd name="connsiteY6" fmla="*/ 32480 h 76390"/>
                <a:gd name="connsiteX7" fmla="*/ 41815 w 152495"/>
                <a:gd name="connsiteY7" fmla="*/ 32480 h 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95" h="76390">
                  <a:moveTo>
                    <a:pt x="41815" y="32575"/>
                  </a:moveTo>
                  <a:lnTo>
                    <a:pt x="67628" y="57912"/>
                  </a:lnTo>
                  <a:lnTo>
                    <a:pt x="48196" y="76390"/>
                  </a:lnTo>
                  <a:lnTo>
                    <a:pt x="0" y="28385"/>
                  </a:lnTo>
                  <a:lnTo>
                    <a:pt x="0" y="0"/>
                  </a:lnTo>
                  <a:lnTo>
                    <a:pt x="152495" y="0"/>
                  </a:lnTo>
                  <a:lnTo>
                    <a:pt x="152495" y="32480"/>
                  </a:lnTo>
                  <a:lnTo>
                    <a:pt x="41815" y="32480"/>
                  </a:lnTo>
                  <a:close/>
                </a:path>
              </a:pathLst>
            </a:custGeom>
            <a:solidFill>
              <a:srgbClr val="002878"/>
            </a:solidFill>
            <a:ln w="9525" cap="flat">
              <a:noFill/>
              <a:prstDash val="solid"/>
              <a:miter/>
            </a:ln>
          </p:spPr>
          <p:txBody>
            <a:bodyPr rtlCol="0" anchor="ctr"/>
            <a:lstStyle/>
            <a:p>
              <a:pPr defTabSz="914310"/>
              <a:endParaRPr lang="en-US">
                <a:solidFill>
                  <a:srgbClr val="0F73C3"/>
                </a:solidFill>
              </a:endParaRPr>
            </a:p>
          </p:txBody>
        </p:sp>
        <p:sp>
          <p:nvSpPr>
            <p:cNvPr id="739" name="Freeform: Shape 130">
              <a:extLst>
                <a:ext uri="{FF2B5EF4-FFF2-40B4-BE49-F238E27FC236}">
                  <a16:creationId xmlns:a16="http://schemas.microsoft.com/office/drawing/2014/main" id="{61567160-E91A-5943-BCC4-716CD60D7EA5}"/>
                </a:ext>
              </a:extLst>
            </p:cNvPr>
            <p:cNvSpPr/>
            <p:nvPr/>
          </p:nvSpPr>
          <p:spPr>
            <a:xfrm>
              <a:off x="3491958" y="2555748"/>
              <a:ext cx="152495" cy="141065"/>
            </a:xfrm>
            <a:custGeom>
              <a:avLst/>
              <a:gdLst>
                <a:gd name="connsiteX0" fmla="*/ 0 w 152495"/>
                <a:gd name="connsiteY0" fmla="*/ 141065 h 141065"/>
                <a:gd name="connsiteX1" fmla="*/ 0 w 152495"/>
                <a:gd name="connsiteY1" fmla="*/ 80963 h 141065"/>
                <a:gd name="connsiteX2" fmla="*/ 76391 w 152495"/>
                <a:gd name="connsiteY2" fmla="*/ 0 h 141065"/>
                <a:gd name="connsiteX3" fmla="*/ 152495 w 152495"/>
                <a:gd name="connsiteY3" fmla="*/ 80963 h 141065"/>
                <a:gd name="connsiteX4" fmla="*/ 152495 w 152495"/>
                <a:gd name="connsiteY4" fmla="*/ 141065 h 141065"/>
                <a:gd name="connsiteX5" fmla="*/ 0 w 152495"/>
                <a:gd name="connsiteY5" fmla="*/ 141065 h 141065"/>
                <a:gd name="connsiteX6" fmla="*/ 123920 w 152495"/>
                <a:gd name="connsiteY6" fmla="*/ 80963 h 141065"/>
                <a:gd name="connsiteX7" fmla="*/ 76391 w 152495"/>
                <a:gd name="connsiteY7" fmla="*/ 33147 h 141065"/>
                <a:gd name="connsiteX8" fmla="*/ 28575 w 152495"/>
                <a:gd name="connsiteY8" fmla="*/ 80963 h 141065"/>
                <a:gd name="connsiteX9" fmla="*/ 28575 w 152495"/>
                <a:gd name="connsiteY9" fmla="*/ 108585 h 141065"/>
                <a:gd name="connsiteX10" fmla="*/ 123920 w 152495"/>
                <a:gd name="connsiteY10" fmla="*/ 108585 h 141065"/>
                <a:gd name="connsiteX11" fmla="*/ 123920 w 152495"/>
                <a:gd name="connsiteY11" fmla="*/ 80963 h 14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495" h="141065">
                  <a:moveTo>
                    <a:pt x="0" y="141065"/>
                  </a:moveTo>
                  <a:lnTo>
                    <a:pt x="0" y="80963"/>
                  </a:lnTo>
                  <a:cubicBezTo>
                    <a:pt x="0" y="33147"/>
                    <a:pt x="30385" y="0"/>
                    <a:pt x="76391" y="0"/>
                  </a:cubicBezTo>
                  <a:cubicBezTo>
                    <a:pt x="122396" y="0"/>
                    <a:pt x="152495" y="33147"/>
                    <a:pt x="152495" y="80963"/>
                  </a:cubicBezTo>
                  <a:lnTo>
                    <a:pt x="152495" y="141065"/>
                  </a:lnTo>
                  <a:lnTo>
                    <a:pt x="0" y="141065"/>
                  </a:lnTo>
                  <a:close/>
                  <a:moveTo>
                    <a:pt x="123920" y="80963"/>
                  </a:moveTo>
                  <a:cubicBezTo>
                    <a:pt x="123920" y="50768"/>
                    <a:pt x="102203" y="33147"/>
                    <a:pt x="76391" y="33147"/>
                  </a:cubicBezTo>
                  <a:cubicBezTo>
                    <a:pt x="49435" y="33147"/>
                    <a:pt x="28575" y="49625"/>
                    <a:pt x="28575" y="80963"/>
                  </a:cubicBezTo>
                  <a:lnTo>
                    <a:pt x="28575" y="108585"/>
                  </a:lnTo>
                  <a:lnTo>
                    <a:pt x="123920" y="108585"/>
                  </a:lnTo>
                  <a:lnTo>
                    <a:pt x="123920" y="80963"/>
                  </a:lnTo>
                  <a:close/>
                </a:path>
              </a:pathLst>
            </a:custGeom>
            <a:solidFill>
              <a:srgbClr val="002878"/>
            </a:solidFill>
            <a:ln w="9525" cap="flat">
              <a:noFill/>
              <a:prstDash val="solid"/>
              <a:miter/>
            </a:ln>
          </p:spPr>
          <p:txBody>
            <a:bodyPr rtlCol="0" anchor="ctr"/>
            <a:lstStyle/>
            <a:p>
              <a:pPr defTabSz="914310"/>
              <a:endParaRPr lang="en-US">
                <a:solidFill>
                  <a:srgbClr val="0F73C3"/>
                </a:solidFill>
                <a:latin typeface="Arial" panose="020B0604020202020204" pitchFamily="34" charset="0"/>
                <a:cs typeface="Arial" panose="020B0604020202020204" pitchFamily="34" charset="0"/>
              </a:endParaRPr>
            </a:p>
          </p:txBody>
        </p:sp>
      </p:grpSp>
      <p:sp>
        <p:nvSpPr>
          <p:cNvPr id="740" name="Graphic 15">
            <a:extLst>
              <a:ext uri="{FF2B5EF4-FFF2-40B4-BE49-F238E27FC236}">
                <a16:creationId xmlns:a16="http://schemas.microsoft.com/office/drawing/2014/main" id="{8C9B4DAC-0717-8747-9420-BFCAFCF3C1D3}"/>
              </a:ext>
            </a:extLst>
          </p:cNvPr>
          <p:cNvSpPr/>
          <p:nvPr/>
        </p:nvSpPr>
        <p:spPr>
          <a:xfrm>
            <a:off x="5710794" y="1865936"/>
            <a:ext cx="3573" cy="617519"/>
          </a:xfrm>
          <a:custGeom>
            <a:avLst/>
            <a:gdLst>
              <a:gd name="connsiteX0" fmla="*/ 0 w 9525"/>
              <a:gd name="connsiteY0" fmla="*/ 1749076 h 1749075"/>
              <a:gd name="connsiteX1" fmla="*/ 0 w 9525"/>
              <a:gd name="connsiteY1" fmla="*/ 0 h 1749075"/>
            </a:gdLst>
            <a:ahLst/>
            <a:cxnLst>
              <a:cxn ang="0">
                <a:pos x="connsiteX0" y="connsiteY0"/>
              </a:cxn>
              <a:cxn ang="0">
                <a:pos x="connsiteX1" y="connsiteY1"/>
              </a:cxn>
            </a:cxnLst>
            <a:rect l="l" t="t" r="r" b="b"/>
            <a:pathLst>
              <a:path w="9525" h="1749075">
                <a:moveTo>
                  <a:pt x="0" y="1749076"/>
                </a:moveTo>
                <a:lnTo>
                  <a:pt x="0" y="0"/>
                </a:lnTo>
              </a:path>
            </a:pathLst>
          </a:custGeom>
          <a:ln w="9525" cap="flat">
            <a:solidFill>
              <a:srgbClr val="002878"/>
            </a:solidFill>
            <a:prstDash val="solid"/>
            <a:miter/>
          </a:ln>
        </p:spPr>
        <p:txBody>
          <a:bodyPr rtlCol="0" anchor="ctr"/>
          <a:lstStyle/>
          <a:p>
            <a:pPr defTabSz="914310"/>
            <a:endParaRPr lang="en-US">
              <a:solidFill>
                <a:srgbClr val="0F73C3"/>
              </a:solidFill>
            </a:endParaRPr>
          </a:p>
        </p:txBody>
      </p:sp>
      <p:sp>
        <p:nvSpPr>
          <p:cNvPr id="741" name="Graphic 15">
            <a:extLst>
              <a:ext uri="{FF2B5EF4-FFF2-40B4-BE49-F238E27FC236}">
                <a16:creationId xmlns:a16="http://schemas.microsoft.com/office/drawing/2014/main" id="{2993DA07-0F6C-3540-A907-3BDA420E7361}"/>
              </a:ext>
            </a:extLst>
          </p:cNvPr>
          <p:cNvSpPr/>
          <p:nvPr/>
        </p:nvSpPr>
        <p:spPr>
          <a:xfrm>
            <a:off x="5710794" y="2687377"/>
            <a:ext cx="3573" cy="617519"/>
          </a:xfrm>
          <a:custGeom>
            <a:avLst/>
            <a:gdLst>
              <a:gd name="connsiteX0" fmla="*/ 0 w 9525"/>
              <a:gd name="connsiteY0" fmla="*/ 1749076 h 1749075"/>
              <a:gd name="connsiteX1" fmla="*/ 0 w 9525"/>
              <a:gd name="connsiteY1" fmla="*/ 0 h 1749075"/>
            </a:gdLst>
            <a:ahLst/>
            <a:cxnLst>
              <a:cxn ang="0">
                <a:pos x="connsiteX0" y="connsiteY0"/>
              </a:cxn>
              <a:cxn ang="0">
                <a:pos x="connsiteX1" y="connsiteY1"/>
              </a:cxn>
            </a:cxnLst>
            <a:rect l="l" t="t" r="r" b="b"/>
            <a:pathLst>
              <a:path w="9525" h="1749075">
                <a:moveTo>
                  <a:pt x="0" y="1749076"/>
                </a:moveTo>
                <a:lnTo>
                  <a:pt x="0" y="0"/>
                </a:lnTo>
              </a:path>
            </a:pathLst>
          </a:custGeom>
          <a:ln w="9525" cap="flat">
            <a:solidFill>
              <a:srgbClr val="002878"/>
            </a:solidFill>
            <a:prstDash val="solid"/>
            <a:miter/>
          </a:ln>
        </p:spPr>
        <p:txBody>
          <a:bodyPr rtlCol="0" anchor="ctr"/>
          <a:lstStyle/>
          <a:p>
            <a:pPr defTabSz="914310"/>
            <a:endParaRPr lang="en-US">
              <a:solidFill>
                <a:srgbClr val="0F73C3"/>
              </a:solidFill>
            </a:endParaRPr>
          </a:p>
        </p:txBody>
      </p:sp>
      <p:sp>
        <p:nvSpPr>
          <p:cNvPr id="5" name="Down Arrow 4">
            <a:extLst>
              <a:ext uri="{FF2B5EF4-FFF2-40B4-BE49-F238E27FC236}">
                <a16:creationId xmlns:a16="http://schemas.microsoft.com/office/drawing/2014/main" id="{832348EE-56BA-6C67-1C47-615FAA0E3D74}"/>
              </a:ext>
            </a:extLst>
          </p:cNvPr>
          <p:cNvSpPr/>
          <p:nvPr/>
        </p:nvSpPr>
        <p:spPr>
          <a:xfrm>
            <a:off x="6978217" y="1486328"/>
            <a:ext cx="191342" cy="213957"/>
          </a:xfrm>
          <a:prstGeom prst="down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10"/>
            <a:endParaRPr lang="en-BE" sz="1200">
              <a:solidFill>
                <a:srgbClr val="FFFFFF"/>
              </a:solidFill>
              <a:latin typeface="Calibri" panose="020F0502020204030204"/>
            </a:endParaRPr>
          </a:p>
        </p:txBody>
      </p:sp>
      <p:sp>
        <p:nvSpPr>
          <p:cNvPr id="7" name="Graphic 15">
            <a:extLst>
              <a:ext uri="{FF2B5EF4-FFF2-40B4-BE49-F238E27FC236}">
                <a16:creationId xmlns:a16="http://schemas.microsoft.com/office/drawing/2014/main" id="{14488E7A-6365-AB15-AF5B-D3372BC72705}"/>
              </a:ext>
            </a:extLst>
          </p:cNvPr>
          <p:cNvSpPr/>
          <p:nvPr/>
        </p:nvSpPr>
        <p:spPr>
          <a:xfrm>
            <a:off x="6023953" y="402828"/>
            <a:ext cx="2090969" cy="962030"/>
          </a:xfrm>
          <a:custGeom>
            <a:avLst/>
            <a:gdLst>
              <a:gd name="connsiteX0" fmla="*/ 0 w 885825"/>
              <a:gd name="connsiteY0" fmla="*/ 0 h 4063841"/>
              <a:gd name="connsiteX1" fmla="*/ 885825 w 885825"/>
              <a:gd name="connsiteY1" fmla="*/ 0 h 4063841"/>
              <a:gd name="connsiteX2" fmla="*/ 885825 w 885825"/>
              <a:gd name="connsiteY2" fmla="*/ 4063841 h 4063841"/>
              <a:gd name="connsiteX3" fmla="*/ 0 w 885825"/>
              <a:gd name="connsiteY3" fmla="*/ 4063841 h 4063841"/>
            </a:gdLst>
            <a:ahLst/>
            <a:cxnLst>
              <a:cxn ang="0">
                <a:pos x="connsiteX0" y="connsiteY0"/>
              </a:cxn>
              <a:cxn ang="0">
                <a:pos x="connsiteX1" y="connsiteY1"/>
              </a:cxn>
              <a:cxn ang="0">
                <a:pos x="connsiteX2" y="connsiteY2"/>
              </a:cxn>
              <a:cxn ang="0">
                <a:pos x="connsiteX3" y="connsiteY3"/>
              </a:cxn>
            </a:cxnLst>
            <a:rect l="l" t="t" r="r" b="b"/>
            <a:pathLst>
              <a:path w="885825" h="4063841">
                <a:moveTo>
                  <a:pt x="0" y="0"/>
                </a:moveTo>
                <a:lnTo>
                  <a:pt x="885825" y="0"/>
                </a:lnTo>
                <a:lnTo>
                  <a:pt x="885825" y="4063841"/>
                </a:lnTo>
                <a:lnTo>
                  <a:pt x="0" y="4063841"/>
                </a:lnTo>
                <a:close/>
              </a:path>
            </a:pathLst>
          </a:custGeom>
          <a:solidFill>
            <a:srgbClr val="E6E7E8"/>
          </a:solidFill>
          <a:ln w="9525" cap="flat">
            <a:noFill/>
            <a:prstDash val="solid"/>
            <a:miter/>
          </a:ln>
        </p:spPr>
        <p:txBody>
          <a:bodyPr rtlCol="0" anchor="ctr"/>
          <a:lstStyle/>
          <a:p>
            <a:pPr defTabSz="914310"/>
            <a:endParaRPr lang="en-US">
              <a:solidFill>
                <a:srgbClr val="0F73C3"/>
              </a:solidFill>
            </a:endParaRPr>
          </a:p>
        </p:txBody>
      </p:sp>
      <p:sp>
        <p:nvSpPr>
          <p:cNvPr id="9" name="Graphic 15">
            <a:extLst>
              <a:ext uri="{FF2B5EF4-FFF2-40B4-BE49-F238E27FC236}">
                <a16:creationId xmlns:a16="http://schemas.microsoft.com/office/drawing/2014/main" id="{FCA1E426-DC33-B570-965B-60B8F9BFB219}"/>
              </a:ext>
            </a:extLst>
          </p:cNvPr>
          <p:cNvSpPr/>
          <p:nvPr/>
        </p:nvSpPr>
        <p:spPr>
          <a:xfrm>
            <a:off x="6593667" y="450396"/>
            <a:ext cx="208540" cy="358454"/>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00B6F1"/>
          </a:solidFill>
          <a:ln w="9525" cap="flat">
            <a:noFill/>
            <a:prstDash val="solid"/>
            <a:miter/>
          </a:ln>
        </p:spPr>
        <p:txBody>
          <a:bodyPr rtlCol="0" anchor="ctr"/>
          <a:lstStyle/>
          <a:p>
            <a:endParaRPr lang="en-US" sz="2400"/>
          </a:p>
        </p:txBody>
      </p:sp>
      <p:sp>
        <p:nvSpPr>
          <p:cNvPr id="10" name="Graphic 15">
            <a:extLst>
              <a:ext uri="{FF2B5EF4-FFF2-40B4-BE49-F238E27FC236}">
                <a16:creationId xmlns:a16="http://schemas.microsoft.com/office/drawing/2014/main" id="{1592F4BF-A03E-A81E-3BAD-A93E17DED7B6}"/>
              </a:ext>
            </a:extLst>
          </p:cNvPr>
          <p:cNvSpPr/>
          <p:nvPr/>
        </p:nvSpPr>
        <p:spPr>
          <a:xfrm>
            <a:off x="6099737" y="450395"/>
            <a:ext cx="208539" cy="513666"/>
          </a:xfrm>
          <a:custGeom>
            <a:avLst/>
            <a:gdLst>
              <a:gd name="connsiteX0" fmla="*/ 0 w 518541"/>
              <a:gd name="connsiteY0" fmla="*/ 0 h 240029"/>
              <a:gd name="connsiteX1" fmla="*/ 518541 w 518541"/>
              <a:gd name="connsiteY1" fmla="*/ 0 h 240029"/>
              <a:gd name="connsiteX2" fmla="*/ 518541 w 518541"/>
              <a:gd name="connsiteY2" fmla="*/ 240030 h 240029"/>
              <a:gd name="connsiteX3" fmla="*/ 0 w 518541"/>
              <a:gd name="connsiteY3" fmla="*/ 240030 h 240029"/>
            </a:gdLst>
            <a:ahLst/>
            <a:cxnLst>
              <a:cxn ang="0">
                <a:pos x="connsiteX0" y="connsiteY0"/>
              </a:cxn>
              <a:cxn ang="0">
                <a:pos x="connsiteX1" y="connsiteY1"/>
              </a:cxn>
              <a:cxn ang="0">
                <a:pos x="connsiteX2" y="connsiteY2"/>
              </a:cxn>
              <a:cxn ang="0">
                <a:pos x="connsiteX3" y="connsiteY3"/>
              </a:cxn>
            </a:cxnLst>
            <a:rect l="l" t="t" r="r" b="b"/>
            <a:pathLst>
              <a:path w="518541" h="240029">
                <a:moveTo>
                  <a:pt x="0" y="0"/>
                </a:moveTo>
                <a:lnTo>
                  <a:pt x="518541" y="0"/>
                </a:lnTo>
                <a:lnTo>
                  <a:pt x="518541" y="240030"/>
                </a:lnTo>
                <a:lnTo>
                  <a:pt x="0" y="240030"/>
                </a:lnTo>
                <a:close/>
              </a:path>
            </a:pathLst>
          </a:custGeom>
          <a:solidFill>
            <a:srgbClr val="FFC000"/>
          </a:solidFill>
          <a:ln w="9525" cap="flat">
            <a:noFill/>
            <a:prstDash val="solid"/>
            <a:miter/>
          </a:ln>
        </p:spPr>
        <p:txBody>
          <a:bodyPr rtlCol="0" anchor="ctr"/>
          <a:lstStyle/>
          <a:p>
            <a:endParaRPr lang="en-US" sz="2400"/>
          </a:p>
        </p:txBody>
      </p:sp>
      <p:sp>
        <p:nvSpPr>
          <p:cNvPr id="11" name="Graphic 15">
            <a:extLst>
              <a:ext uri="{FF2B5EF4-FFF2-40B4-BE49-F238E27FC236}">
                <a16:creationId xmlns:a16="http://schemas.microsoft.com/office/drawing/2014/main" id="{0BA3843F-FCB6-1CB8-FC76-959C088FA1D2}"/>
              </a:ext>
            </a:extLst>
          </p:cNvPr>
          <p:cNvSpPr/>
          <p:nvPr/>
        </p:nvSpPr>
        <p:spPr>
          <a:xfrm>
            <a:off x="7094407" y="453109"/>
            <a:ext cx="211103" cy="633684"/>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F26522"/>
          </a:solidFill>
          <a:ln w="9525" cap="flat">
            <a:noFill/>
            <a:prstDash val="solid"/>
            <a:miter/>
          </a:ln>
        </p:spPr>
        <p:txBody>
          <a:bodyPr rtlCol="0" anchor="ctr"/>
          <a:lstStyle/>
          <a:p>
            <a:endParaRPr lang="en-US" sz="2400"/>
          </a:p>
        </p:txBody>
      </p:sp>
      <p:sp>
        <p:nvSpPr>
          <p:cNvPr id="12" name="Graphic 15">
            <a:extLst>
              <a:ext uri="{FF2B5EF4-FFF2-40B4-BE49-F238E27FC236}">
                <a16:creationId xmlns:a16="http://schemas.microsoft.com/office/drawing/2014/main" id="{F1664552-B984-3AA8-D3B0-D8B16103DF44}"/>
              </a:ext>
            </a:extLst>
          </p:cNvPr>
          <p:cNvSpPr/>
          <p:nvPr/>
        </p:nvSpPr>
        <p:spPr>
          <a:xfrm>
            <a:off x="6345124" y="450395"/>
            <a:ext cx="209774" cy="127484"/>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accent6"/>
          </a:solidFill>
          <a:ln w="9525" cap="flat">
            <a:noFill/>
            <a:prstDash val="solid"/>
            <a:miter/>
          </a:ln>
        </p:spPr>
        <p:txBody>
          <a:bodyPr rtlCol="0" anchor="ctr"/>
          <a:lstStyle/>
          <a:p>
            <a:endParaRPr lang="en-US" sz="2400"/>
          </a:p>
        </p:txBody>
      </p:sp>
      <p:sp>
        <p:nvSpPr>
          <p:cNvPr id="13" name="Graphic 15">
            <a:extLst>
              <a:ext uri="{FF2B5EF4-FFF2-40B4-BE49-F238E27FC236}">
                <a16:creationId xmlns:a16="http://schemas.microsoft.com/office/drawing/2014/main" id="{FC1EAE7A-DCBB-A25E-9784-F5642200608C}"/>
              </a:ext>
            </a:extLst>
          </p:cNvPr>
          <p:cNvSpPr/>
          <p:nvPr/>
        </p:nvSpPr>
        <p:spPr>
          <a:xfrm>
            <a:off x="6843562" y="450396"/>
            <a:ext cx="210438" cy="112010"/>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accent3"/>
          </a:solidFill>
          <a:ln w="9525" cap="flat">
            <a:noFill/>
            <a:prstDash val="solid"/>
            <a:miter/>
          </a:ln>
        </p:spPr>
        <p:txBody>
          <a:bodyPr rtlCol="0" anchor="ctr"/>
          <a:lstStyle/>
          <a:p>
            <a:endParaRPr lang="en-US" sz="2400"/>
          </a:p>
        </p:txBody>
      </p:sp>
      <p:sp>
        <p:nvSpPr>
          <p:cNvPr id="14" name="Graphic 15">
            <a:extLst>
              <a:ext uri="{FF2B5EF4-FFF2-40B4-BE49-F238E27FC236}">
                <a16:creationId xmlns:a16="http://schemas.microsoft.com/office/drawing/2014/main" id="{7837E87A-0368-02BE-E8D2-68BE23F1887E}"/>
              </a:ext>
            </a:extLst>
          </p:cNvPr>
          <p:cNvSpPr/>
          <p:nvPr/>
        </p:nvSpPr>
        <p:spPr>
          <a:xfrm>
            <a:off x="7596761" y="450396"/>
            <a:ext cx="205356" cy="86660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rgbClr val="662D91"/>
          </a:solidFill>
          <a:ln w="9525" cap="flat">
            <a:noFill/>
            <a:prstDash val="solid"/>
            <a:miter/>
          </a:ln>
        </p:spPr>
        <p:txBody>
          <a:bodyPr rtlCol="0" anchor="ctr"/>
          <a:lstStyle/>
          <a:p>
            <a:endParaRPr lang="en-US" sz="2400"/>
          </a:p>
        </p:txBody>
      </p:sp>
      <p:sp>
        <p:nvSpPr>
          <p:cNvPr id="15" name="Graphic 15">
            <a:extLst>
              <a:ext uri="{FF2B5EF4-FFF2-40B4-BE49-F238E27FC236}">
                <a16:creationId xmlns:a16="http://schemas.microsoft.com/office/drawing/2014/main" id="{A14A4B87-8652-0C71-57AA-F4C19885B7F3}"/>
              </a:ext>
            </a:extLst>
          </p:cNvPr>
          <p:cNvSpPr/>
          <p:nvPr/>
        </p:nvSpPr>
        <p:spPr>
          <a:xfrm>
            <a:off x="7841520" y="452423"/>
            <a:ext cx="205147" cy="188612"/>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2"/>
          </a:solidFill>
          <a:ln w="9525" cap="flat">
            <a:noFill/>
            <a:prstDash val="solid"/>
            <a:miter/>
          </a:ln>
        </p:spPr>
        <p:txBody>
          <a:bodyPr rtlCol="0" anchor="ctr"/>
          <a:lstStyle/>
          <a:p>
            <a:endParaRPr lang="en-US" sz="2400"/>
          </a:p>
        </p:txBody>
      </p:sp>
      <p:sp>
        <p:nvSpPr>
          <p:cNvPr id="16" name="Graphic 15">
            <a:extLst>
              <a:ext uri="{FF2B5EF4-FFF2-40B4-BE49-F238E27FC236}">
                <a16:creationId xmlns:a16="http://schemas.microsoft.com/office/drawing/2014/main" id="{A9A3356E-C224-5C0A-C338-DDF10735392D}"/>
              </a:ext>
            </a:extLst>
          </p:cNvPr>
          <p:cNvSpPr/>
          <p:nvPr/>
        </p:nvSpPr>
        <p:spPr>
          <a:xfrm>
            <a:off x="7348796" y="455508"/>
            <a:ext cx="205147" cy="682761"/>
          </a:xfrm>
          <a:custGeom>
            <a:avLst/>
            <a:gdLst>
              <a:gd name="connsiteX0" fmla="*/ 0 w 518541"/>
              <a:gd name="connsiteY0" fmla="*/ 0 h 240030"/>
              <a:gd name="connsiteX1" fmla="*/ 518541 w 518541"/>
              <a:gd name="connsiteY1" fmla="*/ 0 h 240030"/>
              <a:gd name="connsiteX2" fmla="*/ 518541 w 518541"/>
              <a:gd name="connsiteY2" fmla="*/ 240030 h 240030"/>
              <a:gd name="connsiteX3" fmla="*/ 0 w 518541"/>
              <a:gd name="connsiteY3" fmla="*/ 240030 h 240030"/>
            </a:gdLst>
            <a:ahLst/>
            <a:cxnLst>
              <a:cxn ang="0">
                <a:pos x="connsiteX0" y="connsiteY0"/>
              </a:cxn>
              <a:cxn ang="0">
                <a:pos x="connsiteX1" y="connsiteY1"/>
              </a:cxn>
              <a:cxn ang="0">
                <a:pos x="connsiteX2" y="connsiteY2"/>
              </a:cxn>
              <a:cxn ang="0">
                <a:pos x="connsiteX3" y="connsiteY3"/>
              </a:cxn>
            </a:cxnLst>
            <a:rect l="l" t="t" r="r" b="b"/>
            <a:pathLst>
              <a:path w="518541" h="240030">
                <a:moveTo>
                  <a:pt x="0" y="0"/>
                </a:moveTo>
                <a:lnTo>
                  <a:pt x="518541" y="0"/>
                </a:lnTo>
                <a:lnTo>
                  <a:pt x="518541" y="240030"/>
                </a:lnTo>
                <a:lnTo>
                  <a:pt x="0" y="240030"/>
                </a:lnTo>
                <a:close/>
              </a:path>
            </a:pathLst>
          </a:custGeom>
          <a:solidFill>
            <a:schemeClr val="tx1"/>
          </a:solidFill>
          <a:ln w="9525" cap="flat">
            <a:noFill/>
            <a:prstDash val="solid"/>
            <a:miter/>
          </a:ln>
        </p:spPr>
        <p:txBody>
          <a:bodyPr rtlCol="0" anchor="ctr"/>
          <a:lstStyle/>
          <a:p>
            <a:endParaRPr lang="en-US" sz="2400"/>
          </a:p>
        </p:txBody>
      </p:sp>
      <p:sp>
        <p:nvSpPr>
          <p:cNvPr id="17" name="TextBox 16">
            <a:extLst>
              <a:ext uri="{FF2B5EF4-FFF2-40B4-BE49-F238E27FC236}">
                <a16:creationId xmlns:a16="http://schemas.microsoft.com/office/drawing/2014/main" id="{D7299A07-1040-4795-B29F-53BC74FD333E}"/>
              </a:ext>
            </a:extLst>
          </p:cNvPr>
          <p:cNvSpPr txBox="1"/>
          <p:nvPr/>
        </p:nvSpPr>
        <p:spPr>
          <a:xfrm>
            <a:off x="8508206" y="4194554"/>
            <a:ext cx="626710" cy="369332"/>
          </a:xfrm>
          <a:prstGeom prst="rect">
            <a:avLst/>
          </a:prstGeom>
          <a:noFill/>
        </p:spPr>
        <p:txBody>
          <a:bodyPr wrap="none" rtlCol="0">
            <a:spAutoFit/>
          </a:bodyPr>
          <a:lstStyle/>
          <a:p>
            <a:r>
              <a:rPr lang="en-BE"/>
              <a:t>Tape</a:t>
            </a:r>
          </a:p>
        </p:txBody>
      </p:sp>
      <p:sp>
        <p:nvSpPr>
          <p:cNvPr id="18" name="TextBox 17">
            <a:extLst>
              <a:ext uri="{FF2B5EF4-FFF2-40B4-BE49-F238E27FC236}">
                <a16:creationId xmlns:a16="http://schemas.microsoft.com/office/drawing/2014/main" id="{CEEDE58E-90C3-70BD-520D-43FB04A27441}"/>
              </a:ext>
            </a:extLst>
          </p:cNvPr>
          <p:cNvSpPr txBox="1"/>
          <p:nvPr/>
        </p:nvSpPr>
        <p:spPr>
          <a:xfrm>
            <a:off x="8303491" y="570053"/>
            <a:ext cx="774572" cy="923330"/>
          </a:xfrm>
          <a:prstGeom prst="rect">
            <a:avLst/>
          </a:prstGeom>
          <a:noFill/>
        </p:spPr>
        <p:txBody>
          <a:bodyPr wrap="none" rtlCol="0">
            <a:spAutoFit/>
          </a:bodyPr>
          <a:lstStyle/>
          <a:p>
            <a:pPr algn="ctr"/>
            <a:r>
              <a:rPr lang="en-BE"/>
              <a:t>HDD</a:t>
            </a:r>
            <a:br>
              <a:rPr lang="en-BE"/>
            </a:br>
            <a:r>
              <a:rPr lang="en-BE"/>
              <a:t>or</a:t>
            </a:r>
            <a:br>
              <a:rPr lang="en-BE"/>
            </a:br>
            <a:r>
              <a:rPr lang="en-BE"/>
              <a:t>NVME</a:t>
            </a:r>
          </a:p>
        </p:txBody>
      </p:sp>
    </p:spTree>
    <p:extLst>
      <p:ext uri="{BB962C8B-B14F-4D97-AF65-F5344CB8AC3E}">
        <p14:creationId xmlns:p14="http://schemas.microsoft.com/office/powerpoint/2010/main" val="11947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575BCB-0BE3-4099-8386-0478254E434B}"/>
              </a:ext>
            </a:extLst>
          </p:cNvPr>
          <p:cNvSpPr/>
          <p:nvPr/>
        </p:nvSpPr>
        <p:spPr>
          <a:xfrm>
            <a:off x="0" y="679270"/>
            <a:ext cx="9144000" cy="437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FFFFFF"/>
              </a:solidFill>
            </a:endParaRPr>
          </a:p>
        </p:txBody>
      </p:sp>
      <p:pic>
        <p:nvPicPr>
          <p:cNvPr id="7" name="Picture 6">
            <a:extLst>
              <a:ext uri="{FF2B5EF4-FFF2-40B4-BE49-F238E27FC236}">
                <a16:creationId xmlns:a16="http://schemas.microsoft.com/office/drawing/2014/main" id="{814B761B-C113-4DCC-869A-D73EA8C354EB}"/>
              </a:ext>
            </a:extLst>
          </p:cNvPr>
          <p:cNvPicPr>
            <a:picLocks noChangeAspect="1"/>
          </p:cNvPicPr>
          <p:nvPr/>
        </p:nvPicPr>
        <p:blipFill>
          <a:blip r:embed="rId2"/>
          <a:srcRect/>
          <a:stretch/>
        </p:blipFill>
        <p:spPr>
          <a:xfrm>
            <a:off x="-76200" y="679269"/>
            <a:ext cx="9144000" cy="3919972"/>
          </a:xfrm>
          <a:prstGeom prst="rect">
            <a:avLst/>
          </a:prstGeom>
        </p:spPr>
      </p:pic>
      <p:pic>
        <p:nvPicPr>
          <p:cNvPr id="4" name="Immagine 3">
            <a:extLst>
              <a:ext uri="{FF2B5EF4-FFF2-40B4-BE49-F238E27FC236}">
                <a16:creationId xmlns:a16="http://schemas.microsoft.com/office/drawing/2014/main" id="{36EDEB25-11DE-7D3E-1C1B-39DD2FF6315C}"/>
              </a:ext>
            </a:extLst>
          </p:cNvPr>
          <p:cNvPicPr>
            <a:picLocks noChangeAspect="1"/>
          </p:cNvPicPr>
          <p:nvPr/>
        </p:nvPicPr>
        <p:blipFill>
          <a:blip r:embed="rId3"/>
          <a:stretch>
            <a:fillRect/>
          </a:stretch>
        </p:blipFill>
        <p:spPr>
          <a:xfrm>
            <a:off x="7864349" y="3584448"/>
            <a:ext cx="1112570" cy="1223827"/>
          </a:xfrm>
          <a:prstGeom prst="rect">
            <a:avLst/>
          </a:prstGeom>
        </p:spPr>
      </p:pic>
      <p:sp>
        <p:nvSpPr>
          <p:cNvPr id="3" name="Title 1">
            <a:extLst>
              <a:ext uri="{FF2B5EF4-FFF2-40B4-BE49-F238E27FC236}">
                <a16:creationId xmlns:a16="http://schemas.microsoft.com/office/drawing/2014/main" id="{E55C2FC1-9C94-B5E1-202D-2830E35EDA06}"/>
              </a:ext>
            </a:extLst>
          </p:cNvPr>
          <p:cNvSpPr txBox="1">
            <a:spLocks/>
          </p:cNvSpPr>
          <p:nvPr/>
        </p:nvSpPr>
        <p:spPr>
          <a:xfrm>
            <a:off x="416560" y="335225"/>
            <a:ext cx="8310880" cy="688086"/>
          </a:xfrm>
          <a:prstGeom prst="rect">
            <a:avLst/>
          </a:prstGeom>
        </p:spPr>
        <p:txBody>
          <a:bodyPr/>
          <a:lstStyle>
            <a:lvl1pPr algn="l" rtl="0" eaLnBrk="1" fontAlgn="base" hangingPunct="1">
              <a:lnSpc>
                <a:spcPts val="2400"/>
              </a:lnSpc>
              <a:spcBef>
                <a:spcPct val="0"/>
              </a:spcBef>
              <a:spcAft>
                <a:spcPct val="0"/>
              </a:spcAft>
              <a:defRPr lang="en-US" sz="1800" b="1" kern="1200" dirty="0">
                <a:solidFill>
                  <a:srgbClr val="6A7B84"/>
                </a:solidFill>
                <a:latin typeface="Calibri" panose="020F0502020204030204" pitchFamily="34" charset="0"/>
                <a:ea typeface="ＭＳ Ｐゴシック" charset="0"/>
                <a:cs typeface="Calibri" panose="020F0502020204030204" pitchFamily="34" charset="0"/>
              </a:defRPr>
            </a:lvl1pPr>
            <a:lvl2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2pPr>
            <a:lvl3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3pPr>
            <a:lvl4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4pPr>
            <a:lvl5pPr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5pPr>
            <a:lvl6pPr marL="4572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6pPr>
            <a:lvl7pPr marL="9144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7pPr>
            <a:lvl8pPr marL="13716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8pPr>
            <a:lvl9pPr marL="1828800" algn="l" rtl="0" eaLnBrk="1" fontAlgn="base" hangingPunct="1">
              <a:lnSpc>
                <a:spcPts val="2400"/>
              </a:lnSpc>
              <a:spcBef>
                <a:spcPct val="0"/>
              </a:spcBef>
              <a:spcAft>
                <a:spcPct val="0"/>
              </a:spcAft>
              <a:defRPr sz="2400" b="1">
                <a:solidFill>
                  <a:srgbClr val="0F73C3"/>
                </a:solidFill>
                <a:latin typeface="Calibri" charset="0"/>
                <a:ea typeface="ＭＳ Ｐゴシック" charset="0"/>
                <a:cs typeface="ＭＳ Ｐゴシック" charset="0"/>
              </a:defRPr>
            </a:lvl9pPr>
          </a:lstStyle>
          <a:p>
            <a:r>
              <a:rPr lang="it-IT" sz="2400" dirty="0"/>
              <a:t>A history of </a:t>
            </a:r>
            <a:r>
              <a:rPr lang="it-IT" sz="2400" dirty="0" err="1"/>
              <a:t>innovation</a:t>
            </a:r>
            <a:endParaRPr lang="it-IT" sz="2400" dirty="0"/>
          </a:p>
        </p:txBody>
      </p:sp>
    </p:spTree>
    <p:extLst>
      <p:ext uri="{BB962C8B-B14F-4D97-AF65-F5344CB8AC3E}">
        <p14:creationId xmlns:p14="http://schemas.microsoft.com/office/powerpoint/2010/main" val="35941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FD3C-4718-B3B8-1372-C26D9A7C9845}"/>
              </a:ext>
            </a:extLst>
          </p:cNvPr>
          <p:cNvSpPr>
            <a:spLocks noGrp="1"/>
          </p:cNvSpPr>
          <p:nvPr>
            <p:ph type="title"/>
          </p:nvPr>
        </p:nvSpPr>
        <p:spPr/>
        <p:txBody>
          <a:bodyPr/>
          <a:lstStyle/>
          <a:p>
            <a:r>
              <a:rPr lang="en-US" dirty="0"/>
              <a:t>Customer Problems We Solve Today</a:t>
            </a:r>
          </a:p>
        </p:txBody>
      </p:sp>
      <p:pic>
        <p:nvPicPr>
          <p:cNvPr id="5" name="Picture 4">
            <a:extLst>
              <a:ext uri="{FF2B5EF4-FFF2-40B4-BE49-F238E27FC236}">
                <a16:creationId xmlns:a16="http://schemas.microsoft.com/office/drawing/2014/main" id="{1C89EC99-A5E0-E333-0F00-BB5F9F40216D}"/>
              </a:ext>
            </a:extLst>
          </p:cNvPr>
          <p:cNvPicPr>
            <a:picLocks noChangeAspect="1"/>
          </p:cNvPicPr>
          <p:nvPr/>
        </p:nvPicPr>
        <p:blipFill>
          <a:blip r:embed="rId3" cstate="print">
            <a:extLst>
              <a:ext uri="{28A0092B-C50C-407E-A947-70E740481C1C}">
                <a14:useLocalDpi xmlns:a14="http://schemas.microsoft.com/office/drawing/2010/main"/>
              </a:ext>
            </a:extLst>
          </a:blip>
          <a:srcRect r="31327"/>
          <a:stretch/>
        </p:blipFill>
        <p:spPr>
          <a:xfrm>
            <a:off x="6792683" y="850928"/>
            <a:ext cx="1976960" cy="161932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A4CDC29-6555-D6AA-4CD1-D95E77D00771}"/>
              </a:ext>
            </a:extLst>
          </p:cNvPr>
          <p:cNvPicPr>
            <a:picLocks noChangeAspect="1"/>
          </p:cNvPicPr>
          <p:nvPr/>
        </p:nvPicPr>
        <p:blipFill>
          <a:blip r:embed="rId4" cstate="print">
            <a:extLst>
              <a:ext uri="{28A0092B-C50C-407E-A947-70E740481C1C}">
                <a14:useLocalDpi xmlns:a14="http://schemas.microsoft.com/office/drawing/2010/main"/>
              </a:ext>
            </a:extLst>
          </a:blip>
          <a:srcRect l="4171" r="4171"/>
          <a:stretch/>
        </p:blipFill>
        <p:spPr>
          <a:xfrm>
            <a:off x="379132" y="847804"/>
            <a:ext cx="1982822" cy="162244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E901DE6-D2BA-BF53-3505-BA3F7CA16C85}"/>
              </a:ext>
            </a:extLst>
          </p:cNvPr>
          <p:cNvSpPr txBox="1"/>
          <p:nvPr/>
        </p:nvSpPr>
        <p:spPr>
          <a:xfrm>
            <a:off x="2401336" y="2466609"/>
            <a:ext cx="2224051"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200" b="1" dirty="0">
                <a:solidFill>
                  <a:srgbClr val="454545"/>
                </a:solidFill>
                <a:latin typeface="Aptos" panose="020B0004020202020204" pitchFamily="34" charset="0"/>
              </a:rPr>
              <a:t>RANSOMWARE RECOVERY</a:t>
            </a:r>
            <a:endPar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endParaRPr>
          </a:p>
        </p:txBody>
      </p:sp>
      <p:sp>
        <p:nvSpPr>
          <p:cNvPr id="9" name="TextBox 8">
            <a:extLst>
              <a:ext uri="{FF2B5EF4-FFF2-40B4-BE49-F238E27FC236}">
                <a16:creationId xmlns:a16="http://schemas.microsoft.com/office/drawing/2014/main" id="{BADAD3ED-B0EC-5047-B84C-4AFA4D609A3C}"/>
              </a:ext>
            </a:extLst>
          </p:cNvPr>
          <p:cNvSpPr txBox="1"/>
          <p:nvPr/>
        </p:nvSpPr>
        <p:spPr>
          <a:xfrm>
            <a:off x="4650534" y="2466609"/>
            <a:ext cx="1982822"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rPr>
              <a:t>ARCHIVE</a:t>
            </a:r>
          </a:p>
        </p:txBody>
      </p:sp>
      <p:sp>
        <p:nvSpPr>
          <p:cNvPr id="10" name="TextBox 9">
            <a:extLst>
              <a:ext uri="{FF2B5EF4-FFF2-40B4-BE49-F238E27FC236}">
                <a16:creationId xmlns:a16="http://schemas.microsoft.com/office/drawing/2014/main" id="{FB476416-0D27-DB2E-B6CB-7FCBF0381751}"/>
              </a:ext>
            </a:extLst>
          </p:cNvPr>
          <p:cNvSpPr txBox="1"/>
          <p:nvPr/>
        </p:nvSpPr>
        <p:spPr>
          <a:xfrm>
            <a:off x="6782931" y="2466609"/>
            <a:ext cx="1996465"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rPr>
              <a:t>POST-PRODUCTION</a:t>
            </a:r>
          </a:p>
        </p:txBody>
      </p:sp>
      <p:sp>
        <p:nvSpPr>
          <p:cNvPr id="11" name="TextBox 10">
            <a:extLst>
              <a:ext uri="{FF2B5EF4-FFF2-40B4-BE49-F238E27FC236}">
                <a16:creationId xmlns:a16="http://schemas.microsoft.com/office/drawing/2014/main" id="{3D5FD458-9AE0-147D-7811-92C3F3C86E99}"/>
              </a:ext>
            </a:extLst>
          </p:cNvPr>
          <p:cNvSpPr txBox="1"/>
          <p:nvPr/>
        </p:nvSpPr>
        <p:spPr>
          <a:xfrm>
            <a:off x="288831" y="2466609"/>
            <a:ext cx="2163424"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200" b="1" dirty="0">
                <a:solidFill>
                  <a:srgbClr val="454545"/>
                </a:solidFill>
                <a:latin typeface="Aptos" panose="020B0004020202020204" pitchFamily="34" charset="0"/>
              </a:rPr>
              <a:t>DATA PROTECTION/BACKUP</a:t>
            </a:r>
            <a:endPar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endParaRPr>
          </a:p>
        </p:txBody>
      </p:sp>
      <p:pic>
        <p:nvPicPr>
          <p:cNvPr id="12" name="Picture 11">
            <a:extLst>
              <a:ext uri="{FF2B5EF4-FFF2-40B4-BE49-F238E27FC236}">
                <a16:creationId xmlns:a16="http://schemas.microsoft.com/office/drawing/2014/main" id="{C0352BE4-2A00-27AC-A114-A312F1A046F9}"/>
              </a:ext>
            </a:extLst>
          </p:cNvPr>
          <p:cNvPicPr>
            <a:picLocks noChangeAspect="1"/>
          </p:cNvPicPr>
          <p:nvPr/>
        </p:nvPicPr>
        <p:blipFill>
          <a:blip r:embed="rId5" cstate="print">
            <a:extLst>
              <a:ext uri="{28A0092B-C50C-407E-A947-70E740481C1C}">
                <a14:useLocalDpi xmlns:a14="http://schemas.microsoft.com/office/drawing/2010/main"/>
              </a:ext>
            </a:extLst>
          </a:blip>
          <a:srcRect l="13870" r="13870"/>
          <a:stretch/>
        </p:blipFill>
        <p:spPr>
          <a:xfrm>
            <a:off x="4653465" y="846625"/>
            <a:ext cx="1976960" cy="162362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05354CD-BDB2-D6D0-19A3-2254255F38C6}"/>
              </a:ext>
            </a:extLst>
          </p:cNvPr>
          <p:cNvPicPr>
            <a:picLocks noChangeAspect="1"/>
          </p:cNvPicPr>
          <p:nvPr/>
        </p:nvPicPr>
        <p:blipFill>
          <a:blip r:embed="rId6" cstate="print">
            <a:extLst>
              <a:ext uri="{28A0092B-C50C-407E-A947-70E740481C1C}">
                <a14:useLocalDpi xmlns:a14="http://schemas.microsoft.com/office/drawing/2010/main"/>
              </a:ext>
            </a:extLst>
          </a:blip>
          <a:srcRect r="9845"/>
          <a:stretch/>
        </p:blipFill>
        <p:spPr>
          <a:xfrm>
            <a:off x="6792683" y="2848710"/>
            <a:ext cx="1976960" cy="162903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0EE7C5A-50D8-4DF4-CF55-101199B1A3D1}"/>
              </a:ext>
            </a:extLst>
          </p:cNvPr>
          <p:cNvPicPr>
            <a:picLocks noChangeAspect="1"/>
          </p:cNvPicPr>
          <p:nvPr/>
        </p:nvPicPr>
        <p:blipFill>
          <a:blip r:embed="rId7" cstate="print">
            <a:extLst>
              <a:ext uri="{28A0092B-C50C-407E-A947-70E740481C1C}">
                <a14:useLocalDpi xmlns:a14="http://schemas.microsoft.com/office/drawing/2010/main"/>
              </a:ext>
            </a:extLst>
          </a:blip>
          <a:srcRect t="1166" r="10367"/>
          <a:stretch/>
        </p:blipFill>
        <p:spPr>
          <a:xfrm>
            <a:off x="2528439" y="2848710"/>
            <a:ext cx="1969845" cy="1629030"/>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CC783073-9C6C-0D64-B35F-2D4E4593860A}"/>
              </a:ext>
            </a:extLst>
          </p:cNvPr>
          <p:cNvSpPr txBox="1"/>
          <p:nvPr/>
        </p:nvSpPr>
        <p:spPr>
          <a:xfrm>
            <a:off x="2401336" y="4470908"/>
            <a:ext cx="2224051"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200" b="1" dirty="0">
                <a:solidFill>
                  <a:srgbClr val="454545"/>
                </a:solidFill>
                <a:latin typeface="Aptos" panose="020B0004020202020204" pitchFamily="34" charset="0"/>
              </a:rPr>
              <a:t>GENOME SEQUENCING</a:t>
            </a:r>
            <a:endPar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endParaRPr>
          </a:p>
        </p:txBody>
      </p:sp>
      <p:sp>
        <p:nvSpPr>
          <p:cNvPr id="17" name="TextBox 16">
            <a:extLst>
              <a:ext uri="{FF2B5EF4-FFF2-40B4-BE49-F238E27FC236}">
                <a16:creationId xmlns:a16="http://schemas.microsoft.com/office/drawing/2014/main" id="{DBB86E4A-584A-885A-B7C4-B64575A780BA}"/>
              </a:ext>
            </a:extLst>
          </p:cNvPr>
          <p:cNvSpPr txBox="1"/>
          <p:nvPr/>
        </p:nvSpPr>
        <p:spPr>
          <a:xfrm>
            <a:off x="4592145" y="4470908"/>
            <a:ext cx="2099600"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rPr>
              <a:t>SURVEILLANCE/SECURITY</a:t>
            </a:r>
          </a:p>
        </p:txBody>
      </p:sp>
      <p:sp>
        <p:nvSpPr>
          <p:cNvPr id="18" name="TextBox 17">
            <a:extLst>
              <a:ext uri="{FF2B5EF4-FFF2-40B4-BE49-F238E27FC236}">
                <a16:creationId xmlns:a16="http://schemas.microsoft.com/office/drawing/2014/main" id="{AD489865-4059-449D-0483-486E00B5A213}"/>
              </a:ext>
            </a:extLst>
          </p:cNvPr>
          <p:cNvSpPr txBox="1"/>
          <p:nvPr/>
        </p:nvSpPr>
        <p:spPr>
          <a:xfrm>
            <a:off x="6782931" y="4470908"/>
            <a:ext cx="1996465"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rPr>
              <a:t>AI</a:t>
            </a:r>
          </a:p>
        </p:txBody>
      </p:sp>
      <p:sp>
        <p:nvSpPr>
          <p:cNvPr id="19" name="TextBox 18">
            <a:extLst>
              <a:ext uri="{FF2B5EF4-FFF2-40B4-BE49-F238E27FC236}">
                <a16:creationId xmlns:a16="http://schemas.microsoft.com/office/drawing/2014/main" id="{E9DF9CC8-7697-46EE-141C-A2CF2A9F2078}"/>
              </a:ext>
            </a:extLst>
          </p:cNvPr>
          <p:cNvSpPr txBox="1"/>
          <p:nvPr/>
        </p:nvSpPr>
        <p:spPr>
          <a:xfrm>
            <a:off x="379132" y="4470908"/>
            <a:ext cx="1982822" cy="276999"/>
          </a:xfrm>
          <a:prstGeom prst="rect">
            <a:avLst/>
          </a:prstGeom>
          <a:noFill/>
        </p:spPr>
        <p:txBody>
          <a:bodyPr wrap="square" rtlCol="0">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54545"/>
                </a:solidFill>
                <a:effectLst/>
                <a:uLnTx/>
                <a:uFillTx/>
                <a:latin typeface="Aptos" panose="020B0004020202020204" pitchFamily="34" charset="0"/>
                <a:ea typeface="ＭＳ Ｐゴシック" charset="0"/>
              </a:rPr>
              <a:t>VFX</a:t>
            </a:r>
          </a:p>
        </p:txBody>
      </p:sp>
      <p:pic>
        <p:nvPicPr>
          <p:cNvPr id="21" name="Picture 20">
            <a:extLst>
              <a:ext uri="{FF2B5EF4-FFF2-40B4-BE49-F238E27FC236}">
                <a16:creationId xmlns:a16="http://schemas.microsoft.com/office/drawing/2014/main" id="{870D6E34-4842-A7B1-83C4-1DEDE94A2818}"/>
              </a:ext>
            </a:extLst>
          </p:cNvPr>
          <p:cNvPicPr>
            <a:picLocks noChangeAspect="1"/>
          </p:cNvPicPr>
          <p:nvPr/>
        </p:nvPicPr>
        <p:blipFill rotWithShape="1">
          <a:blip r:embed="rId8">
            <a:extLst>
              <a:ext uri="{28A0092B-C50C-407E-A947-70E740481C1C}">
                <a14:useLocalDpi xmlns:a14="http://schemas.microsoft.com/office/drawing/2010/main"/>
              </a:ext>
            </a:extLst>
          </a:blip>
          <a:srcRect t="-1"/>
          <a:stretch/>
        </p:blipFill>
        <p:spPr>
          <a:xfrm>
            <a:off x="382063" y="2848710"/>
            <a:ext cx="1976960" cy="16290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0F467E2F-D9EE-F750-78E5-394009A555D7}"/>
              </a:ext>
            </a:extLst>
          </p:cNvPr>
          <p:cNvPicPr>
            <a:picLocks noChangeAspect="1"/>
          </p:cNvPicPr>
          <p:nvPr/>
        </p:nvPicPr>
        <p:blipFill>
          <a:blip r:embed="rId9" cstate="print">
            <a:extLst>
              <a:ext uri="{28A0092B-C50C-407E-A947-70E740481C1C}">
                <a14:useLocalDpi xmlns:a14="http://schemas.microsoft.com/office/drawing/2010/main"/>
              </a:ext>
            </a:extLst>
          </a:blip>
          <a:srcRect l="17450" r="17450"/>
          <a:stretch/>
        </p:blipFill>
        <p:spPr>
          <a:xfrm>
            <a:off x="2524881" y="847804"/>
            <a:ext cx="1976961" cy="1622446"/>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66ACFD1-1818-CE82-0C1A-481EB5D15FFB}"/>
              </a:ext>
            </a:extLst>
          </p:cNvPr>
          <p:cNvPicPr>
            <a:picLocks noChangeAspect="1"/>
          </p:cNvPicPr>
          <p:nvPr/>
        </p:nvPicPr>
        <p:blipFill>
          <a:blip r:embed="rId10" cstate="print">
            <a:extLst>
              <a:ext uri="{28A0092B-C50C-407E-A947-70E740481C1C}">
                <a14:useLocalDpi xmlns:a14="http://schemas.microsoft.com/office/drawing/2010/main"/>
              </a:ext>
            </a:extLst>
          </a:blip>
          <a:srcRect r="14979"/>
          <a:stretch/>
        </p:blipFill>
        <p:spPr>
          <a:xfrm>
            <a:off x="4650221" y="2848710"/>
            <a:ext cx="1983449" cy="16290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3916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7BA7BB8-645E-A63C-37C6-4B1BFA1B3CE8}"/>
              </a:ext>
            </a:extLst>
          </p:cNvPr>
          <p:cNvSpPr/>
          <p:nvPr/>
        </p:nvSpPr>
        <p:spPr>
          <a:xfrm>
            <a:off x="6091673" y="2718114"/>
            <a:ext cx="2857499" cy="1738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600" dirty="0">
              <a:solidFill>
                <a:srgbClr val="FFFFFF"/>
              </a:solidFill>
            </a:endParaRPr>
          </a:p>
        </p:txBody>
      </p:sp>
      <p:sp>
        <p:nvSpPr>
          <p:cNvPr id="4" name="Rettangolo 3">
            <a:extLst>
              <a:ext uri="{FF2B5EF4-FFF2-40B4-BE49-F238E27FC236}">
                <a16:creationId xmlns:a16="http://schemas.microsoft.com/office/drawing/2014/main" id="{509F413D-D5DD-2DF7-B31A-E11C4F4E60B0}"/>
              </a:ext>
            </a:extLst>
          </p:cNvPr>
          <p:cNvSpPr/>
          <p:nvPr/>
        </p:nvSpPr>
        <p:spPr>
          <a:xfrm>
            <a:off x="3147493" y="2718114"/>
            <a:ext cx="2857499" cy="1738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600" dirty="0">
              <a:solidFill>
                <a:srgbClr val="FFFFFF"/>
              </a:solidFill>
            </a:endParaRPr>
          </a:p>
        </p:txBody>
      </p:sp>
      <p:sp>
        <p:nvSpPr>
          <p:cNvPr id="2" name="Rettangolo 1">
            <a:extLst>
              <a:ext uri="{FF2B5EF4-FFF2-40B4-BE49-F238E27FC236}">
                <a16:creationId xmlns:a16="http://schemas.microsoft.com/office/drawing/2014/main" id="{9D972D7B-D8D5-4436-4979-E321698EE19D}"/>
              </a:ext>
            </a:extLst>
          </p:cNvPr>
          <p:cNvSpPr/>
          <p:nvPr/>
        </p:nvSpPr>
        <p:spPr>
          <a:xfrm>
            <a:off x="253481" y="2718114"/>
            <a:ext cx="2857499" cy="173816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600" dirty="0">
              <a:solidFill>
                <a:srgbClr val="FFFFFF"/>
              </a:solidFill>
            </a:endParaRPr>
          </a:p>
        </p:txBody>
      </p:sp>
      <p:sp>
        <p:nvSpPr>
          <p:cNvPr id="3" name="Title 2">
            <a:extLst>
              <a:ext uri="{FF2B5EF4-FFF2-40B4-BE49-F238E27FC236}">
                <a16:creationId xmlns:a16="http://schemas.microsoft.com/office/drawing/2014/main" id="{802C4BFB-839A-475F-AFCE-35385367E231}"/>
              </a:ext>
            </a:extLst>
          </p:cNvPr>
          <p:cNvSpPr>
            <a:spLocks noGrp="1"/>
          </p:cNvSpPr>
          <p:nvPr>
            <p:ph type="title"/>
          </p:nvPr>
        </p:nvSpPr>
        <p:spPr>
          <a:xfrm>
            <a:off x="365761" y="54864"/>
            <a:ext cx="8270240" cy="688086"/>
          </a:xfrm>
        </p:spPr>
        <p:txBody>
          <a:bodyPr/>
          <a:lstStyle/>
          <a:p>
            <a:r>
              <a:rPr lang="en-US" dirty="0"/>
              <a:t>Customer Problems We Solve Today</a:t>
            </a:r>
          </a:p>
        </p:txBody>
      </p:sp>
      <p:sp>
        <p:nvSpPr>
          <p:cNvPr id="9" name="TextBox 8">
            <a:extLst>
              <a:ext uri="{FF2B5EF4-FFF2-40B4-BE49-F238E27FC236}">
                <a16:creationId xmlns:a16="http://schemas.microsoft.com/office/drawing/2014/main" id="{33EE0B32-DD5C-43A4-8698-1AD6FBBEEA90}"/>
              </a:ext>
            </a:extLst>
          </p:cNvPr>
          <p:cNvSpPr txBox="1"/>
          <p:nvPr/>
        </p:nvSpPr>
        <p:spPr>
          <a:xfrm>
            <a:off x="7386320" y="5273211"/>
            <a:ext cx="1757680" cy="215444"/>
          </a:xfrm>
          <a:prstGeom prst="rect">
            <a:avLst/>
          </a:prstGeom>
          <a:noFill/>
        </p:spPr>
        <p:txBody>
          <a:bodyPr wrap="square" rtlCol="0">
            <a:spAutoFit/>
          </a:bodyPr>
          <a:lstStyle/>
          <a:p>
            <a:r>
              <a:rPr lang="en-US" sz="800" i="1" dirty="0"/>
              <a:t>Source:  </a:t>
            </a:r>
            <a:r>
              <a:rPr lang="en-US" sz="800" i="1" dirty="0">
                <a:latin typeface="Calibri" panose="020F0502020204030204" pitchFamily="34" charset="0"/>
                <a:ea typeface="Calibri" panose="020F0502020204030204" pitchFamily="34" charset="0"/>
                <a:cs typeface="Times New Roman" panose="02020603050405020304" pitchFamily="18" charset="0"/>
              </a:rPr>
              <a:t>ESG Research Survey, 2023</a:t>
            </a:r>
            <a:endParaRPr lang="en-US" sz="800" i="1" dirty="0"/>
          </a:p>
        </p:txBody>
      </p:sp>
      <p:sp>
        <p:nvSpPr>
          <p:cNvPr id="10" name="TextBox 9">
            <a:extLst>
              <a:ext uri="{FF2B5EF4-FFF2-40B4-BE49-F238E27FC236}">
                <a16:creationId xmlns:a16="http://schemas.microsoft.com/office/drawing/2014/main" id="{9B97F649-FE2B-440D-8A7E-2BCDBA05D0BA}"/>
              </a:ext>
            </a:extLst>
          </p:cNvPr>
          <p:cNvSpPr txBox="1"/>
          <p:nvPr/>
        </p:nvSpPr>
        <p:spPr>
          <a:xfrm>
            <a:off x="3547542" y="3502168"/>
            <a:ext cx="2057400" cy="954107"/>
          </a:xfrm>
          <a:prstGeom prst="rect">
            <a:avLst/>
          </a:prstGeom>
          <a:noFill/>
        </p:spPr>
        <p:txBody>
          <a:bodyPr wrap="square" rtlCol="0">
            <a:spAutoFit/>
          </a:bodyPr>
          <a:lstStyle/>
          <a:p>
            <a:pPr algn="ctr"/>
            <a:r>
              <a:rPr lang="en-US" sz="1400" b="1" dirty="0">
                <a:solidFill>
                  <a:schemeClr val="bg1"/>
                </a:solidFill>
              </a:rPr>
              <a:t>69%</a:t>
            </a:r>
          </a:p>
          <a:p>
            <a:pPr algn="ctr"/>
            <a:r>
              <a:rPr lang="en-US" sz="1400" dirty="0">
                <a:solidFill>
                  <a:schemeClr val="bg1"/>
                </a:solidFill>
              </a:rPr>
              <a:t>Expect to increase spending on cybersecurity</a:t>
            </a:r>
          </a:p>
        </p:txBody>
      </p:sp>
      <p:sp>
        <p:nvSpPr>
          <p:cNvPr id="11" name="TextBox 10">
            <a:extLst>
              <a:ext uri="{FF2B5EF4-FFF2-40B4-BE49-F238E27FC236}">
                <a16:creationId xmlns:a16="http://schemas.microsoft.com/office/drawing/2014/main" id="{83D159F4-E497-4C40-94D9-86AB94DC403C}"/>
              </a:ext>
            </a:extLst>
          </p:cNvPr>
          <p:cNvSpPr txBox="1"/>
          <p:nvPr/>
        </p:nvSpPr>
        <p:spPr>
          <a:xfrm>
            <a:off x="6614379" y="3502167"/>
            <a:ext cx="2057400" cy="954107"/>
          </a:xfrm>
          <a:prstGeom prst="rect">
            <a:avLst/>
          </a:prstGeom>
          <a:noFill/>
        </p:spPr>
        <p:txBody>
          <a:bodyPr wrap="square" rtlCol="0">
            <a:spAutoFit/>
          </a:bodyPr>
          <a:lstStyle/>
          <a:p>
            <a:pPr algn="ctr"/>
            <a:r>
              <a:rPr lang="en-US" sz="1400" b="1" dirty="0">
                <a:solidFill>
                  <a:schemeClr val="bg1"/>
                </a:solidFill>
              </a:rPr>
              <a:t>57%</a:t>
            </a:r>
          </a:p>
          <a:p>
            <a:pPr algn="ctr"/>
            <a:r>
              <a:rPr lang="en-US" sz="1400" dirty="0">
                <a:solidFill>
                  <a:schemeClr val="bg1"/>
                </a:solidFill>
              </a:rPr>
              <a:t>Expect to increase spending on data protection and archive</a:t>
            </a:r>
          </a:p>
        </p:txBody>
      </p:sp>
      <p:sp>
        <p:nvSpPr>
          <p:cNvPr id="14" name="TextBox 13">
            <a:extLst>
              <a:ext uri="{FF2B5EF4-FFF2-40B4-BE49-F238E27FC236}">
                <a16:creationId xmlns:a16="http://schemas.microsoft.com/office/drawing/2014/main" id="{0147B964-0AEA-4987-B3B1-CF6392549336}"/>
              </a:ext>
            </a:extLst>
          </p:cNvPr>
          <p:cNvSpPr txBox="1"/>
          <p:nvPr/>
        </p:nvSpPr>
        <p:spPr>
          <a:xfrm>
            <a:off x="529175" y="3502168"/>
            <a:ext cx="2333414" cy="738664"/>
          </a:xfrm>
          <a:prstGeom prst="rect">
            <a:avLst/>
          </a:prstGeom>
          <a:noFill/>
        </p:spPr>
        <p:txBody>
          <a:bodyPr wrap="square" rtlCol="0">
            <a:spAutoFit/>
          </a:bodyPr>
          <a:lstStyle/>
          <a:p>
            <a:pPr algn="ctr"/>
            <a:r>
              <a:rPr lang="en-US" sz="1400" b="1" dirty="0">
                <a:solidFill>
                  <a:schemeClr val="bg1"/>
                </a:solidFill>
              </a:rPr>
              <a:t>82%</a:t>
            </a:r>
          </a:p>
          <a:p>
            <a:pPr algn="ctr"/>
            <a:r>
              <a:rPr lang="en-US" sz="1400" dirty="0">
                <a:solidFill>
                  <a:schemeClr val="bg1"/>
                </a:solidFill>
              </a:rPr>
              <a:t>Say concern for ransomware is greater than 2 years ago</a:t>
            </a:r>
          </a:p>
        </p:txBody>
      </p:sp>
      <p:grpSp>
        <p:nvGrpSpPr>
          <p:cNvPr id="13" name="Gruppo 12">
            <a:extLst>
              <a:ext uri="{FF2B5EF4-FFF2-40B4-BE49-F238E27FC236}">
                <a16:creationId xmlns:a16="http://schemas.microsoft.com/office/drawing/2014/main" id="{83710C51-27D3-B960-9C91-9452C19D5812}"/>
              </a:ext>
            </a:extLst>
          </p:cNvPr>
          <p:cNvGrpSpPr/>
          <p:nvPr/>
        </p:nvGrpSpPr>
        <p:grpSpPr>
          <a:xfrm>
            <a:off x="2212534" y="1165721"/>
            <a:ext cx="4437202" cy="2452291"/>
            <a:chOff x="4596790" y="939910"/>
            <a:chExt cx="4437202" cy="2452291"/>
          </a:xfrm>
        </p:grpSpPr>
        <p:sp>
          <p:nvSpPr>
            <p:cNvPr id="7" name="Rectangle 15">
              <a:extLst>
                <a:ext uri="{FF2B5EF4-FFF2-40B4-BE49-F238E27FC236}">
                  <a16:creationId xmlns:a16="http://schemas.microsoft.com/office/drawing/2014/main" id="{725B8FFC-B9E6-FA26-B8E1-E04859045149}"/>
                </a:ext>
              </a:extLst>
            </p:cNvPr>
            <p:cNvSpPr/>
            <p:nvPr/>
          </p:nvSpPr>
          <p:spPr>
            <a:xfrm>
              <a:off x="4596790" y="945724"/>
              <a:ext cx="2149200" cy="10109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bg1"/>
                  </a:solidFill>
                </a:rPr>
                <a:t>Archiving</a:t>
              </a:r>
            </a:p>
          </p:txBody>
        </p:sp>
        <p:sp>
          <p:nvSpPr>
            <p:cNvPr id="8" name="Rectangle 20">
              <a:extLst>
                <a:ext uri="{FF2B5EF4-FFF2-40B4-BE49-F238E27FC236}">
                  <a16:creationId xmlns:a16="http://schemas.microsoft.com/office/drawing/2014/main" id="{AD897DE8-EE83-EE8F-6FD6-35DBD01666D3}"/>
                </a:ext>
              </a:extLst>
            </p:cNvPr>
            <p:cNvSpPr/>
            <p:nvPr/>
          </p:nvSpPr>
          <p:spPr>
            <a:xfrm>
              <a:off x="6856671" y="939910"/>
              <a:ext cx="2177321" cy="101094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bg1"/>
                  </a:solidFill>
                </a:rPr>
                <a:t>Data Protection</a:t>
              </a:r>
            </a:p>
          </p:txBody>
        </p:sp>
        <p:pic>
          <p:nvPicPr>
            <p:cNvPr id="12" name="Picture 4">
              <a:extLst>
                <a:ext uri="{FF2B5EF4-FFF2-40B4-BE49-F238E27FC236}">
                  <a16:creationId xmlns:a16="http://schemas.microsoft.com/office/drawing/2014/main" id="{73650FFF-160F-7EB3-BC30-A50F0EFDAC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05" b="-17845"/>
            <a:stretch/>
          </p:blipFill>
          <p:spPr>
            <a:xfrm>
              <a:off x="6858127" y="1686740"/>
              <a:ext cx="2175865" cy="1705461"/>
            </a:xfrm>
            <a:prstGeom prst="rect">
              <a:avLst/>
            </a:prstGeom>
          </p:spPr>
        </p:pic>
        <p:pic>
          <p:nvPicPr>
            <p:cNvPr id="6" name="Picture 6">
              <a:extLst>
                <a:ext uri="{FF2B5EF4-FFF2-40B4-BE49-F238E27FC236}">
                  <a16:creationId xmlns:a16="http://schemas.microsoft.com/office/drawing/2014/main" id="{17A7A3BD-84C9-6E78-59C6-A6AB8F845B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 b="-221"/>
            <a:stretch/>
          </p:blipFill>
          <p:spPr>
            <a:xfrm>
              <a:off x="4601605" y="1686741"/>
              <a:ext cx="2148927" cy="1471614"/>
            </a:xfrm>
            <a:prstGeom prst="rect">
              <a:avLst/>
            </a:prstGeom>
          </p:spPr>
        </p:pic>
      </p:grpSp>
      <p:pic>
        <p:nvPicPr>
          <p:cNvPr id="15" name="Picture 6">
            <a:extLst>
              <a:ext uri="{FF2B5EF4-FFF2-40B4-BE49-F238E27FC236}">
                <a16:creationId xmlns:a16="http://schemas.microsoft.com/office/drawing/2014/main" id="{DD43266D-5A22-1ADE-C2E2-5BEEB5ECBC45}"/>
              </a:ext>
            </a:extLst>
          </p:cNvPr>
          <p:cNvPicPr>
            <a:picLocks noChangeAspect="1"/>
          </p:cNvPicPr>
          <p:nvPr/>
        </p:nvPicPr>
        <p:blipFill>
          <a:blip r:embed="rId4" cstate="print">
            <a:extLst>
              <a:ext uri="{28A0092B-C50C-407E-A947-70E740481C1C}">
                <a14:useLocalDpi xmlns:a14="http://schemas.microsoft.com/office/drawing/2010/main"/>
              </a:ext>
            </a:extLst>
          </a:blip>
          <a:srcRect l="4171" r="4171"/>
          <a:stretch/>
        </p:blipFill>
        <p:spPr>
          <a:xfrm>
            <a:off x="4467873" y="1901176"/>
            <a:ext cx="2175864" cy="1482989"/>
          </a:xfrm>
          <a:prstGeom prst="rect">
            <a:avLst/>
          </a:prstGeom>
          <a:effectLst>
            <a:outerShdw blurRad="50800" dist="38100" dir="2700000" algn="tl" rotWithShape="0">
              <a:prstClr val="black">
                <a:alpha val="40000"/>
              </a:prstClr>
            </a:outerShdw>
          </a:effectLst>
        </p:spPr>
      </p:pic>
      <p:pic>
        <p:nvPicPr>
          <p:cNvPr id="16" name="Picture 11">
            <a:extLst>
              <a:ext uri="{FF2B5EF4-FFF2-40B4-BE49-F238E27FC236}">
                <a16:creationId xmlns:a16="http://schemas.microsoft.com/office/drawing/2014/main" id="{91EAACE8-E362-D607-5F7C-ACEBABF9371E}"/>
              </a:ext>
            </a:extLst>
          </p:cNvPr>
          <p:cNvPicPr>
            <a:picLocks/>
          </p:cNvPicPr>
          <p:nvPr/>
        </p:nvPicPr>
        <p:blipFill>
          <a:blip r:embed="rId5" cstate="print">
            <a:extLst>
              <a:ext uri="{28A0092B-C50C-407E-A947-70E740481C1C}">
                <a14:useLocalDpi xmlns:a14="http://schemas.microsoft.com/office/drawing/2010/main"/>
              </a:ext>
            </a:extLst>
          </a:blip>
          <a:srcRect l="13870" r="13870"/>
          <a:stretch/>
        </p:blipFill>
        <p:spPr>
          <a:xfrm>
            <a:off x="2211821" y="1912551"/>
            <a:ext cx="2149200" cy="1472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5582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D65E-C917-4473-8D60-019E993E627E}"/>
              </a:ext>
            </a:extLst>
          </p:cNvPr>
          <p:cNvSpPr>
            <a:spLocks noGrp="1"/>
          </p:cNvSpPr>
          <p:nvPr>
            <p:ph type="title"/>
          </p:nvPr>
        </p:nvSpPr>
        <p:spPr>
          <a:xfrm>
            <a:off x="365760" y="54864"/>
            <a:ext cx="8371840" cy="688086"/>
          </a:xfrm>
        </p:spPr>
        <p:txBody>
          <a:bodyPr/>
          <a:lstStyle/>
          <a:p>
            <a:r>
              <a:rPr lang="en-US"/>
              <a:t>Need to Address Massive Data Growth; Store Data for Decades and Longer… </a:t>
            </a:r>
          </a:p>
        </p:txBody>
      </p:sp>
      <p:graphicFrame>
        <p:nvGraphicFramePr>
          <p:cNvPr id="14" name="Chart 13">
            <a:extLst>
              <a:ext uri="{FF2B5EF4-FFF2-40B4-BE49-F238E27FC236}">
                <a16:creationId xmlns:a16="http://schemas.microsoft.com/office/drawing/2014/main" id="{3E58A43F-00C3-4D3F-AC89-905986F43E49}"/>
              </a:ext>
            </a:extLst>
          </p:cNvPr>
          <p:cNvGraphicFramePr/>
          <p:nvPr/>
        </p:nvGraphicFramePr>
        <p:xfrm>
          <a:off x="365760" y="998009"/>
          <a:ext cx="4206240" cy="2727325"/>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B7CA6447-9CAD-4B5C-9B24-76F11A2BF877}"/>
              </a:ext>
            </a:extLst>
          </p:cNvPr>
          <p:cNvSpPr txBox="1"/>
          <p:nvPr/>
        </p:nvSpPr>
        <p:spPr>
          <a:xfrm rot="16200000">
            <a:off x="-900854" y="1889761"/>
            <a:ext cx="2377440" cy="276999"/>
          </a:xfrm>
          <a:prstGeom prst="rect">
            <a:avLst/>
          </a:prstGeom>
          <a:noFill/>
        </p:spPr>
        <p:txBody>
          <a:bodyPr wrap="square" rtlCol="0">
            <a:spAutoFit/>
          </a:bodyPr>
          <a:lstStyle/>
          <a:p>
            <a:r>
              <a:rPr lang="en-US" sz="1200"/>
              <a:t>Storage Installed Base (Exabytes)</a:t>
            </a:r>
          </a:p>
        </p:txBody>
      </p:sp>
      <p:sp>
        <p:nvSpPr>
          <p:cNvPr id="17" name="Right Brace 16">
            <a:extLst>
              <a:ext uri="{FF2B5EF4-FFF2-40B4-BE49-F238E27FC236}">
                <a16:creationId xmlns:a16="http://schemas.microsoft.com/office/drawing/2014/main" id="{3C681555-5928-4E29-BE5E-D61D33E1B95A}"/>
              </a:ext>
            </a:extLst>
          </p:cNvPr>
          <p:cNvSpPr/>
          <p:nvPr/>
        </p:nvSpPr>
        <p:spPr>
          <a:xfrm>
            <a:off x="4185921" y="1408853"/>
            <a:ext cx="162560" cy="1070187"/>
          </a:xfrm>
          <a:prstGeom prst="rightBrac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791870C-BBEF-4FBF-80EE-10BD4973CCE3}"/>
              </a:ext>
            </a:extLst>
          </p:cNvPr>
          <p:cNvSpPr txBox="1"/>
          <p:nvPr/>
        </p:nvSpPr>
        <p:spPr>
          <a:xfrm>
            <a:off x="4361320" y="1805447"/>
            <a:ext cx="535800" cy="276999"/>
          </a:xfrm>
          <a:prstGeom prst="rect">
            <a:avLst/>
          </a:prstGeom>
          <a:noFill/>
        </p:spPr>
        <p:txBody>
          <a:bodyPr wrap="square" rtlCol="0">
            <a:spAutoFit/>
          </a:bodyPr>
          <a:lstStyle/>
          <a:p>
            <a:r>
              <a:rPr lang="en-US" sz="1200">
                <a:solidFill>
                  <a:schemeClr val="tx2"/>
                </a:solidFill>
              </a:rPr>
              <a:t>Gap </a:t>
            </a:r>
          </a:p>
        </p:txBody>
      </p:sp>
      <p:graphicFrame>
        <p:nvGraphicFramePr>
          <p:cNvPr id="19" name="Diagram 18">
            <a:extLst>
              <a:ext uri="{FF2B5EF4-FFF2-40B4-BE49-F238E27FC236}">
                <a16:creationId xmlns:a16="http://schemas.microsoft.com/office/drawing/2014/main" id="{ED333E0E-3A17-4131-8CFD-FAE05A769A7A}"/>
              </a:ext>
            </a:extLst>
          </p:cNvPr>
          <p:cNvGraphicFramePr/>
          <p:nvPr/>
        </p:nvGraphicFramePr>
        <p:xfrm>
          <a:off x="4909961" y="1144693"/>
          <a:ext cx="3773452" cy="224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ectangle: Rounded Corners 19">
            <a:extLst>
              <a:ext uri="{FF2B5EF4-FFF2-40B4-BE49-F238E27FC236}">
                <a16:creationId xmlns:a16="http://schemas.microsoft.com/office/drawing/2014/main" id="{E8E971BA-EF3E-4AD6-9209-906DE1B27758}"/>
              </a:ext>
            </a:extLst>
          </p:cNvPr>
          <p:cNvSpPr/>
          <p:nvPr/>
        </p:nvSpPr>
        <p:spPr>
          <a:xfrm>
            <a:off x="856120" y="3743653"/>
            <a:ext cx="3505200" cy="541867"/>
          </a:xfrm>
          <a:prstGeom prst="round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Storage capacity growing 30%+ annually, IT infrastructure spend growing 10-15%*</a:t>
            </a:r>
          </a:p>
        </p:txBody>
      </p:sp>
      <p:sp>
        <p:nvSpPr>
          <p:cNvPr id="22" name="Rectangle: Rounded Corners 21">
            <a:extLst>
              <a:ext uri="{FF2B5EF4-FFF2-40B4-BE49-F238E27FC236}">
                <a16:creationId xmlns:a16="http://schemas.microsoft.com/office/drawing/2014/main" id="{1C9CE3BF-80CF-4358-8F13-EEC32C86BEB9}"/>
              </a:ext>
            </a:extLst>
          </p:cNvPr>
          <p:cNvSpPr/>
          <p:nvPr/>
        </p:nvSpPr>
        <p:spPr>
          <a:xfrm>
            <a:off x="5044086" y="3725335"/>
            <a:ext cx="3505200" cy="560186"/>
          </a:xfrm>
          <a:prstGeom prst="round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solidFill>
                  <a:srgbClr val="FFFFFF"/>
                </a:solidFill>
              </a:rPr>
              <a:t>60%* of all data is “cold”:</a:t>
            </a:r>
          </a:p>
          <a:p>
            <a:pPr algn="ctr"/>
            <a:r>
              <a:rPr lang="en-US" sz="1200">
                <a:solidFill>
                  <a:srgbClr val="FFFFFF"/>
                </a:solidFill>
              </a:rPr>
              <a:t>Inactive data that is accessed infrequently</a:t>
            </a:r>
          </a:p>
        </p:txBody>
      </p:sp>
      <p:sp>
        <p:nvSpPr>
          <p:cNvPr id="21" name="TextBox 20">
            <a:extLst>
              <a:ext uri="{FF2B5EF4-FFF2-40B4-BE49-F238E27FC236}">
                <a16:creationId xmlns:a16="http://schemas.microsoft.com/office/drawing/2014/main" id="{BA27B2D6-2228-477C-8177-F503DA744D91}"/>
              </a:ext>
            </a:extLst>
          </p:cNvPr>
          <p:cNvSpPr txBox="1"/>
          <p:nvPr/>
        </p:nvSpPr>
        <p:spPr>
          <a:xfrm>
            <a:off x="5667586" y="4750082"/>
            <a:ext cx="3400214" cy="338554"/>
          </a:xfrm>
          <a:prstGeom prst="rect">
            <a:avLst/>
          </a:prstGeom>
          <a:noFill/>
        </p:spPr>
        <p:txBody>
          <a:bodyPr wrap="square" rtlCol="0">
            <a:spAutoFit/>
          </a:bodyPr>
          <a:lstStyle/>
          <a:p>
            <a:r>
              <a:rPr lang="en-US" sz="800" i="1">
                <a:solidFill>
                  <a:schemeClr val="tx2"/>
                </a:solidFill>
              </a:rPr>
              <a:t>*Source:  </a:t>
            </a:r>
            <a:r>
              <a:rPr lang="en-US" sz="800" i="1">
                <a:solidFill>
                  <a:schemeClr val="tx2"/>
                </a:solidFill>
                <a:latin typeface="Calibri" panose="020F0502020204030204" pitchFamily="34" charset="0"/>
              </a:rPr>
              <a:t>IDC </a:t>
            </a:r>
            <a:r>
              <a:rPr lang="en-US" sz="800" i="1" err="1">
                <a:solidFill>
                  <a:schemeClr val="tx2"/>
                </a:solidFill>
                <a:latin typeface="Calibri" panose="020F0502020204030204" pitchFamily="34" charset="0"/>
              </a:rPr>
              <a:t>InfoBrief</a:t>
            </a:r>
            <a:r>
              <a:rPr lang="en-US" sz="800" i="1">
                <a:solidFill>
                  <a:schemeClr val="tx2"/>
                </a:solidFill>
                <a:latin typeface="Calibri" panose="020F0502020204030204" pitchFamily="34" charset="0"/>
              </a:rPr>
              <a:t>, sponsored by Quantum, “Data Deluge: Why Every Enterprise Needs a Cold Storage Strategy”, Doc. #US48119821, August 2021.</a:t>
            </a:r>
            <a:endParaRPr lang="en-US" sz="800" i="1">
              <a:solidFill>
                <a:schemeClr val="tx2"/>
              </a:solidFill>
            </a:endParaRPr>
          </a:p>
        </p:txBody>
      </p:sp>
      <p:sp>
        <p:nvSpPr>
          <p:cNvPr id="7" name="TextBox 6">
            <a:extLst>
              <a:ext uri="{FF2B5EF4-FFF2-40B4-BE49-F238E27FC236}">
                <a16:creationId xmlns:a16="http://schemas.microsoft.com/office/drawing/2014/main" id="{DF347342-832D-47BC-8DAE-EED1A3471A62}"/>
              </a:ext>
            </a:extLst>
          </p:cNvPr>
          <p:cNvSpPr txBox="1"/>
          <p:nvPr/>
        </p:nvSpPr>
        <p:spPr>
          <a:xfrm>
            <a:off x="5425520" y="1306271"/>
            <a:ext cx="997389" cy="276999"/>
          </a:xfrm>
          <a:prstGeom prst="rect">
            <a:avLst/>
          </a:prstGeom>
          <a:noFill/>
        </p:spPr>
        <p:txBody>
          <a:bodyPr wrap="none" rtlCol="0">
            <a:spAutoFit/>
          </a:bodyPr>
          <a:lstStyle/>
          <a:p>
            <a:r>
              <a:rPr lang="en-BE" sz="1200">
                <a:solidFill>
                  <a:schemeClr val="accent3"/>
                </a:solidFill>
              </a:rPr>
              <a:t>3-4x cheaper</a:t>
            </a:r>
          </a:p>
        </p:txBody>
      </p:sp>
      <p:cxnSp>
        <p:nvCxnSpPr>
          <p:cNvPr id="12" name="Curved Connector 11">
            <a:extLst>
              <a:ext uri="{FF2B5EF4-FFF2-40B4-BE49-F238E27FC236}">
                <a16:creationId xmlns:a16="http://schemas.microsoft.com/office/drawing/2014/main" id="{761835A3-601A-FD08-A1E6-AAA16B2B458B}"/>
              </a:ext>
            </a:extLst>
          </p:cNvPr>
          <p:cNvCxnSpPr>
            <a:cxnSpLocks/>
          </p:cNvCxnSpPr>
          <p:nvPr/>
        </p:nvCxnSpPr>
        <p:spPr>
          <a:xfrm rot="5400000">
            <a:off x="5205720" y="2204586"/>
            <a:ext cx="591574" cy="561618"/>
          </a:xfrm>
          <a:prstGeom prst="curvedConnector3">
            <a:avLst>
              <a:gd name="adj1" fmla="val 26"/>
            </a:avLst>
          </a:prstGeom>
          <a:ln w="9525"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9F78C24-5AC6-1435-5C07-C9ABB35E90E3}"/>
              </a:ext>
            </a:extLst>
          </p:cNvPr>
          <p:cNvSpPr txBox="1"/>
          <p:nvPr/>
        </p:nvSpPr>
        <p:spPr>
          <a:xfrm>
            <a:off x="4778100" y="1912609"/>
            <a:ext cx="997389" cy="276999"/>
          </a:xfrm>
          <a:prstGeom prst="rect">
            <a:avLst/>
          </a:prstGeom>
          <a:noFill/>
        </p:spPr>
        <p:txBody>
          <a:bodyPr wrap="none" rtlCol="0">
            <a:spAutoFit/>
          </a:bodyPr>
          <a:lstStyle/>
          <a:p>
            <a:r>
              <a:rPr lang="en-BE" sz="1200">
                <a:solidFill>
                  <a:schemeClr val="accent3"/>
                </a:solidFill>
              </a:rPr>
              <a:t>3-4x cheaper</a:t>
            </a:r>
          </a:p>
        </p:txBody>
      </p:sp>
      <p:cxnSp>
        <p:nvCxnSpPr>
          <p:cNvPr id="24" name="Curved Connector 23">
            <a:extLst>
              <a:ext uri="{FF2B5EF4-FFF2-40B4-BE49-F238E27FC236}">
                <a16:creationId xmlns:a16="http://schemas.microsoft.com/office/drawing/2014/main" id="{BA5A4A16-8477-BF80-225D-348D99DF3EA9}"/>
              </a:ext>
            </a:extLst>
          </p:cNvPr>
          <p:cNvCxnSpPr>
            <a:cxnSpLocks/>
          </p:cNvCxnSpPr>
          <p:nvPr/>
        </p:nvCxnSpPr>
        <p:spPr>
          <a:xfrm rot="5400000">
            <a:off x="5792692" y="1571581"/>
            <a:ext cx="591574" cy="561618"/>
          </a:xfrm>
          <a:prstGeom prst="curvedConnector3">
            <a:avLst>
              <a:gd name="adj1" fmla="val 26"/>
            </a:avLst>
          </a:prstGeom>
          <a:ln w="9525" cmpd="sng">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869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5E3A-A5D8-4200-AD3C-167EB277B677}"/>
              </a:ext>
            </a:extLst>
          </p:cNvPr>
          <p:cNvSpPr>
            <a:spLocks noGrp="1"/>
          </p:cNvSpPr>
          <p:nvPr>
            <p:ph type="title"/>
          </p:nvPr>
        </p:nvSpPr>
        <p:spPr/>
        <p:txBody>
          <a:bodyPr>
            <a:normAutofit/>
          </a:bodyPr>
          <a:lstStyle/>
          <a:p>
            <a:r>
              <a:rPr lang="en-US" dirty="0"/>
              <a:t>Quantum Solutions for Strengthening Data Protection and Cyber Resilience</a:t>
            </a:r>
          </a:p>
        </p:txBody>
      </p:sp>
      <p:grpSp>
        <p:nvGrpSpPr>
          <p:cNvPr id="3" name="Group 2">
            <a:extLst>
              <a:ext uri="{FF2B5EF4-FFF2-40B4-BE49-F238E27FC236}">
                <a16:creationId xmlns:a16="http://schemas.microsoft.com/office/drawing/2014/main" id="{72CF2C3E-6AD2-5FE1-E9E6-68B0089D22A0}"/>
              </a:ext>
            </a:extLst>
          </p:cNvPr>
          <p:cNvGrpSpPr/>
          <p:nvPr/>
        </p:nvGrpSpPr>
        <p:grpSpPr>
          <a:xfrm>
            <a:off x="1174390" y="1585974"/>
            <a:ext cx="2153006" cy="2264509"/>
            <a:chOff x="117592" y="1381321"/>
            <a:chExt cx="2911572" cy="3062362"/>
          </a:xfrm>
        </p:grpSpPr>
        <p:pic>
          <p:nvPicPr>
            <p:cNvPr id="5" name="Picture 4" descr="Icon&#10;&#10;Description automatically generated">
              <a:extLst>
                <a:ext uri="{FF2B5EF4-FFF2-40B4-BE49-F238E27FC236}">
                  <a16:creationId xmlns:a16="http://schemas.microsoft.com/office/drawing/2014/main" id="{72974BF9-BF1B-2B94-C04B-63768A19A153}"/>
                </a:ext>
              </a:extLst>
            </p:cNvPr>
            <p:cNvPicPr>
              <a:picLocks noChangeAspect="1"/>
            </p:cNvPicPr>
            <p:nvPr/>
          </p:nvPicPr>
          <p:blipFill>
            <a:blip r:embed="rId3"/>
            <a:stretch>
              <a:fillRect/>
            </a:stretch>
          </p:blipFill>
          <p:spPr>
            <a:xfrm>
              <a:off x="894309" y="1381321"/>
              <a:ext cx="1322901" cy="1322901"/>
            </a:xfrm>
            <a:prstGeom prst="rect">
              <a:avLst/>
            </a:prstGeom>
          </p:spPr>
        </p:pic>
        <p:sp>
          <p:nvSpPr>
            <p:cNvPr id="9" name="TextBox 8">
              <a:extLst>
                <a:ext uri="{FF2B5EF4-FFF2-40B4-BE49-F238E27FC236}">
                  <a16:creationId xmlns:a16="http://schemas.microsoft.com/office/drawing/2014/main" id="{A455E102-C20B-0F4A-8C35-75E903213EFE}"/>
                </a:ext>
              </a:extLst>
            </p:cNvPr>
            <p:cNvSpPr txBox="1"/>
            <p:nvPr/>
          </p:nvSpPr>
          <p:spPr>
            <a:xfrm>
              <a:off x="117592" y="2653958"/>
              <a:ext cx="2911572" cy="1789725"/>
            </a:xfrm>
            <a:prstGeom prst="rect">
              <a:avLst/>
            </a:prstGeom>
            <a:noFill/>
          </p:spPr>
          <p:txBody>
            <a:bodyPr wrap="square" rtlCol="0">
              <a:spAutoFit/>
            </a:bodyPr>
            <a:lstStyle/>
            <a:p>
              <a:pPr algn="ctr"/>
              <a:r>
                <a:rPr lang="en-US" sz="2000" b="1" dirty="0"/>
                <a:t>DXi® </a:t>
              </a:r>
            </a:p>
            <a:p>
              <a:pPr algn="ctr"/>
              <a:r>
                <a:rPr lang="en-US" b="1" dirty="0"/>
                <a:t>Backup Appliances</a:t>
              </a:r>
            </a:p>
            <a:p>
              <a:pPr algn="ctr"/>
              <a:endParaRPr lang="en-US" sz="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200" dirty="0">
                  <a:solidFill>
                    <a:schemeClr val="tx2"/>
                  </a:solidFill>
                  <a:latin typeface="Calibri" panose="020F0502020204030204" pitchFamily="34" charset="0"/>
                  <a:ea typeface="Calibri" panose="020F0502020204030204" pitchFamily="34" charset="0"/>
                  <a:cs typeface="Times New Roman" panose="02020603050405020304" pitchFamily="18" charset="0"/>
                </a:rPr>
                <a:t>High performance appliances improve restore SLAs and backup efficiency</a:t>
              </a:r>
              <a:endParaRPr lang="en-US" sz="1200" dirty="0">
                <a:solidFill>
                  <a:schemeClr val="tx2"/>
                </a:solidFill>
              </a:endParaRPr>
            </a:p>
          </p:txBody>
        </p:sp>
      </p:grpSp>
      <p:grpSp>
        <p:nvGrpSpPr>
          <p:cNvPr id="4" name="Group 3">
            <a:extLst>
              <a:ext uri="{FF2B5EF4-FFF2-40B4-BE49-F238E27FC236}">
                <a16:creationId xmlns:a16="http://schemas.microsoft.com/office/drawing/2014/main" id="{C758BD0C-5E63-3594-5275-B79C352ED4F4}"/>
              </a:ext>
            </a:extLst>
          </p:cNvPr>
          <p:cNvGrpSpPr/>
          <p:nvPr/>
        </p:nvGrpSpPr>
        <p:grpSpPr>
          <a:xfrm>
            <a:off x="3167038" y="1610783"/>
            <a:ext cx="2153006" cy="2270477"/>
            <a:chOff x="3085186" y="1414873"/>
            <a:chExt cx="2911572" cy="3070432"/>
          </a:xfrm>
        </p:grpSpPr>
        <p:sp>
          <p:nvSpPr>
            <p:cNvPr id="11" name="TextBox 10">
              <a:extLst>
                <a:ext uri="{FF2B5EF4-FFF2-40B4-BE49-F238E27FC236}">
                  <a16:creationId xmlns:a16="http://schemas.microsoft.com/office/drawing/2014/main" id="{1E46A23B-3DCE-1019-6AF7-5CEAEB747539}"/>
                </a:ext>
              </a:extLst>
            </p:cNvPr>
            <p:cNvSpPr txBox="1"/>
            <p:nvPr/>
          </p:nvSpPr>
          <p:spPr>
            <a:xfrm>
              <a:off x="3085186" y="2653958"/>
              <a:ext cx="2911572" cy="1831347"/>
            </a:xfrm>
            <a:prstGeom prst="rect">
              <a:avLst/>
            </a:prstGeom>
            <a:noFill/>
          </p:spPr>
          <p:txBody>
            <a:bodyPr wrap="square" rtlCol="0">
              <a:spAutoFit/>
            </a:bodyPr>
            <a:lstStyle/>
            <a:p>
              <a:pPr algn="ctr"/>
              <a:r>
                <a:rPr lang="en-US" sz="2000" b="1" dirty="0"/>
                <a:t>ActiveScale™ </a:t>
              </a:r>
            </a:p>
            <a:p>
              <a:pPr algn="ctr"/>
              <a:r>
                <a:rPr lang="en-US" b="1" dirty="0"/>
                <a:t>Object Storage</a:t>
              </a:r>
            </a:p>
            <a:p>
              <a:pPr algn="ctr"/>
              <a:endParaRPr lang="en-US" sz="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200" dirty="0">
                  <a:solidFill>
                    <a:schemeClr val="tx2"/>
                  </a:solidFill>
                  <a:latin typeface="Calibri" panose="020F0502020204030204" pitchFamily="34" charset="0"/>
                  <a:ea typeface="Calibri" panose="020F0502020204030204" pitchFamily="34" charset="0"/>
                  <a:cs typeface="Times New Roman" panose="02020603050405020304" pitchFamily="18" charset="0"/>
                </a:rPr>
                <a:t>Immutable, durable storage with object locking. Easy to manage at any scale.</a:t>
              </a:r>
              <a:endParaRPr lang="en-US" sz="1200" dirty="0">
                <a:solidFill>
                  <a:schemeClr val="tx2"/>
                </a:solidFill>
              </a:endParaRPr>
            </a:p>
          </p:txBody>
        </p:sp>
        <p:pic>
          <p:nvPicPr>
            <p:cNvPr id="12" name="Picture 11" descr="Icon&#10;&#10;Description automatically generated">
              <a:extLst>
                <a:ext uri="{FF2B5EF4-FFF2-40B4-BE49-F238E27FC236}">
                  <a16:creationId xmlns:a16="http://schemas.microsoft.com/office/drawing/2014/main" id="{4F7F2E0B-4DC6-AB48-E1C3-15B8AC690D51}"/>
                </a:ext>
              </a:extLst>
            </p:cNvPr>
            <p:cNvPicPr>
              <a:picLocks noChangeAspect="1"/>
            </p:cNvPicPr>
            <p:nvPr/>
          </p:nvPicPr>
          <p:blipFill>
            <a:blip r:embed="rId4"/>
            <a:stretch>
              <a:fillRect/>
            </a:stretch>
          </p:blipFill>
          <p:spPr>
            <a:xfrm>
              <a:off x="3587061" y="1414873"/>
              <a:ext cx="1907822" cy="1241991"/>
            </a:xfrm>
            <a:prstGeom prst="rect">
              <a:avLst/>
            </a:prstGeom>
          </p:spPr>
        </p:pic>
      </p:grpSp>
      <p:grpSp>
        <p:nvGrpSpPr>
          <p:cNvPr id="6" name="Group 5">
            <a:extLst>
              <a:ext uri="{FF2B5EF4-FFF2-40B4-BE49-F238E27FC236}">
                <a16:creationId xmlns:a16="http://schemas.microsoft.com/office/drawing/2014/main" id="{6F80CE05-D087-9A7C-B003-9FDBBB8D7622}"/>
              </a:ext>
            </a:extLst>
          </p:cNvPr>
          <p:cNvGrpSpPr/>
          <p:nvPr/>
        </p:nvGrpSpPr>
        <p:grpSpPr>
          <a:xfrm>
            <a:off x="5159686" y="1670613"/>
            <a:ext cx="2249687" cy="2210647"/>
            <a:chOff x="6052779" y="1495783"/>
            <a:chExt cx="3042315" cy="2989517"/>
          </a:xfrm>
        </p:grpSpPr>
        <p:sp>
          <p:nvSpPr>
            <p:cNvPr id="13" name="TextBox 12">
              <a:extLst>
                <a:ext uri="{FF2B5EF4-FFF2-40B4-BE49-F238E27FC236}">
                  <a16:creationId xmlns:a16="http://schemas.microsoft.com/office/drawing/2014/main" id="{6242E713-1537-1266-318A-98DFD0472CD2}"/>
                </a:ext>
              </a:extLst>
            </p:cNvPr>
            <p:cNvSpPr txBox="1"/>
            <p:nvPr/>
          </p:nvSpPr>
          <p:spPr>
            <a:xfrm>
              <a:off x="6052779" y="2653956"/>
              <a:ext cx="3042315" cy="1831344"/>
            </a:xfrm>
            <a:prstGeom prst="rect">
              <a:avLst/>
            </a:prstGeom>
            <a:noFill/>
          </p:spPr>
          <p:txBody>
            <a:bodyPr wrap="square" rtlCol="0">
              <a:spAutoFit/>
            </a:bodyPr>
            <a:lstStyle/>
            <a:p>
              <a:pPr algn="ctr"/>
              <a:r>
                <a:rPr lang="en-US" sz="2000" b="1" dirty="0"/>
                <a:t>Scalar®</a:t>
              </a:r>
              <a:r>
                <a:rPr lang="en-US" b="1" dirty="0"/>
                <a:t> </a:t>
              </a:r>
            </a:p>
            <a:p>
              <a:pPr algn="ctr"/>
              <a:r>
                <a:rPr lang="en-US" b="1" dirty="0"/>
                <a:t>Tape Storage</a:t>
              </a:r>
            </a:p>
            <a:p>
              <a:pPr algn="ctr"/>
              <a:endParaRPr lang="en-US" sz="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200" dirty="0">
                  <a:solidFill>
                    <a:schemeClr val="tx2"/>
                  </a:solidFill>
                  <a:latin typeface="Calibri" panose="020F0502020204030204" pitchFamily="34" charset="0"/>
                  <a:cs typeface="Times New Roman" panose="02020603050405020304" pitchFamily="18" charset="0"/>
                </a:rPr>
                <a:t>The most secure, lowest cost </a:t>
              </a:r>
              <a:br>
                <a:rPr lang="en-US" sz="1200" dirty="0">
                  <a:solidFill>
                    <a:schemeClr val="tx2"/>
                  </a:solidFill>
                  <a:latin typeface="Calibri" panose="020F0502020204030204" pitchFamily="34" charset="0"/>
                  <a:cs typeface="Times New Roman" panose="02020603050405020304" pitchFamily="18" charset="0"/>
                </a:rPr>
              </a:br>
              <a:r>
                <a:rPr lang="en-US" sz="1200" dirty="0">
                  <a:solidFill>
                    <a:schemeClr val="tx2"/>
                  </a:solidFill>
                  <a:latin typeface="Calibri" panose="020F0502020204030204" pitchFamily="34" charset="0"/>
                  <a:cs typeface="Times New Roman" panose="02020603050405020304" pitchFamily="18" charset="0"/>
                </a:rPr>
                <a:t>air-gapped storage for offline cyber protection and archiving.</a:t>
              </a:r>
              <a:endParaRPr lang="en-US" sz="1200" dirty="0">
                <a:solidFill>
                  <a:schemeClr val="tx2"/>
                </a:solidFill>
              </a:endParaRPr>
            </a:p>
          </p:txBody>
        </p:sp>
        <p:pic>
          <p:nvPicPr>
            <p:cNvPr id="15" name="Picture 14" descr="Icon&#10;&#10;Description automatically generated">
              <a:extLst>
                <a:ext uri="{FF2B5EF4-FFF2-40B4-BE49-F238E27FC236}">
                  <a16:creationId xmlns:a16="http://schemas.microsoft.com/office/drawing/2014/main" id="{310AB432-BFA5-FD04-F912-F19FFE47E181}"/>
                </a:ext>
              </a:extLst>
            </p:cNvPr>
            <p:cNvPicPr>
              <a:picLocks noChangeAspect="1"/>
            </p:cNvPicPr>
            <p:nvPr/>
          </p:nvPicPr>
          <p:blipFill>
            <a:blip r:embed="rId5"/>
            <a:stretch>
              <a:fillRect/>
            </a:stretch>
          </p:blipFill>
          <p:spPr>
            <a:xfrm>
              <a:off x="6725031" y="1495783"/>
              <a:ext cx="1697809" cy="1102728"/>
            </a:xfrm>
            <a:prstGeom prst="rect">
              <a:avLst/>
            </a:prstGeom>
          </p:spPr>
        </p:pic>
      </p:grpSp>
    </p:spTree>
    <p:extLst>
      <p:ext uri="{BB962C8B-B14F-4D97-AF65-F5344CB8AC3E}">
        <p14:creationId xmlns:p14="http://schemas.microsoft.com/office/powerpoint/2010/main" val="1534648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3563BE9-F330-482F-9558-642842498429}"/>
              </a:ext>
            </a:extLst>
          </p:cNvPr>
          <p:cNvSpPr>
            <a:spLocks noGrp="1"/>
          </p:cNvSpPr>
          <p:nvPr>
            <p:ph type="body" sz="quarter" idx="10"/>
          </p:nvPr>
        </p:nvSpPr>
        <p:spPr>
          <a:xfrm>
            <a:off x="93631" y="1943268"/>
            <a:ext cx="3657104" cy="1256964"/>
          </a:xfrm>
          <a:solidFill>
            <a:schemeClr val="bg1"/>
          </a:solidFill>
        </p:spPr>
        <p:txBody>
          <a:bodyPr/>
          <a:lstStyle/>
          <a:p>
            <a:r>
              <a:rPr lang="it-IT" dirty="0"/>
              <a:t>Quantum Solutions</a:t>
            </a:r>
          </a:p>
          <a:p>
            <a:endParaRPr lang="it-IT" dirty="0"/>
          </a:p>
        </p:txBody>
      </p:sp>
    </p:spTree>
    <p:extLst>
      <p:ext uri="{BB962C8B-B14F-4D97-AF65-F5344CB8AC3E}">
        <p14:creationId xmlns:p14="http://schemas.microsoft.com/office/powerpoint/2010/main" val="121593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67E60D97-C91F-E092-4717-14BF4C7495CE}"/>
              </a:ext>
            </a:extLst>
          </p:cNvPr>
          <p:cNvGrpSpPr/>
          <p:nvPr/>
        </p:nvGrpSpPr>
        <p:grpSpPr>
          <a:xfrm>
            <a:off x="2114890" y="1073709"/>
            <a:ext cx="4553610" cy="1061633"/>
            <a:chOff x="2114890" y="1073709"/>
            <a:chExt cx="4553610" cy="1061633"/>
          </a:xfrm>
          <a:effectLst>
            <a:outerShdw blurRad="50800" dist="50800" dir="5400000" algn="ctr" rotWithShape="0">
              <a:srgbClr val="000000">
                <a:alpha val="70544"/>
              </a:srgbClr>
            </a:outerShdw>
          </a:effectLst>
        </p:grpSpPr>
        <p:sp>
          <p:nvSpPr>
            <p:cNvPr id="666" name="Graphic 169">
              <a:extLst>
                <a:ext uri="{FF2B5EF4-FFF2-40B4-BE49-F238E27FC236}">
                  <a16:creationId xmlns:a16="http://schemas.microsoft.com/office/drawing/2014/main" id="{7A223F78-7564-4BBA-AA6E-23FA0073F57A}"/>
                </a:ext>
              </a:extLst>
            </p:cNvPr>
            <p:cNvSpPr/>
            <p:nvPr/>
          </p:nvSpPr>
          <p:spPr>
            <a:xfrm>
              <a:off x="2114890" y="1073709"/>
              <a:ext cx="4553610" cy="722934"/>
            </a:xfrm>
            <a:custGeom>
              <a:avLst/>
              <a:gdLst>
                <a:gd name="connsiteX0" fmla="*/ 0 w 4553610"/>
                <a:gd name="connsiteY0" fmla="*/ 0 h 722934"/>
                <a:gd name="connsiteX1" fmla="*/ 4553611 w 4553610"/>
                <a:gd name="connsiteY1" fmla="*/ 0 h 722934"/>
                <a:gd name="connsiteX2" fmla="*/ 4553611 w 4553610"/>
                <a:gd name="connsiteY2" fmla="*/ 722935 h 722934"/>
                <a:gd name="connsiteX3" fmla="*/ 0 w 4553610"/>
                <a:gd name="connsiteY3" fmla="*/ 722935 h 722934"/>
              </a:gdLst>
              <a:ahLst/>
              <a:cxnLst>
                <a:cxn ang="0">
                  <a:pos x="connsiteX0" y="connsiteY0"/>
                </a:cxn>
                <a:cxn ang="0">
                  <a:pos x="connsiteX1" y="connsiteY1"/>
                </a:cxn>
                <a:cxn ang="0">
                  <a:pos x="connsiteX2" y="connsiteY2"/>
                </a:cxn>
                <a:cxn ang="0">
                  <a:pos x="connsiteX3" y="connsiteY3"/>
                </a:cxn>
              </a:cxnLst>
              <a:rect l="l" t="t" r="r" b="b"/>
              <a:pathLst>
                <a:path w="4553610" h="722934">
                  <a:moveTo>
                    <a:pt x="0" y="0"/>
                  </a:moveTo>
                  <a:lnTo>
                    <a:pt x="4553611" y="0"/>
                  </a:lnTo>
                  <a:lnTo>
                    <a:pt x="4553611" y="722935"/>
                  </a:lnTo>
                  <a:lnTo>
                    <a:pt x="0" y="722935"/>
                  </a:lnTo>
                  <a:close/>
                </a:path>
              </a:pathLst>
            </a:custGeom>
            <a:solidFill>
              <a:srgbClr val="92D050"/>
            </a:solidFill>
            <a:ln w="5080" cap="flat">
              <a:noFill/>
              <a:prstDash val="solid"/>
              <a:miter/>
            </a:ln>
          </p:spPr>
          <p:txBody>
            <a:bodyPr rtlCol="0" anchor="ctr"/>
            <a:lstStyle/>
            <a:p>
              <a:endParaRPr lang="en-US" sz="2800"/>
            </a:p>
          </p:txBody>
        </p:sp>
        <p:sp>
          <p:nvSpPr>
            <p:cNvPr id="15" name="Freccia giù 14">
              <a:extLst>
                <a:ext uri="{FF2B5EF4-FFF2-40B4-BE49-F238E27FC236}">
                  <a16:creationId xmlns:a16="http://schemas.microsoft.com/office/drawing/2014/main" id="{21B305D0-FE16-16AA-6701-EA829B223F67}"/>
                </a:ext>
              </a:extLst>
            </p:cNvPr>
            <p:cNvSpPr/>
            <p:nvPr/>
          </p:nvSpPr>
          <p:spPr>
            <a:xfrm>
              <a:off x="3451957" y="1756304"/>
              <a:ext cx="1950917" cy="379038"/>
            </a:xfrm>
            <a:prstGeom prst="down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sz="1200" dirty="0">
                <a:solidFill>
                  <a:srgbClr val="FFFFFF"/>
                </a:solidFill>
              </a:endParaRPr>
            </a:p>
          </p:txBody>
        </p:sp>
      </p:grpSp>
      <p:sp>
        <p:nvSpPr>
          <p:cNvPr id="166" name="Title 1">
            <a:extLst>
              <a:ext uri="{FF2B5EF4-FFF2-40B4-BE49-F238E27FC236}">
                <a16:creationId xmlns:a16="http://schemas.microsoft.com/office/drawing/2014/main" id="{EC43E8F6-E769-499D-8BD5-A0BBCF60601F}"/>
              </a:ext>
            </a:extLst>
          </p:cNvPr>
          <p:cNvSpPr>
            <a:spLocks noGrp="1"/>
          </p:cNvSpPr>
          <p:nvPr>
            <p:ph type="title"/>
          </p:nvPr>
        </p:nvSpPr>
        <p:spPr>
          <a:xfrm>
            <a:off x="243113" y="29332"/>
            <a:ext cx="8870389" cy="688086"/>
          </a:xfrm>
        </p:spPr>
        <p:txBody>
          <a:bodyPr>
            <a:normAutofit fontScale="90000"/>
          </a:bodyPr>
          <a:lstStyle/>
          <a:p>
            <a:pPr>
              <a:lnSpc>
                <a:spcPct val="100000"/>
              </a:lnSpc>
            </a:pP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br>
              <a:rPr lang="en-US" sz="2000" dirty="0">
                <a:latin typeface="Calibri"/>
                <a:ea typeface="+mn-lt"/>
                <a:cs typeface="Calibri"/>
              </a:rPr>
            </a:br>
            <a:r>
              <a:rPr lang="en-US" sz="2200" dirty="0" err="1">
                <a:ea typeface="ＭＳ Ｐゴシック"/>
                <a:cs typeface="Arial"/>
              </a:rPr>
              <a:t>ActiveScale</a:t>
            </a:r>
            <a:br>
              <a:rPr lang="en-US" sz="2200" dirty="0">
                <a:ea typeface="ＭＳ Ｐゴシック"/>
                <a:cs typeface="Arial"/>
              </a:rPr>
            </a:br>
            <a:r>
              <a:rPr lang="en-US" sz="1600" b="0" dirty="0">
                <a:latin typeface="Calibri"/>
                <a:ea typeface="Calibri" panose="020F0502020204030204" pitchFamily="34" charset="0"/>
                <a:cs typeface="Arial"/>
              </a:rPr>
              <a:t>Secure, highly durable, and unlimited scalability</a:t>
            </a:r>
            <a:endParaRPr lang="en-US" dirty="0"/>
          </a:p>
        </p:txBody>
      </p:sp>
      <p:grpSp>
        <p:nvGrpSpPr>
          <p:cNvPr id="667" name="Graphic 169">
            <a:extLst>
              <a:ext uri="{FF2B5EF4-FFF2-40B4-BE49-F238E27FC236}">
                <a16:creationId xmlns:a16="http://schemas.microsoft.com/office/drawing/2014/main" id="{8FDA0126-A2EA-4DAF-A3B6-A135E0BAA6C8}"/>
              </a:ext>
            </a:extLst>
          </p:cNvPr>
          <p:cNvGrpSpPr/>
          <p:nvPr/>
        </p:nvGrpSpPr>
        <p:grpSpPr>
          <a:xfrm>
            <a:off x="4120066" y="1328441"/>
            <a:ext cx="263245" cy="203605"/>
            <a:chOff x="1364262" y="1061406"/>
            <a:chExt cx="263245" cy="203605"/>
          </a:xfrm>
          <a:noFill/>
        </p:grpSpPr>
        <p:sp>
          <p:nvSpPr>
            <p:cNvPr id="817" name="Freeform: Shape 816">
              <a:extLst>
                <a:ext uri="{FF2B5EF4-FFF2-40B4-BE49-F238E27FC236}">
                  <a16:creationId xmlns:a16="http://schemas.microsoft.com/office/drawing/2014/main" id="{74617CE3-F796-44EE-A56E-C66C857C003D}"/>
                </a:ext>
              </a:extLst>
            </p:cNvPr>
            <p:cNvSpPr/>
            <p:nvPr/>
          </p:nvSpPr>
          <p:spPr>
            <a:xfrm>
              <a:off x="1364262" y="1138723"/>
              <a:ext cx="263245" cy="126288"/>
            </a:xfrm>
            <a:custGeom>
              <a:avLst/>
              <a:gdLst>
                <a:gd name="connsiteX0" fmla="*/ 263246 w 263245"/>
                <a:gd name="connsiteY0" fmla="*/ 23927 h 126288"/>
                <a:gd name="connsiteX1" fmla="*/ 208382 w 263245"/>
                <a:gd name="connsiteY1" fmla="*/ 43536 h 126288"/>
                <a:gd name="connsiteX2" fmla="*/ 208382 w 263245"/>
                <a:gd name="connsiteY2" fmla="*/ 14376 h 126288"/>
                <a:gd name="connsiteX3" fmla="*/ 194005 w 263245"/>
                <a:gd name="connsiteY3" fmla="*/ 0 h 126288"/>
                <a:gd name="connsiteX4" fmla="*/ 14376 w 263245"/>
                <a:gd name="connsiteY4" fmla="*/ 0 h 126288"/>
                <a:gd name="connsiteX5" fmla="*/ 0 w 263245"/>
                <a:gd name="connsiteY5" fmla="*/ 14376 h 126288"/>
                <a:gd name="connsiteX6" fmla="*/ 0 w 263245"/>
                <a:gd name="connsiteY6" fmla="*/ 111912 h 126288"/>
                <a:gd name="connsiteX7" fmla="*/ 14376 w 263245"/>
                <a:gd name="connsiteY7" fmla="*/ 126289 h 126288"/>
                <a:gd name="connsiteX8" fmla="*/ 194005 w 263245"/>
                <a:gd name="connsiteY8" fmla="*/ 126289 h 126288"/>
                <a:gd name="connsiteX9" fmla="*/ 208382 w 263245"/>
                <a:gd name="connsiteY9" fmla="*/ 111912 h 126288"/>
                <a:gd name="connsiteX10" fmla="*/ 208382 w 263245"/>
                <a:gd name="connsiteY10" fmla="*/ 82753 h 126288"/>
                <a:gd name="connsiteX11" fmla="*/ 263246 w 263245"/>
                <a:gd name="connsiteY11" fmla="*/ 102362 h 126288"/>
                <a:gd name="connsiteX12" fmla="*/ 263246 w 263245"/>
                <a:gd name="connsiteY12" fmla="*/ 23927 h 1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245" h="126288">
                  <a:moveTo>
                    <a:pt x="263246" y="23927"/>
                  </a:moveTo>
                  <a:lnTo>
                    <a:pt x="208382" y="43536"/>
                  </a:lnTo>
                  <a:lnTo>
                    <a:pt x="208382" y="14376"/>
                  </a:lnTo>
                  <a:cubicBezTo>
                    <a:pt x="208382" y="6452"/>
                    <a:pt x="201930" y="0"/>
                    <a:pt x="194005" y="0"/>
                  </a:cubicBezTo>
                  <a:lnTo>
                    <a:pt x="14376" y="0"/>
                  </a:lnTo>
                  <a:cubicBezTo>
                    <a:pt x="6452" y="0"/>
                    <a:pt x="0" y="6452"/>
                    <a:pt x="0" y="14376"/>
                  </a:cubicBezTo>
                  <a:lnTo>
                    <a:pt x="0" y="111912"/>
                  </a:lnTo>
                  <a:cubicBezTo>
                    <a:pt x="0" y="119837"/>
                    <a:pt x="6452" y="126289"/>
                    <a:pt x="14376" y="126289"/>
                  </a:cubicBezTo>
                  <a:lnTo>
                    <a:pt x="194005" y="126289"/>
                  </a:lnTo>
                  <a:cubicBezTo>
                    <a:pt x="201930" y="126289"/>
                    <a:pt x="208382" y="119837"/>
                    <a:pt x="208382" y="111912"/>
                  </a:cubicBezTo>
                  <a:lnTo>
                    <a:pt x="208382" y="82753"/>
                  </a:lnTo>
                  <a:lnTo>
                    <a:pt x="263246" y="102362"/>
                  </a:lnTo>
                  <a:lnTo>
                    <a:pt x="263246" y="23927"/>
                  </a:lnTo>
                  <a:close/>
                </a:path>
              </a:pathLst>
            </a:custGeom>
            <a:noFill/>
            <a:ln w="5080" cap="flat">
              <a:solidFill>
                <a:srgbClr val="002878"/>
              </a:solidFill>
              <a:prstDash val="solid"/>
              <a:miter/>
            </a:ln>
          </p:spPr>
          <p:txBody>
            <a:bodyPr rtlCol="0" anchor="ctr"/>
            <a:lstStyle/>
            <a:p>
              <a:endParaRPr lang="en-US" sz="2800"/>
            </a:p>
          </p:txBody>
        </p:sp>
        <p:sp>
          <p:nvSpPr>
            <p:cNvPr id="818" name="Freeform: Shape 817">
              <a:extLst>
                <a:ext uri="{FF2B5EF4-FFF2-40B4-BE49-F238E27FC236}">
                  <a16:creationId xmlns:a16="http://schemas.microsoft.com/office/drawing/2014/main" id="{D5A7EEAE-C375-4820-887E-2CBA8103BDA3}"/>
                </a:ext>
              </a:extLst>
            </p:cNvPr>
            <p:cNvSpPr/>
            <p:nvPr/>
          </p:nvSpPr>
          <p:spPr>
            <a:xfrm>
              <a:off x="1471196" y="1061406"/>
              <a:ext cx="77317" cy="77317"/>
            </a:xfrm>
            <a:custGeom>
              <a:avLst/>
              <a:gdLst>
                <a:gd name="connsiteX0" fmla="*/ 77318 w 77317"/>
                <a:gd name="connsiteY0" fmla="*/ 38659 h 77317"/>
                <a:gd name="connsiteX1" fmla="*/ 38659 w 77317"/>
                <a:gd name="connsiteY1" fmla="*/ 77318 h 77317"/>
                <a:gd name="connsiteX2" fmla="*/ 0 w 77317"/>
                <a:gd name="connsiteY2" fmla="*/ 38659 h 77317"/>
                <a:gd name="connsiteX3" fmla="*/ 38659 w 77317"/>
                <a:gd name="connsiteY3" fmla="*/ 0 h 77317"/>
                <a:gd name="connsiteX4" fmla="*/ 77318 w 77317"/>
                <a:gd name="connsiteY4" fmla="*/ 38659 h 77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17" h="77317">
                  <a:moveTo>
                    <a:pt x="77318" y="38659"/>
                  </a:moveTo>
                  <a:cubicBezTo>
                    <a:pt x="77318" y="60009"/>
                    <a:pt x="60010" y="77318"/>
                    <a:pt x="38659" y="77318"/>
                  </a:cubicBezTo>
                  <a:cubicBezTo>
                    <a:pt x="17308" y="77318"/>
                    <a:pt x="0" y="60009"/>
                    <a:pt x="0" y="38659"/>
                  </a:cubicBezTo>
                  <a:cubicBezTo>
                    <a:pt x="0" y="17308"/>
                    <a:pt x="17308" y="0"/>
                    <a:pt x="38659" y="0"/>
                  </a:cubicBezTo>
                  <a:cubicBezTo>
                    <a:pt x="60010" y="0"/>
                    <a:pt x="77318" y="17308"/>
                    <a:pt x="77318" y="38659"/>
                  </a:cubicBezTo>
                  <a:close/>
                </a:path>
              </a:pathLst>
            </a:custGeom>
            <a:noFill/>
            <a:ln w="5080" cap="flat">
              <a:solidFill>
                <a:srgbClr val="002878"/>
              </a:solidFill>
              <a:prstDash val="solid"/>
              <a:miter/>
            </a:ln>
          </p:spPr>
          <p:txBody>
            <a:bodyPr rtlCol="0" anchor="ctr"/>
            <a:lstStyle/>
            <a:p>
              <a:endParaRPr lang="en-US" sz="2800"/>
            </a:p>
          </p:txBody>
        </p:sp>
        <p:sp>
          <p:nvSpPr>
            <p:cNvPr id="819" name="Freeform: Shape 818">
              <a:extLst>
                <a:ext uri="{FF2B5EF4-FFF2-40B4-BE49-F238E27FC236}">
                  <a16:creationId xmlns:a16="http://schemas.microsoft.com/office/drawing/2014/main" id="{95B9C737-97BA-4BE4-AE9D-558D7283F1C9}"/>
                </a:ext>
              </a:extLst>
            </p:cNvPr>
            <p:cNvSpPr/>
            <p:nvPr/>
          </p:nvSpPr>
          <p:spPr>
            <a:xfrm>
              <a:off x="1396927" y="1081776"/>
              <a:ext cx="56997" cy="56997"/>
            </a:xfrm>
            <a:custGeom>
              <a:avLst/>
              <a:gdLst>
                <a:gd name="connsiteX0" fmla="*/ 56998 w 56997"/>
                <a:gd name="connsiteY0" fmla="*/ 28499 h 56997"/>
                <a:gd name="connsiteX1" fmla="*/ 28499 w 56997"/>
                <a:gd name="connsiteY1" fmla="*/ 56998 h 56997"/>
                <a:gd name="connsiteX2" fmla="*/ 0 w 56997"/>
                <a:gd name="connsiteY2" fmla="*/ 28499 h 56997"/>
                <a:gd name="connsiteX3" fmla="*/ 28499 w 56997"/>
                <a:gd name="connsiteY3" fmla="*/ 0 h 56997"/>
                <a:gd name="connsiteX4" fmla="*/ 56998 w 56997"/>
                <a:gd name="connsiteY4" fmla="*/ 28499 h 56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97" h="56997">
                  <a:moveTo>
                    <a:pt x="56998" y="28499"/>
                  </a:moveTo>
                  <a:cubicBezTo>
                    <a:pt x="56998" y="44238"/>
                    <a:pt x="44238" y="56998"/>
                    <a:pt x="28499" y="56998"/>
                  </a:cubicBezTo>
                  <a:cubicBezTo>
                    <a:pt x="12759" y="56998"/>
                    <a:pt x="0" y="44238"/>
                    <a:pt x="0" y="28499"/>
                  </a:cubicBezTo>
                  <a:cubicBezTo>
                    <a:pt x="0" y="12759"/>
                    <a:pt x="12759" y="0"/>
                    <a:pt x="28499" y="0"/>
                  </a:cubicBezTo>
                  <a:cubicBezTo>
                    <a:pt x="44238" y="0"/>
                    <a:pt x="56998" y="12759"/>
                    <a:pt x="56998" y="28499"/>
                  </a:cubicBezTo>
                  <a:close/>
                </a:path>
              </a:pathLst>
            </a:custGeom>
            <a:noFill/>
            <a:ln w="5080" cap="flat">
              <a:solidFill>
                <a:srgbClr val="002878"/>
              </a:solidFill>
              <a:prstDash val="solid"/>
              <a:miter/>
            </a:ln>
          </p:spPr>
          <p:txBody>
            <a:bodyPr rtlCol="0" anchor="ctr"/>
            <a:lstStyle/>
            <a:p>
              <a:endParaRPr lang="en-US" sz="2800"/>
            </a:p>
          </p:txBody>
        </p:sp>
      </p:grpSp>
      <p:grpSp>
        <p:nvGrpSpPr>
          <p:cNvPr id="668" name="Graphic 169">
            <a:extLst>
              <a:ext uri="{FF2B5EF4-FFF2-40B4-BE49-F238E27FC236}">
                <a16:creationId xmlns:a16="http://schemas.microsoft.com/office/drawing/2014/main" id="{7E7076CA-46F6-4750-9694-E5022C8204EC}"/>
              </a:ext>
            </a:extLst>
          </p:cNvPr>
          <p:cNvGrpSpPr/>
          <p:nvPr/>
        </p:nvGrpSpPr>
        <p:grpSpPr>
          <a:xfrm>
            <a:off x="5143128" y="1338397"/>
            <a:ext cx="276097" cy="204927"/>
            <a:chOff x="2387324" y="1071362"/>
            <a:chExt cx="276097" cy="204927"/>
          </a:xfrm>
          <a:noFill/>
        </p:grpSpPr>
        <p:sp>
          <p:nvSpPr>
            <p:cNvPr id="813" name="Freeform: Shape 812">
              <a:extLst>
                <a:ext uri="{FF2B5EF4-FFF2-40B4-BE49-F238E27FC236}">
                  <a16:creationId xmlns:a16="http://schemas.microsoft.com/office/drawing/2014/main" id="{A388D7BA-CC1D-410F-9C3D-17BF82A63359}"/>
                </a:ext>
              </a:extLst>
            </p:cNvPr>
            <p:cNvSpPr/>
            <p:nvPr/>
          </p:nvSpPr>
          <p:spPr>
            <a:xfrm>
              <a:off x="2387324" y="1071362"/>
              <a:ext cx="276097" cy="48209"/>
            </a:xfrm>
            <a:custGeom>
              <a:avLst/>
              <a:gdLst>
                <a:gd name="connsiteX0" fmla="*/ 17069 w 276097"/>
                <a:gd name="connsiteY0" fmla="*/ 48209 h 48209"/>
                <a:gd name="connsiteX1" fmla="*/ 259080 w 276097"/>
                <a:gd name="connsiteY1" fmla="*/ 48209 h 48209"/>
                <a:gd name="connsiteX2" fmla="*/ 276098 w 276097"/>
                <a:gd name="connsiteY2" fmla="*/ 16205 h 48209"/>
                <a:gd name="connsiteX3" fmla="*/ 276098 w 276097"/>
                <a:gd name="connsiteY3" fmla="*/ 0 h 48209"/>
                <a:gd name="connsiteX4" fmla="*/ 0 w 276097"/>
                <a:gd name="connsiteY4" fmla="*/ 0 h 48209"/>
                <a:gd name="connsiteX5" fmla="*/ 0 w 276097"/>
                <a:gd name="connsiteY5" fmla="*/ 16205 h 48209"/>
                <a:gd name="connsiteX6" fmla="*/ 17069 w 276097"/>
                <a:gd name="connsiteY6" fmla="*/ 48209 h 4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97" h="48209">
                  <a:moveTo>
                    <a:pt x="17069" y="48209"/>
                  </a:moveTo>
                  <a:lnTo>
                    <a:pt x="259080" y="48209"/>
                  </a:lnTo>
                  <a:lnTo>
                    <a:pt x="276098" y="16205"/>
                  </a:lnTo>
                  <a:lnTo>
                    <a:pt x="276098" y="0"/>
                  </a:lnTo>
                  <a:cubicBezTo>
                    <a:pt x="184048" y="0"/>
                    <a:pt x="92050" y="0"/>
                    <a:pt x="0" y="0"/>
                  </a:cubicBezTo>
                  <a:lnTo>
                    <a:pt x="0" y="16205"/>
                  </a:lnTo>
                  <a:lnTo>
                    <a:pt x="17069" y="48209"/>
                  </a:lnTo>
                  <a:close/>
                </a:path>
              </a:pathLst>
            </a:custGeom>
            <a:noFill/>
            <a:ln w="5080" cap="rnd">
              <a:solidFill>
                <a:srgbClr val="002878"/>
              </a:solidFill>
              <a:prstDash val="solid"/>
              <a:round/>
            </a:ln>
          </p:spPr>
          <p:txBody>
            <a:bodyPr rtlCol="0" anchor="ctr"/>
            <a:lstStyle/>
            <a:p>
              <a:endParaRPr lang="en-US" sz="2800"/>
            </a:p>
          </p:txBody>
        </p:sp>
        <p:sp>
          <p:nvSpPr>
            <p:cNvPr id="814" name="Freeform: Shape 813">
              <a:extLst>
                <a:ext uri="{FF2B5EF4-FFF2-40B4-BE49-F238E27FC236}">
                  <a16:creationId xmlns:a16="http://schemas.microsoft.com/office/drawing/2014/main" id="{A8ABD30F-69C0-4784-B478-FD990A08CFFF}"/>
                </a:ext>
              </a:extLst>
            </p:cNvPr>
            <p:cNvSpPr/>
            <p:nvPr/>
          </p:nvSpPr>
          <p:spPr>
            <a:xfrm>
              <a:off x="2421410" y="1120029"/>
              <a:ext cx="207873" cy="156260"/>
            </a:xfrm>
            <a:custGeom>
              <a:avLst/>
              <a:gdLst>
                <a:gd name="connsiteX0" fmla="*/ 0 w 207873"/>
                <a:gd name="connsiteY0" fmla="*/ 0 h 156260"/>
                <a:gd name="connsiteX1" fmla="*/ 0 w 207873"/>
                <a:gd name="connsiteY1" fmla="*/ 52375 h 156260"/>
                <a:gd name="connsiteX2" fmla="*/ 30429 w 207873"/>
                <a:gd name="connsiteY2" fmla="*/ 125730 h 156260"/>
                <a:gd name="connsiteX3" fmla="*/ 103937 w 207873"/>
                <a:gd name="connsiteY3" fmla="*/ 156261 h 156260"/>
                <a:gd name="connsiteX4" fmla="*/ 177343 w 207873"/>
                <a:gd name="connsiteY4" fmla="*/ 125730 h 156260"/>
                <a:gd name="connsiteX5" fmla="*/ 207874 w 207873"/>
                <a:gd name="connsiteY5" fmla="*/ 52375 h 156260"/>
                <a:gd name="connsiteX6" fmla="*/ 207874 w 207873"/>
                <a:gd name="connsiteY6" fmla="*/ 0 h 1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873" h="156260">
                  <a:moveTo>
                    <a:pt x="0" y="0"/>
                  </a:moveTo>
                  <a:lnTo>
                    <a:pt x="0" y="52375"/>
                  </a:lnTo>
                  <a:cubicBezTo>
                    <a:pt x="0" y="81026"/>
                    <a:pt x="10160" y="105512"/>
                    <a:pt x="30429" y="125730"/>
                  </a:cubicBezTo>
                  <a:cubicBezTo>
                    <a:pt x="50800" y="146101"/>
                    <a:pt x="75286" y="156261"/>
                    <a:pt x="103937" y="156261"/>
                  </a:cubicBezTo>
                  <a:cubicBezTo>
                    <a:pt x="132589" y="156261"/>
                    <a:pt x="157074" y="146101"/>
                    <a:pt x="177343" y="125730"/>
                  </a:cubicBezTo>
                  <a:cubicBezTo>
                    <a:pt x="197714" y="105461"/>
                    <a:pt x="207874" y="81026"/>
                    <a:pt x="207874" y="52375"/>
                  </a:cubicBezTo>
                  <a:lnTo>
                    <a:pt x="207874" y="0"/>
                  </a:lnTo>
                </a:path>
              </a:pathLst>
            </a:custGeom>
            <a:noFill/>
            <a:ln w="5080" cap="rnd">
              <a:solidFill>
                <a:srgbClr val="002878"/>
              </a:solidFill>
              <a:prstDash val="solid"/>
              <a:round/>
            </a:ln>
          </p:spPr>
          <p:txBody>
            <a:bodyPr rtlCol="0" anchor="ctr"/>
            <a:lstStyle/>
            <a:p>
              <a:endParaRPr lang="en-US" sz="2800"/>
            </a:p>
          </p:txBody>
        </p:sp>
        <p:sp>
          <p:nvSpPr>
            <p:cNvPr id="815" name="Freeform: Shape 814">
              <a:extLst>
                <a:ext uri="{FF2B5EF4-FFF2-40B4-BE49-F238E27FC236}">
                  <a16:creationId xmlns:a16="http://schemas.microsoft.com/office/drawing/2014/main" id="{6AE8D291-6AC7-4A50-A492-03467087926F}"/>
                </a:ext>
              </a:extLst>
            </p:cNvPr>
            <p:cNvSpPr/>
            <p:nvPr/>
          </p:nvSpPr>
          <p:spPr>
            <a:xfrm>
              <a:off x="2502182" y="1164275"/>
              <a:ext cx="46736" cy="46939"/>
            </a:xfrm>
            <a:custGeom>
              <a:avLst/>
              <a:gdLst>
                <a:gd name="connsiteX0" fmla="*/ 23368 w 46736"/>
                <a:gd name="connsiteY0" fmla="*/ 46939 h 46939"/>
                <a:gd name="connsiteX1" fmla="*/ 6807 w 46736"/>
                <a:gd name="connsiteY1" fmla="*/ 40081 h 46939"/>
                <a:gd name="connsiteX2" fmla="*/ 0 w 46736"/>
                <a:gd name="connsiteY2" fmla="*/ 23470 h 46939"/>
                <a:gd name="connsiteX3" fmla="*/ 6807 w 46736"/>
                <a:gd name="connsiteY3" fmla="*/ 6858 h 46939"/>
                <a:gd name="connsiteX4" fmla="*/ 23368 w 46736"/>
                <a:gd name="connsiteY4" fmla="*/ 0 h 46939"/>
                <a:gd name="connsiteX5" fmla="*/ 39929 w 46736"/>
                <a:gd name="connsiteY5" fmla="*/ 6858 h 46939"/>
                <a:gd name="connsiteX6" fmla="*/ 46736 w 46736"/>
                <a:gd name="connsiteY6" fmla="*/ 23470 h 46939"/>
                <a:gd name="connsiteX7" fmla="*/ 39929 w 46736"/>
                <a:gd name="connsiteY7" fmla="*/ 40081 h 46939"/>
                <a:gd name="connsiteX8" fmla="*/ 23368 w 46736"/>
                <a:gd name="connsiteY8" fmla="*/ 46939 h 4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36" h="46939">
                  <a:moveTo>
                    <a:pt x="23368" y="46939"/>
                  </a:moveTo>
                  <a:cubicBezTo>
                    <a:pt x="16866" y="46939"/>
                    <a:pt x="11379" y="44653"/>
                    <a:pt x="6807" y="40081"/>
                  </a:cubicBezTo>
                  <a:cubicBezTo>
                    <a:pt x="2236" y="35509"/>
                    <a:pt x="0" y="29972"/>
                    <a:pt x="0" y="23470"/>
                  </a:cubicBezTo>
                  <a:cubicBezTo>
                    <a:pt x="0" y="16967"/>
                    <a:pt x="2286" y="11481"/>
                    <a:pt x="6807" y="6858"/>
                  </a:cubicBezTo>
                  <a:cubicBezTo>
                    <a:pt x="11379" y="2286"/>
                    <a:pt x="16866" y="0"/>
                    <a:pt x="23368" y="0"/>
                  </a:cubicBezTo>
                  <a:cubicBezTo>
                    <a:pt x="29820" y="0"/>
                    <a:pt x="35357" y="2286"/>
                    <a:pt x="39929" y="6858"/>
                  </a:cubicBezTo>
                  <a:cubicBezTo>
                    <a:pt x="44501" y="11430"/>
                    <a:pt x="46736" y="16967"/>
                    <a:pt x="46736" y="23470"/>
                  </a:cubicBezTo>
                  <a:cubicBezTo>
                    <a:pt x="46736" y="29972"/>
                    <a:pt x="44450" y="35458"/>
                    <a:pt x="39929" y="40081"/>
                  </a:cubicBezTo>
                  <a:cubicBezTo>
                    <a:pt x="35357" y="44653"/>
                    <a:pt x="29820" y="46939"/>
                    <a:pt x="23368" y="46939"/>
                  </a:cubicBezTo>
                  <a:close/>
                </a:path>
              </a:pathLst>
            </a:custGeom>
            <a:noFill/>
            <a:ln w="5080" cap="rnd">
              <a:solidFill>
                <a:srgbClr val="002878"/>
              </a:solidFill>
              <a:prstDash val="solid"/>
              <a:round/>
            </a:ln>
          </p:spPr>
          <p:txBody>
            <a:bodyPr rtlCol="0" anchor="ctr"/>
            <a:lstStyle/>
            <a:p>
              <a:endParaRPr lang="en-US" sz="2800"/>
            </a:p>
          </p:txBody>
        </p:sp>
        <p:sp>
          <p:nvSpPr>
            <p:cNvPr id="816" name="Freeform: Shape 815">
              <a:extLst>
                <a:ext uri="{FF2B5EF4-FFF2-40B4-BE49-F238E27FC236}">
                  <a16:creationId xmlns:a16="http://schemas.microsoft.com/office/drawing/2014/main" id="{7FF0CD1D-48ED-4F13-8729-49FA9E169F14}"/>
                </a:ext>
              </a:extLst>
            </p:cNvPr>
            <p:cNvSpPr/>
            <p:nvPr/>
          </p:nvSpPr>
          <p:spPr>
            <a:xfrm>
              <a:off x="2494562" y="1156910"/>
              <a:ext cx="61467" cy="61671"/>
            </a:xfrm>
            <a:custGeom>
              <a:avLst/>
              <a:gdLst>
                <a:gd name="connsiteX0" fmla="*/ 30734 w 61467"/>
                <a:gd name="connsiteY0" fmla="*/ 61671 h 61671"/>
                <a:gd name="connsiteX1" fmla="*/ 8992 w 61467"/>
                <a:gd name="connsiteY1" fmla="*/ 52629 h 61671"/>
                <a:gd name="connsiteX2" fmla="*/ 0 w 61467"/>
                <a:gd name="connsiteY2" fmla="*/ 30836 h 61671"/>
                <a:gd name="connsiteX3" fmla="*/ 8992 w 61467"/>
                <a:gd name="connsiteY3" fmla="*/ 9042 h 61671"/>
                <a:gd name="connsiteX4" fmla="*/ 30734 w 61467"/>
                <a:gd name="connsiteY4" fmla="*/ 0 h 61671"/>
                <a:gd name="connsiteX5" fmla="*/ 52476 w 61467"/>
                <a:gd name="connsiteY5" fmla="*/ 9042 h 61671"/>
                <a:gd name="connsiteX6" fmla="*/ 61468 w 61467"/>
                <a:gd name="connsiteY6" fmla="*/ 30836 h 61671"/>
                <a:gd name="connsiteX7" fmla="*/ 52476 w 61467"/>
                <a:gd name="connsiteY7" fmla="*/ 52629 h 61671"/>
                <a:gd name="connsiteX8" fmla="*/ 30734 w 61467"/>
                <a:gd name="connsiteY8" fmla="*/ 61671 h 6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7" h="61671">
                  <a:moveTo>
                    <a:pt x="30734" y="61671"/>
                  </a:moveTo>
                  <a:cubicBezTo>
                    <a:pt x="22200" y="61671"/>
                    <a:pt x="14986" y="58674"/>
                    <a:pt x="8992" y="52629"/>
                  </a:cubicBezTo>
                  <a:cubicBezTo>
                    <a:pt x="2997" y="46584"/>
                    <a:pt x="0" y="39319"/>
                    <a:pt x="0" y="30836"/>
                  </a:cubicBezTo>
                  <a:cubicBezTo>
                    <a:pt x="0" y="22352"/>
                    <a:pt x="2997" y="15037"/>
                    <a:pt x="8992" y="9042"/>
                  </a:cubicBezTo>
                  <a:cubicBezTo>
                    <a:pt x="14986" y="2997"/>
                    <a:pt x="22200" y="0"/>
                    <a:pt x="30734" y="0"/>
                  </a:cubicBezTo>
                  <a:cubicBezTo>
                    <a:pt x="39217" y="0"/>
                    <a:pt x="46482" y="2997"/>
                    <a:pt x="52476" y="9042"/>
                  </a:cubicBezTo>
                  <a:cubicBezTo>
                    <a:pt x="58471" y="15088"/>
                    <a:pt x="61468" y="22352"/>
                    <a:pt x="61468" y="30836"/>
                  </a:cubicBezTo>
                  <a:cubicBezTo>
                    <a:pt x="61468" y="39319"/>
                    <a:pt x="58471" y="46634"/>
                    <a:pt x="52476" y="52629"/>
                  </a:cubicBezTo>
                  <a:cubicBezTo>
                    <a:pt x="46533" y="58674"/>
                    <a:pt x="39268" y="61671"/>
                    <a:pt x="30734" y="61671"/>
                  </a:cubicBezTo>
                  <a:close/>
                </a:path>
              </a:pathLst>
            </a:custGeom>
            <a:noFill/>
            <a:ln w="5080" cap="rnd">
              <a:solidFill>
                <a:srgbClr val="002878"/>
              </a:solidFill>
              <a:prstDash val="solid"/>
              <a:round/>
            </a:ln>
          </p:spPr>
          <p:txBody>
            <a:bodyPr rtlCol="0" anchor="ctr"/>
            <a:lstStyle/>
            <a:p>
              <a:endParaRPr lang="en-US" sz="2800"/>
            </a:p>
          </p:txBody>
        </p:sp>
      </p:grpSp>
      <p:grpSp>
        <p:nvGrpSpPr>
          <p:cNvPr id="669" name="Graphic 169">
            <a:extLst>
              <a:ext uri="{FF2B5EF4-FFF2-40B4-BE49-F238E27FC236}">
                <a16:creationId xmlns:a16="http://schemas.microsoft.com/office/drawing/2014/main" id="{ECA3262A-9B10-4ECE-8E4F-C08504E4A52A}"/>
              </a:ext>
            </a:extLst>
          </p:cNvPr>
          <p:cNvGrpSpPr/>
          <p:nvPr/>
        </p:nvGrpSpPr>
        <p:grpSpPr>
          <a:xfrm>
            <a:off x="6257245" y="1277285"/>
            <a:ext cx="240487" cy="260248"/>
            <a:chOff x="3501441" y="1010250"/>
            <a:chExt cx="240487" cy="260248"/>
          </a:xfrm>
          <a:noFill/>
        </p:grpSpPr>
        <p:sp>
          <p:nvSpPr>
            <p:cNvPr id="801" name="Freeform: Shape 800">
              <a:extLst>
                <a:ext uri="{FF2B5EF4-FFF2-40B4-BE49-F238E27FC236}">
                  <a16:creationId xmlns:a16="http://schemas.microsoft.com/office/drawing/2014/main" id="{84418A0C-33A5-49BD-9B00-E3357237147E}"/>
                </a:ext>
              </a:extLst>
            </p:cNvPr>
            <p:cNvSpPr/>
            <p:nvPr/>
          </p:nvSpPr>
          <p:spPr>
            <a:xfrm>
              <a:off x="3594078" y="1036463"/>
              <a:ext cx="54761" cy="16205"/>
            </a:xfrm>
            <a:custGeom>
              <a:avLst/>
              <a:gdLst>
                <a:gd name="connsiteX0" fmla="*/ 0 w 54761"/>
                <a:gd name="connsiteY0" fmla="*/ 16205 h 16205"/>
                <a:gd name="connsiteX1" fmla="*/ 5435 w 54761"/>
                <a:gd name="connsiteY1" fmla="*/ 9093 h 16205"/>
                <a:gd name="connsiteX2" fmla="*/ 27381 w 54761"/>
                <a:gd name="connsiteY2" fmla="*/ 0 h 16205"/>
                <a:gd name="connsiteX3" fmla="*/ 49327 w 54761"/>
                <a:gd name="connsiteY3" fmla="*/ 9093 h 16205"/>
                <a:gd name="connsiteX4" fmla="*/ 54762 w 54761"/>
                <a:gd name="connsiteY4" fmla="*/ 16205 h 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1" h="16205">
                  <a:moveTo>
                    <a:pt x="0" y="16205"/>
                  </a:moveTo>
                  <a:cubicBezTo>
                    <a:pt x="1422" y="13665"/>
                    <a:pt x="3200" y="11328"/>
                    <a:pt x="5435" y="9093"/>
                  </a:cubicBezTo>
                  <a:cubicBezTo>
                    <a:pt x="11481" y="3048"/>
                    <a:pt x="18796" y="0"/>
                    <a:pt x="27381" y="0"/>
                  </a:cubicBezTo>
                  <a:cubicBezTo>
                    <a:pt x="35966" y="0"/>
                    <a:pt x="43281" y="3048"/>
                    <a:pt x="49327" y="9093"/>
                  </a:cubicBezTo>
                  <a:cubicBezTo>
                    <a:pt x="51511" y="11278"/>
                    <a:pt x="53340" y="13665"/>
                    <a:pt x="54762" y="16205"/>
                  </a:cubicBezTo>
                </a:path>
              </a:pathLst>
            </a:custGeom>
            <a:noFill/>
            <a:ln w="5080" cap="rnd">
              <a:solidFill>
                <a:srgbClr val="002878"/>
              </a:solidFill>
              <a:prstDash val="solid"/>
              <a:round/>
            </a:ln>
          </p:spPr>
          <p:txBody>
            <a:bodyPr rtlCol="0" anchor="ctr"/>
            <a:lstStyle/>
            <a:p>
              <a:endParaRPr lang="en-US" sz="2800"/>
            </a:p>
          </p:txBody>
        </p:sp>
        <p:sp>
          <p:nvSpPr>
            <p:cNvPr id="802" name="Freeform: Shape 801">
              <a:extLst>
                <a:ext uri="{FF2B5EF4-FFF2-40B4-BE49-F238E27FC236}">
                  <a16:creationId xmlns:a16="http://schemas.microsoft.com/office/drawing/2014/main" id="{209C5C70-C3EB-4631-937F-A43DC03C3E75}"/>
                </a:ext>
              </a:extLst>
            </p:cNvPr>
            <p:cNvSpPr/>
            <p:nvPr/>
          </p:nvSpPr>
          <p:spPr>
            <a:xfrm>
              <a:off x="3570964" y="1010250"/>
              <a:ext cx="100685" cy="29768"/>
            </a:xfrm>
            <a:custGeom>
              <a:avLst/>
              <a:gdLst>
                <a:gd name="connsiteX0" fmla="*/ 0 w 100685"/>
                <a:gd name="connsiteY0" fmla="*/ 29718 h 29768"/>
                <a:gd name="connsiteX1" fmla="*/ 9906 w 100685"/>
                <a:gd name="connsiteY1" fmla="*/ 16764 h 29768"/>
                <a:gd name="connsiteX2" fmla="*/ 50343 w 100685"/>
                <a:gd name="connsiteY2" fmla="*/ 0 h 29768"/>
                <a:gd name="connsiteX3" fmla="*/ 90780 w 100685"/>
                <a:gd name="connsiteY3" fmla="*/ 16764 h 29768"/>
                <a:gd name="connsiteX4" fmla="*/ 100685 w 100685"/>
                <a:gd name="connsiteY4" fmla="*/ 29769 h 2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85" h="29768">
                  <a:moveTo>
                    <a:pt x="0" y="29718"/>
                  </a:moveTo>
                  <a:cubicBezTo>
                    <a:pt x="2591" y="25095"/>
                    <a:pt x="5893" y="20828"/>
                    <a:pt x="9906" y="16764"/>
                  </a:cubicBezTo>
                  <a:cubicBezTo>
                    <a:pt x="21082" y="5588"/>
                    <a:pt x="34595" y="0"/>
                    <a:pt x="50343" y="0"/>
                  </a:cubicBezTo>
                  <a:cubicBezTo>
                    <a:pt x="66142" y="0"/>
                    <a:pt x="79604" y="5588"/>
                    <a:pt x="90780" y="16764"/>
                  </a:cubicBezTo>
                  <a:cubicBezTo>
                    <a:pt x="94844" y="20777"/>
                    <a:pt x="98145" y="25146"/>
                    <a:pt x="100685" y="29769"/>
                  </a:cubicBezTo>
                </a:path>
              </a:pathLst>
            </a:custGeom>
            <a:noFill/>
            <a:ln w="5080" cap="rnd">
              <a:solidFill>
                <a:srgbClr val="002878"/>
              </a:solidFill>
              <a:prstDash val="solid"/>
              <a:round/>
            </a:ln>
          </p:spPr>
          <p:txBody>
            <a:bodyPr rtlCol="0" anchor="ctr"/>
            <a:lstStyle/>
            <a:p>
              <a:endParaRPr lang="en-US" sz="2800"/>
            </a:p>
          </p:txBody>
        </p:sp>
        <p:sp>
          <p:nvSpPr>
            <p:cNvPr id="803" name="Freeform: Shape 802">
              <a:extLst>
                <a:ext uri="{FF2B5EF4-FFF2-40B4-BE49-F238E27FC236}">
                  <a16:creationId xmlns:a16="http://schemas.microsoft.com/office/drawing/2014/main" id="{0E4FF9F6-AAA7-4CDB-9803-0DDB5BA6146D}"/>
                </a:ext>
              </a:extLst>
            </p:cNvPr>
            <p:cNvSpPr/>
            <p:nvPr/>
          </p:nvSpPr>
          <p:spPr>
            <a:xfrm>
              <a:off x="3501441" y="1063488"/>
              <a:ext cx="240487" cy="207010"/>
            </a:xfrm>
            <a:custGeom>
              <a:avLst/>
              <a:gdLst>
                <a:gd name="connsiteX0" fmla="*/ 182400 w 240487"/>
                <a:gd name="connsiteY0" fmla="*/ 29515 h 207010"/>
                <a:gd name="connsiteX1" fmla="*/ 183924 w 240487"/>
                <a:gd name="connsiteY1" fmla="*/ 29718 h 207010"/>
                <a:gd name="connsiteX2" fmla="*/ 192458 w 240487"/>
                <a:gd name="connsiteY2" fmla="*/ 34087 h 207010"/>
                <a:gd name="connsiteX3" fmla="*/ 195151 w 240487"/>
                <a:gd name="connsiteY3" fmla="*/ 38049 h 207010"/>
                <a:gd name="connsiteX4" fmla="*/ 216436 w 240487"/>
                <a:gd name="connsiteY4" fmla="*/ 81229 h 207010"/>
                <a:gd name="connsiteX5" fmla="*/ 221466 w 240487"/>
                <a:gd name="connsiteY5" fmla="*/ 89002 h 207010"/>
                <a:gd name="connsiteX6" fmla="*/ 234064 w 240487"/>
                <a:gd name="connsiteY6" fmla="*/ 103327 h 207010"/>
                <a:gd name="connsiteX7" fmla="*/ 236045 w 240487"/>
                <a:gd name="connsiteY7" fmla="*/ 105918 h 207010"/>
                <a:gd name="connsiteX8" fmla="*/ 240261 w 240487"/>
                <a:gd name="connsiteY8" fmla="*/ 124562 h 207010"/>
                <a:gd name="connsiteX9" fmla="*/ 239296 w 240487"/>
                <a:gd name="connsiteY9" fmla="*/ 133706 h 207010"/>
                <a:gd name="connsiteX10" fmla="*/ 239246 w 240487"/>
                <a:gd name="connsiteY10" fmla="*/ 134315 h 207010"/>
                <a:gd name="connsiteX11" fmla="*/ 237010 w 240487"/>
                <a:gd name="connsiteY11" fmla="*/ 150927 h 207010"/>
                <a:gd name="connsiteX12" fmla="*/ 237010 w 240487"/>
                <a:gd name="connsiteY12" fmla="*/ 160376 h 207010"/>
                <a:gd name="connsiteX13" fmla="*/ 237010 w 240487"/>
                <a:gd name="connsiteY13" fmla="*/ 198984 h 207010"/>
                <a:gd name="connsiteX14" fmla="*/ 234623 w 240487"/>
                <a:gd name="connsiteY14" fmla="*/ 204673 h 207010"/>
                <a:gd name="connsiteX15" fmla="*/ 229543 w 240487"/>
                <a:gd name="connsiteY15" fmla="*/ 207010 h 207010"/>
                <a:gd name="connsiteX16" fmla="*/ 210289 w 240487"/>
                <a:gd name="connsiteY16" fmla="*/ 207010 h 207010"/>
                <a:gd name="connsiteX17" fmla="*/ 205260 w 240487"/>
                <a:gd name="connsiteY17" fmla="*/ 204673 h 207010"/>
                <a:gd name="connsiteX18" fmla="*/ 202822 w 240487"/>
                <a:gd name="connsiteY18" fmla="*/ 199187 h 207010"/>
                <a:gd name="connsiteX19" fmla="*/ 202822 w 240487"/>
                <a:gd name="connsiteY19" fmla="*/ 183439 h 207010"/>
                <a:gd name="connsiteX20" fmla="*/ 120272 w 240487"/>
                <a:gd name="connsiteY20" fmla="*/ 186284 h 207010"/>
                <a:gd name="connsiteX21" fmla="*/ 37671 w 240487"/>
                <a:gd name="connsiteY21" fmla="*/ 183439 h 207010"/>
                <a:gd name="connsiteX22" fmla="*/ 37671 w 240487"/>
                <a:gd name="connsiteY22" fmla="*/ 199187 h 207010"/>
                <a:gd name="connsiteX23" fmla="*/ 35283 w 240487"/>
                <a:gd name="connsiteY23" fmla="*/ 204673 h 207010"/>
                <a:gd name="connsiteX24" fmla="*/ 30203 w 240487"/>
                <a:gd name="connsiteY24" fmla="*/ 207010 h 207010"/>
                <a:gd name="connsiteX25" fmla="*/ 10950 w 240487"/>
                <a:gd name="connsiteY25" fmla="*/ 207010 h 207010"/>
                <a:gd name="connsiteX26" fmla="*/ 5819 w 240487"/>
                <a:gd name="connsiteY26" fmla="*/ 204673 h 207010"/>
                <a:gd name="connsiteX27" fmla="*/ 3483 w 240487"/>
                <a:gd name="connsiteY27" fmla="*/ 198984 h 207010"/>
                <a:gd name="connsiteX28" fmla="*/ 3483 w 240487"/>
                <a:gd name="connsiteY28" fmla="*/ 160376 h 207010"/>
                <a:gd name="connsiteX29" fmla="*/ 3483 w 240487"/>
                <a:gd name="connsiteY29" fmla="*/ 150927 h 207010"/>
                <a:gd name="connsiteX30" fmla="*/ 3330 w 240487"/>
                <a:gd name="connsiteY30" fmla="*/ 150012 h 207010"/>
                <a:gd name="connsiteX31" fmla="*/ 1248 w 240487"/>
                <a:gd name="connsiteY31" fmla="*/ 134315 h 207010"/>
                <a:gd name="connsiteX32" fmla="*/ 1146 w 240487"/>
                <a:gd name="connsiteY32" fmla="*/ 133706 h 207010"/>
                <a:gd name="connsiteX33" fmla="*/ 180 w 240487"/>
                <a:gd name="connsiteY33" fmla="*/ 124562 h 207010"/>
                <a:gd name="connsiteX34" fmla="*/ 28 w 240487"/>
                <a:gd name="connsiteY34" fmla="*/ 122123 h 207010"/>
                <a:gd name="connsiteX35" fmla="*/ 4498 w 240487"/>
                <a:gd name="connsiteY35" fmla="*/ 105918 h 207010"/>
                <a:gd name="connsiteX36" fmla="*/ 6480 w 240487"/>
                <a:gd name="connsiteY36" fmla="*/ 103327 h 207010"/>
                <a:gd name="connsiteX37" fmla="*/ 19078 w 240487"/>
                <a:gd name="connsiteY37" fmla="*/ 89002 h 207010"/>
                <a:gd name="connsiteX38" fmla="*/ 24108 w 240487"/>
                <a:gd name="connsiteY38" fmla="*/ 81229 h 207010"/>
                <a:gd name="connsiteX39" fmla="*/ 45393 w 240487"/>
                <a:gd name="connsiteY39" fmla="*/ 38049 h 207010"/>
                <a:gd name="connsiteX40" fmla="*/ 48085 w 240487"/>
                <a:gd name="connsiteY40" fmla="*/ 34087 h 207010"/>
                <a:gd name="connsiteX41" fmla="*/ 56619 w 240487"/>
                <a:gd name="connsiteY41" fmla="*/ 29718 h 207010"/>
                <a:gd name="connsiteX42" fmla="*/ 58143 w 240487"/>
                <a:gd name="connsiteY42" fmla="*/ 29515 h 207010"/>
                <a:gd name="connsiteX43" fmla="*/ 62410 w 240487"/>
                <a:gd name="connsiteY43" fmla="*/ 28854 h 207010"/>
                <a:gd name="connsiteX44" fmla="*/ 66170 w 240487"/>
                <a:gd name="connsiteY44" fmla="*/ 28296 h 207010"/>
                <a:gd name="connsiteX45" fmla="*/ 93754 w 240487"/>
                <a:gd name="connsiteY45" fmla="*/ 25400 h 207010"/>
                <a:gd name="connsiteX46" fmla="*/ 98987 w 240487"/>
                <a:gd name="connsiteY46" fmla="*/ 25044 h 207010"/>
                <a:gd name="connsiteX47" fmla="*/ 98987 w 240487"/>
                <a:gd name="connsiteY47" fmla="*/ 13056 h 207010"/>
                <a:gd name="connsiteX48" fmla="*/ 99240 w 240487"/>
                <a:gd name="connsiteY48" fmla="*/ 10516 h 207010"/>
                <a:gd name="connsiteX49" fmla="*/ 102797 w 240487"/>
                <a:gd name="connsiteY49" fmla="*/ 3861 h 207010"/>
                <a:gd name="connsiteX50" fmla="*/ 112042 w 240487"/>
                <a:gd name="connsiteY50" fmla="*/ 0 h 207010"/>
                <a:gd name="connsiteX51" fmla="*/ 112499 w 240487"/>
                <a:gd name="connsiteY51" fmla="*/ 0 h 207010"/>
                <a:gd name="connsiteX52" fmla="*/ 113109 w 240487"/>
                <a:gd name="connsiteY52" fmla="*/ 51 h 207010"/>
                <a:gd name="connsiteX53" fmla="*/ 127435 w 240487"/>
                <a:gd name="connsiteY53" fmla="*/ 51 h 207010"/>
                <a:gd name="connsiteX54" fmla="*/ 128095 w 240487"/>
                <a:gd name="connsiteY54" fmla="*/ 0 h 207010"/>
                <a:gd name="connsiteX55" fmla="*/ 128501 w 240487"/>
                <a:gd name="connsiteY55" fmla="*/ 0 h 207010"/>
                <a:gd name="connsiteX56" fmla="*/ 137696 w 240487"/>
                <a:gd name="connsiteY56" fmla="*/ 3861 h 207010"/>
                <a:gd name="connsiteX57" fmla="*/ 141303 w 240487"/>
                <a:gd name="connsiteY57" fmla="*/ 10516 h 207010"/>
                <a:gd name="connsiteX58" fmla="*/ 141557 w 240487"/>
                <a:gd name="connsiteY58" fmla="*/ 13056 h 207010"/>
                <a:gd name="connsiteX59" fmla="*/ 141557 w 240487"/>
                <a:gd name="connsiteY59" fmla="*/ 25044 h 207010"/>
                <a:gd name="connsiteX60" fmla="*/ 146789 w 240487"/>
                <a:gd name="connsiteY60" fmla="*/ 25400 h 207010"/>
                <a:gd name="connsiteX61" fmla="*/ 151869 w 240487"/>
                <a:gd name="connsiteY61" fmla="*/ 25756 h 207010"/>
                <a:gd name="connsiteX62" fmla="*/ 178133 w 240487"/>
                <a:gd name="connsiteY62" fmla="*/ 28854 h 207010"/>
                <a:gd name="connsiteX63" fmla="*/ 182400 w 240487"/>
                <a:gd name="connsiteY63" fmla="*/ 29515 h 2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0487" h="207010">
                  <a:moveTo>
                    <a:pt x="182400" y="29515"/>
                  </a:moveTo>
                  <a:cubicBezTo>
                    <a:pt x="182908" y="29566"/>
                    <a:pt x="183416" y="29667"/>
                    <a:pt x="183924" y="29718"/>
                  </a:cubicBezTo>
                  <a:cubicBezTo>
                    <a:pt x="187480" y="30328"/>
                    <a:pt x="190325" y="31801"/>
                    <a:pt x="192458" y="34087"/>
                  </a:cubicBezTo>
                  <a:cubicBezTo>
                    <a:pt x="193526" y="35204"/>
                    <a:pt x="194389" y="36525"/>
                    <a:pt x="195151" y="38049"/>
                  </a:cubicBezTo>
                  <a:lnTo>
                    <a:pt x="216436" y="81229"/>
                  </a:lnTo>
                  <a:cubicBezTo>
                    <a:pt x="218824" y="85293"/>
                    <a:pt x="220500" y="87884"/>
                    <a:pt x="221466" y="89002"/>
                  </a:cubicBezTo>
                  <a:lnTo>
                    <a:pt x="234064" y="103327"/>
                  </a:lnTo>
                  <a:cubicBezTo>
                    <a:pt x="234775" y="104140"/>
                    <a:pt x="235486" y="105004"/>
                    <a:pt x="236045" y="105918"/>
                  </a:cubicBezTo>
                  <a:cubicBezTo>
                    <a:pt x="239703" y="111201"/>
                    <a:pt x="241074" y="117399"/>
                    <a:pt x="240261" y="124562"/>
                  </a:cubicBezTo>
                  <a:cubicBezTo>
                    <a:pt x="239957" y="127711"/>
                    <a:pt x="239652" y="130759"/>
                    <a:pt x="239296" y="133706"/>
                  </a:cubicBezTo>
                  <a:cubicBezTo>
                    <a:pt x="239296" y="133909"/>
                    <a:pt x="239246" y="134112"/>
                    <a:pt x="239246" y="134315"/>
                  </a:cubicBezTo>
                  <a:cubicBezTo>
                    <a:pt x="238534" y="140259"/>
                    <a:pt x="237823" y="145796"/>
                    <a:pt x="237010" y="150927"/>
                  </a:cubicBezTo>
                  <a:cubicBezTo>
                    <a:pt x="237010" y="154076"/>
                    <a:pt x="237010" y="157226"/>
                    <a:pt x="237010" y="160376"/>
                  </a:cubicBezTo>
                  <a:cubicBezTo>
                    <a:pt x="237010" y="173228"/>
                    <a:pt x="237010" y="186080"/>
                    <a:pt x="237010" y="198984"/>
                  </a:cubicBezTo>
                  <a:cubicBezTo>
                    <a:pt x="237010" y="201219"/>
                    <a:pt x="236198" y="203098"/>
                    <a:pt x="234623" y="204673"/>
                  </a:cubicBezTo>
                  <a:cubicBezTo>
                    <a:pt x="233200" y="206096"/>
                    <a:pt x="231473" y="206908"/>
                    <a:pt x="229543" y="207010"/>
                  </a:cubicBezTo>
                  <a:lnTo>
                    <a:pt x="210289" y="207010"/>
                  </a:lnTo>
                  <a:cubicBezTo>
                    <a:pt x="208308" y="206908"/>
                    <a:pt x="206632" y="206096"/>
                    <a:pt x="205260" y="204673"/>
                  </a:cubicBezTo>
                  <a:cubicBezTo>
                    <a:pt x="203686" y="203149"/>
                    <a:pt x="202923" y="201371"/>
                    <a:pt x="202822" y="199187"/>
                  </a:cubicBezTo>
                  <a:lnTo>
                    <a:pt x="202822" y="183439"/>
                  </a:lnTo>
                  <a:cubicBezTo>
                    <a:pt x="175339" y="185318"/>
                    <a:pt x="147806" y="186284"/>
                    <a:pt x="120272" y="186284"/>
                  </a:cubicBezTo>
                  <a:cubicBezTo>
                    <a:pt x="92688" y="186284"/>
                    <a:pt x="65154" y="185318"/>
                    <a:pt x="37671" y="183439"/>
                  </a:cubicBezTo>
                  <a:lnTo>
                    <a:pt x="37671" y="199187"/>
                  </a:lnTo>
                  <a:cubicBezTo>
                    <a:pt x="37620" y="201320"/>
                    <a:pt x="36808" y="203149"/>
                    <a:pt x="35283" y="204673"/>
                  </a:cubicBezTo>
                  <a:cubicBezTo>
                    <a:pt x="33861" y="206096"/>
                    <a:pt x="32185" y="206908"/>
                    <a:pt x="30203" y="207010"/>
                  </a:cubicBezTo>
                  <a:lnTo>
                    <a:pt x="10950" y="207010"/>
                  </a:lnTo>
                  <a:cubicBezTo>
                    <a:pt x="8969" y="206908"/>
                    <a:pt x="7242" y="206096"/>
                    <a:pt x="5819" y="204673"/>
                  </a:cubicBezTo>
                  <a:cubicBezTo>
                    <a:pt x="4245" y="203098"/>
                    <a:pt x="3483" y="201219"/>
                    <a:pt x="3483" y="198984"/>
                  </a:cubicBezTo>
                  <a:cubicBezTo>
                    <a:pt x="3483" y="186131"/>
                    <a:pt x="3483" y="173279"/>
                    <a:pt x="3483" y="160376"/>
                  </a:cubicBezTo>
                  <a:cubicBezTo>
                    <a:pt x="3483" y="157226"/>
                    <a:pt x="3483" y="154076"/>
                    <a:pt x="3483" y="150927"/>
                  </a:cubicBezTo>
                  <a:cubicBezTo>
                    <a:pt x="3432" y="150622"/>
                    <a:pt x="3381" y="150317"/>
                    <a:pt x="3330" y="150012"/>
                  </a:cubicBezTo>
                  <a:cubicBezTo>
                    <a:pt x="2568" y="145136"/>
                    <a:pt x="1907" y="139903"/>
                    <a:pt x="1248" y="134315"/>
                  </a:cubicBezTo>
                  <a:cubicBezTo>
                    <a:pt x="1197" y="134112"/>
                    <a:pt x="1197" y="133909"/>
                    <a:pt x="1146" y="133706"/>
                  </a:cubicBezTo>
                  <a:cubicBezTo>
                    <a:pt x="790" y="130759"/>
                    <a:pt x="486" y="127711"/>
                    <a:pt x="180" y="124562"/>
                  </a:cubicBezTo>
                  <a:cubicBezTo>
                    <a:pt x="79" y="123749"/>
                    <a:pt x="28" y="122936"/>
                    <a:pt x="28" y="122123"/>
                  </a:cubicBezTo>
                  <a:cubicBezTo>
                    <a:pt x="-226" y="115976"/>
                    <a:pt x="1248" y="110592"/>
                    <a:pt x="4498" y="105918"/>
                  </a:cubicBezTo>
                  <a:cubicBezTo>
                    <a:pt x="5108" y="105004"/>
                    <a:pt x="5768" y="104191"/>
                    <a:pt x="6480" y="103327"/>
                  </a:cubicBezTo>
                  <a:lnTo>
                    <a:pt x="19078" y="89002"/>
                  </a:lnTo>
                  <a:cubicBezTo>
                    <a:pt x="20043" y="87884"/>
                    <a:pt x="21720" y="85293"/>
                    <a:pt x="24108" y="81229"/>
                  </a:cubicBezTo>
                  <a:lnTo>
                    <a:pt x="45393" y="38049"/>
                  </a:lnTo>
                  <a:cubicBezTo>
                    <a:pt x="46104" y="36525"/>
                    <a:pt x="47018" y="35204"/>
                    <a:pt x="48085" y="34087"/>
                  </a:cubicBezTo>
                  <a:cubicBezTo>
                    <a:pt x="50218" y="31801"/>
                    <a:pt x="53063" y="30328"/>
                    <a:pt x="56619" y="29718"/>
                  </a:cubicBezTo>
                  <a:cubicBezTo>
                    <a:pt x="57128" y="29667"/>
                    <a:pt x="57636" y="29566"/>
                    <a:pt x="58143" y="29515"/>
                  </a:cubicBezTo>
                  <a:cubicBezTo>
                    <a:pt x="59566" y="29261"/>
                    <a:pt x="60988" y="29058"/>
                    <a:pt x="62410" y="28854"/>
                  </a:cubicBezTo>
                  <a:cubicBezTo>
                    <a:pt x="63680" y="28651"/>
                    <a:pt x="64900" y="28499"/>
                    <a:pt x="66170" y="28296"/>
                  </a:cubicBezTo>
                  <a:cubicBezTo>
                    <a:pt x="75110" y="27026"/>
                    <a:pt x="84255" y="26060"/>
                    <a:pt x="93754" y="25400"/>
                  </a:cubicBezTo>
                  <a:cubicBezTo>
                    <a:pt x="95481" y="25248"/>
                    <a:pt x="97208" y="25146"/>
                    <a:pt x="98987" y="25044"/>
                  </a:cubicBezTo>
                  <a:lnTo>
                    <a:pt x="98987" y="13056"/>
                  </a:lnTo>
                  <a:cubicBezTo>
                    <a:pt x="98987" y="12192"/>
                    <a:pt x="99088" y="11328"/>
                    <a:pt x="99240" y="10516"/>
                  </a:cubicBezTo>
                  <a:cubicBezTo>
                    <a:pt x="99697" y="8026"/>
                    <a:pt x="100866" y="5791"/>
                    <a:pt x="102797" y="3861"/>
                  </a:cubicBezTo>
                  <a:cubicBezTo>
                    <a:pt x="105337" y="1321"/>
                    <a:pt x="108436" y="51"/>
                    <a:pt x="112042" y="0"/>
                  </a:cubicBezTo>
                  <a:cubicBezTo>
                    <a:pt x="112195" y="0"/>
                    <a:pt x="112347" y="0"/>
                    <a:pt x="112499" y="0"/>
                  </a:cubicBezTo>
                  <a:cubicBezTo>
                    <a:pt x="112703" y="0"/>
                    <a:pt x="112906" y="0"/>
                    <a:pt x="113109" y="51"/>
                  </a:cubicBezTo>
                  <a:lnTo>
                    <a:pt x="127435" y="51"/>
                  </a:lnTo>
                  <a:cubicBezTo>
                    <a:pt x="127637" y="51"/>
                    <a:pt x="127892" y="0"/>
                    <a:pt x="128095" y="0"/>
                  </a:cubicBezTo>
                  <a:cubicBezTo>
                    <a:pt x="128248" y="0"/>
                    <a:pt x="128349" y="0"/>
                    <a:pt x="128501" y="0"/>
                  </a:cubicBezTo>
                  <a:cubicBezTo>
                    <a:pt x="132108" y="0"/>
                    <a:pt x="135156" y="1270"/>
                    <a:pt x="137696" y="3861"/>
                  </a:cubicBezTo>
                  <a:cubicBezTo>
                    <a:pt x="139627" y="5791"/>
                    <a:pt x="140795" y="7976"/>
                    <a:pt x="141303" y="10516"/>
                  </a:cubicBezTo>
                  <a:cubicBezTo>
                    <a:pt x="141456" y="11328"/>
                    <a:pt x="141557" y="12192"/>
                    <a:pt x="141557" y="13056"/>
                  </a:cubicBezTo>
                  <a:lnTo>
                    <a:pt x="141557" y="25044"/>
                  </a:lnTo>
                  <a:cubicBezTo>
                    <a:pt x="143335" y="25146"/>
                    <a:pt x="145062" y="25298"/>
                    <a:pt x="146789" y="25400"/>
                  </a:cubicBezTo>
                  <a:cubicBezTo>
                    <a:pt x="148517" y="25502"/>
                    <a:pt x="150193" y="25654"/>
                    <a:pt x="151869" y="25756"/>
                  </a:cubicBezTo>
                  <a:cubicBezTo>
                    <a:pt x="160861" y="26518"/>
                    <a:pt x="169598" y="27534"/>
                    <a:pt x="178133" y="28854"/>
                  </a:cubicBezTo>
                  <a:cubicBezTo>
                    <a:pt x="179556" y="29108"/>
                    <a:pt x="180977" y="29312"/>
                    <a:pt x="182400" y="29515"/>
                  </a:cubicBezTo>
                  <a:close/>
                </a:path>
              </a:pathLst>
            </a:custGeom>
            <a:noFill/>
            <a:ln w="5080" cap="rnd">
              <a:solidFill>
                <a:srgbClr val="002878"/>
              </a:solidFill>
              <a:prstDash val="solid"/>
              <a:round/>
            </a:ln>
          </p:spPr>
          <p:txBody>
            <a:bodyPr rtlCol="0" anchor="ctr"/>
            <a:lstStyle/>
            <a:p>
              <a:endParaRPr lang="en-US" sz="2800"/>
            </a:p>
          </p:txBody>
        </p:sp>
        <p:sp>
          <p:nvSpPr>
            <p:cNvPr id="804" name="Freeform: Shape 803">
              <a:extLst>
                <a:ext uri="{FF2B5EF4-FFF2-40B4-BE49-F238E27FC236}">
                  <a16:creationId xmlns:a16="http://schemas.microsoft.com/office/drawing/2014/main" id="{29938F0F-4CE2-4464-8FE5-9D52753C25D0}"/>
                </a:ext>
              </a:extLst>
            </p:cNvPr>
            <p:cNvSpPr/>
            <p:nvPr/>
          </p:nvSpPr>
          <p:spPr>
            <a:xfrm>
              <a:off x="3621713" y="1077001"/>
              <a:ext cx="5080" cy="9296"/>
            </a:xfrm>
            <a:custGeom>
              <a:avLst/>
              <a:gdLst>
                <a:gd name="connsiteX0" fmla="*/ 0 w 5080"/>
                <a:gd name="connsiteY0" fmla="*/ 0 h 9296"/>
                <a:gd name="connsiteX1" fmla="*/ 0 w 5080"/>
                <a:gd name="connsiteY1" fmla="*/ 9296 h 9296"/>
              </a:gdLst>
              <a:ahLst/>
              <a:cxnLst>
                <a:cxn ang="0">
                  <a:pos x="connsiteX0" y="connsiteY0"/>
                </a:cxn>
                <a:cxn ang="0">
                  <a:pos x="connsiteX1" y="connsiteY1"/>
                </a:cxn>
              </a:cxnLst>
              <a:rect l="l" t="t" r="r" b="b"/>
              <a:pathLst>
                <a:path w="5080" h="9296">
                  <a:moveTo>
                    <a:pt x="0" y="0"/>
                  </a:moveTo>
                  <a:lnTo>
                    <a:pt x="0" y="9296"/>
                  </a:lnTo>
                </a:path>
              </a:pathLst>
            </a:custGeom>
            <a:ln w="5080" cap="rnd">
              <a:solidFill>
                <a:srgbClr val="002878"/>
              </a:solidFill>
              <a:prstDash val="solid"/>
              <a:round/>
            </a:ln>
          </p:spPr>
          <p:txBody>
            <a:bodyPr rtlCol="0" anchor="ctr"/>
            <a:lstStyle/>
            <a:p>
              <a:endParaRPr lang="en-US" sz="2800"/>
            </a:p>
          </p:txBody>
        </p:sp>
        <p:sp>
          <p:nvSpPr>
            <p:cNvPr id="805" name="Freeform: Shape 804">
              <a:extLst>
                <a:ext uri="{FF2B5EF4-FFF2-40B4-BE49-F238E27FC236}">
                  <a16:creationId xmlns:a16="http://schemas.microsoft.com/office/drawing/2014/main" id="{A3FB19F4-2867-43E8-887D-88D5AD2BD64E}"/>
                </a:ext>
              </a:extLst>
            </p:cNvPr>
            <p:cNvSpPr/>
            <p:nvPr/>
          </p:nvSpPr>
          <p:spPr>
            <a:xfrm>
              <a:off x="3545462" y="1098619"/>
              <a:ext cx="152450" cy="39291"/>
            </a:xfrm>
            <a:custGeom>
              <a:avLst/>
              <a:gdLst>
                <a:gd name="connsiteX0" fmla="*/ 136449 w 152450"/>
                <a:gd name="connsiteY0" fmla="*/ 3071 h 39291"/>
                <a:gd name="connsiteX1" fmla="*/ 18085 w 152450"/>
                <a:gd name="connsiteY1" fmla="*/ 3071 h 39291"/>
                <a:gd name="connsiteX2" fmla="*/ 0 w 152450"/>
                <a:gd name="connsiteY2" fmla="*/ 39291 h 39291"/>
                <a:gd name="connsiteX3" fmla="*/ 11227 w 152450"/>
                <a:gd name="connsiteY3" fmla="*/ 38732 h 39291"/>
                <a:gd name="connsiteX4" fmla="*/ 76200 w 152450"/>
                <a:gd name="connsiteY4" fmla="*/ 37208 h 39291"/>
                <a:gd name="connsiteX5" fmla="*/ 141123 w 152450"/>
                <a:gd name="connsiteY5" fmla="*/ 38732 h 39291"/>
                <a:gd name="connsiteX6" fmla="*/ 152451 w 152450"/>
                <a:gd name="connsiteY6" fmla="*/ 39291 h 39291"/>
                <a:gd name="connsiteX7" fmla="*/ 136449 w 152450"/>
                <a:gd name="connsiteY7" fmla="*/ 3071 h 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50" h="39291">
                  <a:moveTo>
                    <a:pt x="136449" y="3071"/>
                  </a:moveTo>
                  <a:cubicBezTo>
                    <a:pt x="77267" y="-3838"/>
                    <a:pt x="18085" y="3071"/>
                    <a:pt x="18085" y="3071"/>
                  </a:cubicBezTo>
                  <a:lnTo>
                    <a:pt x="0" y="39291"/>
                  </a:lnTo>
                  <a:cubicBezTo>
                    <a:pt x="3759" y="39088"/>
                    <a:pt x="7467" y="38935"/>
                    <a:pt x="11227" y="38732"/>
                  </a:cubicBezTo>
                  <a:cubicBezTo>
                    <a:pt x="32918" y="37767"/>
                    <a:pt x="54559" y="37259"/>
                    <a:pt x="76200" y="37208"/>
                  </a:cubicBezTo>
                  <a:cubicBezTo>
                    <a:pt x="97790" y="37259"/>
                    <a:pt x="119431" y="37767"/>
                    <a:pt x="141123" y="38732"/>
                  </a:cubicBezTo>
                  <a:cubicBezTo>
                    <a:pt x="144882" y="38885"/>
                    <a:pt x="148641" y="39088"/>
                    <a:pt x="152451" y="39291"/>
                  </a:cubicBezTo>
                  <a:cubicBezTo>
                    <a:pt x="151384" y="37411"/>
                    <a:pt x="136449" y="3071"/>
                    <a:pt x="136449" y="3071"/>
                  </a:cubicBezTo>
                  <a:close/>
                </a:path>
              </a:pathLst>
            </a:custGeom>
            <a:noFill/>
            <a:ln w="5080" cap="rnd">
              <a:solidFill>
                <a:srgbClr val="002878"/>
              </a:solidFill>
              <a:prstDash val="solid"/>
              <a:round/>
            </a:ln>
          </p:spPr>
          <p:txBody>
            <a:bodyPr rtlCol="0" anchor="ctr"/>
            <a:lstStyle/>
            <a:p>
              <a:endParaRPr lang="en-US" sz="2800"/>
            </a:p>
          </p:txBody>
        </p:sp>
        <p:sp>
          <p:nvSpPr>
            <p:cNvPr id="806" name="Freeform: Shape 805">
              <a:extLst>
                <a:ext uri="{FF2B5EF4-FFF2-40B4-BE49-F238E27FC236}">
                  <a16:creationId xmlns:a16="http://schemas.microsoft.com/office/drawing/2014/main" id="{C2BDFA52-80FD-4789-8A21-DE120743C995}"/>
                </a:ext>
              </a:extLst>
            </p:cNvPr>
            <p:cNvSpPr/>
            <p:nvPr/>
          </p:nvSpPr>
          <p:spPr>
            <a:xfrm>
              <a:off x="3519452" y="1168746"/>
              <a:ext cx="27279" cy="27330"/>
            </a:xfrm>
            <a:custGeom>
              <a:avLst/>
              <a:gdLst>
                <a:gd name="connsiteX0" fmla="*/ 23317 w 27279"/>
                <a:gd name="connsiteY0" fmla="*/ 4013 h 27330"/>
                <a:gd name="connsiteX1" fmla="*/ 27280 w 27279"/>
                <a:gd name="connsiteY1" fmla="*/ 13665 h 27330"/>
                <a:gd name="connsiteX2" fmla="*/ 23317 w 27279"/>
                <a:gd name="connsiteY2" fmla="*/ 23317 h 27330"/>
                <a:gd name="connsiteX3" fmla="*/ 13666 w 27279"/>
                <a:gd name="connsiteY3" fmla="*/ 27330 h 27330"/>
                <a:gd name="connsiteX4" fmla="*/ 4013 w 27279"/>
                <a:gd name="connsiteY4" fmla="*/ 23317 h 27330"/>
                <a:gd name="connsiteX5" fmla="*/ 0 w 27279"/>
                <a:gd name="connsiteY5" fmla="*/ 13665 h 27330"/>
                <a:gd name="connsiteX6" fmla="*/ 4013 w 27279"/>
                <a:gd name="connsiteY6" fmla="*/ 4013 h 27330"/>
                <a:gd name="connsiteX7" fmla="*/ 13666 w 27279"/>
                <a:gd name="connsiteY7" fmla="*/ 0 h 27330"/>
                <a:gd name="connsiteX8" fmla="*/ 23317 w 27279"/>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79" h="27330">
                  <a:moveTo>
                    <a:pt x="23317" y="4013"/>
                  </a:moveTo>
                  <a:cubicBezTo>
                    <a:pt x="25959" y="6655"/>
                    <a:pt x="27280" y="9906"/>
                    <a:pt x="27280" y="13665"/>
                  </a:cubicBezTo>
                  <a:cubicBezTo>
                    <a:pt x="27280" y="17424"/>
                    <a:pt x="25959" y="20625"/>
                    <a:pt x="23317" y="23317"/>
                  </a:cubicBezTo>
                  <a:cubicBezTo>
                    <a:pt x="20676" y="26010"/>
                    <a:pt x="17476" y="27330"/>
                    <a:pt x="13666" y="27330"/>
                  </a:cubicBezTo>
                  <a:cubicBezTo>
                    <a:pt x="9906" y="27330"/>
                    <a:pt x="6706" y="26010"/>
                    <a:pt x="4013" y="23317"/>
                  </a:cubicBezTo>
                  <a:cubicBezTo>
                    <a:pt x="1372" y="20676"/>
                    <a:pt x="0" y="17424"/>
                    <a:pt x="0" y="13665"/>
                  </a:cubicBezTo>
                  <a:cubicBezTo>
                    <a:pt x="0" y="9906"/>
                    <a:pt x="1321" y="6706"/>
                    <a:pt x="4013" y="4013"/>
                  </a:cubicBezTo>
                  <a:cubicBezTo>
                    <a:pt x="6655" y="1321"/>
                    <a:pt x="9856" y="0"/>
                    <a:pt x="13666" y="0"/>
                  </a:cubicBezTo>
                  <a:cubicBezTo>
                    <a:pt x="17425" y="51"/>
                    <a:pt x="20625" y="1372"/>
                    <a:pt x="23317" y="4013"/>
                  </a:cubicBezTo>
                  <a:close/>
                </a:path>
              </a:pathLst>
            </a:custGeom>
            <a:noFill/>
            <a:ln w="5080" cap="rnd">
              <a:solidFill>
                <a:srgbClr val="002878"/>
              </a:solidFill>
              <a:prstDash val="solid"/>
              <a:round/>
            </a:ln>
          </p:spPr>
          <p:txBody>
            <a:bodyPr rtlCol="0" anchor="ctr"/>
            <a:lstStyle/>
            <a:p>
              <a:endParaRPr lang="en-US" sz="2800"/>
            </a:p>
          </p:txBody>
        </p:sp>
        <p:sp>
          <p:nvSpPr>
            <p:cNvPr id="807" name="Freeform: Shape 806">
              <a:extLst>
                <a:ext uri="{FF2B5EF4-FFF2-40B4-BE49-F238E27FC236}">
                  <a16:creationId xmlns:a16="http://schemas.microsoft.com/office/drawing/2014/main" id="{6D37E66D-48A6-4085-858E-9362DD4543E4}"/>
                </a:ext>
              </a:extLst>
            </p:cNvPr>
            <p:cNvSpPr/>
            <p:nvPr/>
          </p:nvSpPr>
          <p:spPr>
            <a:xfrm>
              <a:off x="3696795" y="1168746"/>
              <a:ext cx="27381" cy="27330"/>
            </a:xfrm>
            <a:custGeom>
              <a:avLst/>
              <a:gdLst>
                <a:gd name="connsiteX0" fmla="*/ 4013 w 27381"/>
                <a:gd name="connsiteY0" fmla="*/ 4013 h 27330"/>
                <a:gd name="connsiteX1" fmla="*/ 0 w 27381"/>
                <a:gd name="connsiteY1" fmla="*/ 13665 h 27330"/>
                <a:gd name="connsiteX2" fmla="*/ 4013 w 27381"/>
                <a:gd name="connsiteY2" fmla="*/ 23317 h 27330"/>
                <a:gd name="connsiteX3" fmla="*/ 13716 w 27381"/>
                <a:gd name="connsiteY3" fmla="*/ 27330 h 27330"/>
                <a:gd name="connsiteX4" fmla="*/ 23368 w 27381"/>
                <a:gd name="connsiteY4" fmla="*/ 23317 h 27330"/>
                <a:gd name="connsiteX5" fmla="*/ 27381 w 27381"/>
                <a:gd name="connsiteY5" fmla="*/ 13665 h 27330"/>
                <a:gd name="connsiteX6" fmla="*/ 23368 w 27381"/>
                <a:gd name="connsiteY6" fmla="*/ 4013 h 27330"/>
                <a:gd name="connsiteX7" fmla="*/ 13716 w 27381"/>
                <a:gd name="connsiteY7" fmla="*/ 0 h 27330"/>
                <a:gd name="connsiteX8" fmla="*/ 4013 w 27381"/>
                <a:gd name="connsiteY8" fmla="*/ 4013 h 2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81" h="27330">
                  <a:moveTo>
                    <a:pt x="4013" y="4013"/>
                  </a:moveTo>
                  <a:cubicBezTo>
                    <a:pt x="1372" y="6655"/>
                    <a:pt x="0" y="9906"/>
                    <a:pt x="0" y="13665"/>
                  </a:cubicBezTo>
                  <a:cubicBezTo>
                    <a:pt x="0" y="17424"/>
                    <a:pt x="1321" y="20625"/>
                    <a:pt x="4013" y="23317"/>
                  </a:cubicBezTo>
                  <a:cubicBezTo>
                    <a:pt x="6705" y="26010"/>
                    <a:pt x="9906" y="27330"/>
                    <a:pt x="13716" y="27330"/>
                  </a:cubicBezTo>
                  <a:cubicBezTo>
                    <a:pt x="17475" y="27330"/>
                    <a:pt x="20675" y="26010"/>
                    <a:pt x="23368" y="23317"/>
                  </a:cubicBezTo>
                  <a:cubicBezTo>
                    <a:pt x="26060" y="20676"/>
                    <a:pt x="27381" y="17424"/>
                    <a:pt x="27381" y="13665"/>
                  </a:cubicBezTo>
                  <a:cubicBezTo>
                    <a:pt x="27381" y="9906"/>
                    <a:pt x="26060" y="6706"/>
                    <a:pt x="23368" y="4013"/>
                  </a:cubicBezTo>
                  <a:cubicBezTo>
                    <a:pt x="20726" y="1321"/>
                    <a:pt x="17475" y="0"/>
                    <a:pt x="13716" y="0"/>
                  </a:cubicBezTo>
                  <a:cubicBezTo>
                    <a:pt x="9906" y="51"/>
                    <a:pt x="6654" y="1372"/>
                    <a:pt x="4013" y="4013"/>
                  </a:cubicBezTo>
                  <a:close/>
                </a:path>
              </a:pathLst>
            </a:custGeom>
            <a:noFill/>
            <a:ln w="5080" cap="rnd">
              <a:solidFill>
                <a:srgbClr val="002878"/>
              </a:solidFill>
              <a:prstDash val="solid"/>
              <a:round/>
            </a:ln>
          </p:spPr>
          <p:txBody>
            <a:bodyPr rtlCol="0" anchor="ctr"/>
            <a:lstStyle/>
            <a:p>
              <a:endParaRPr lang="en-US" sz="2800"/>
            </a:p>
          </p:txBody>
        </p:sp>
        <p:sp>
          <p:nvSpPr>
            <p:cNvPr id="808" name="Freeform: Shape 807">
              <a:extLst>
                <a:ext uri="{FF2B5EF4-FFF2-40B4-BE49-F238E27FC236}">
                  <a16:creationId xmlns:a16="http://schemas.microsoft.com/office/drawing/2014/main" id="{F046A0E7-5801-44AF-8C82-82111DAE7352}"/>
                </a:ext>
              </a:extLst>
            </p:cNvPr>
            <p:cNvSpPr/>
            <p:nvPr/>
          </p:nvSpPr>
          <p:spPr>
            <a:xfrm>
              <a:off x="3563344" y="1196076"/>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09" name="Freeform: Shape 808">
              <a:extLst>
                <a:ext uri="{FF2B5EF4-FFF2-40B4-BE49-F238E27FC236}">
                  <a16:creationId xmlns:a16="http://schemas.microsoft.com/office/drawing/2014/main" id="{2D415B7D-059C-403D-BF2C-EE7AFD661B48}"/>
                </a:ext>
              </a:extLst>
            </p:cNvPr>
            <p:cNvSpPr/>
            <p:nvPr/>
          </p:nvSpPr>
          <p:spPr>
            <a:xfrm>
              <a:off x="3563344" y="1210148"/>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10" name="Freeform: Shape 809">
              <a:extLst>
                <a:ext uri="{FF2B5EF4-FFF2-40B4-BE49-F238E27FC236}">
                  <a16:creationId xmlns:a16="http://schemas.microsoft.com/office/drawing/2014/main" id="{C153211D-134B-430C-9012-09DCFD6155F9}"/>
                </a:ext>
              </a:extLst>
            </p:cNvPr>
            <p:cNvSpPr/>
            <p:nvPr/>
          </p:nvSpPr>
          <p:spPr>
            <a:xfrm>
              <a:off x="3563344" y="1224270"/>
              <a:ext cx="112928" cy="5080"/>
            </a:xfrm>
            <a:custGeom>
              <a:avLst/>
              <a:gdLst>
                <a:gd name="connsiteX0" fmla="*/ 0 w 112928"/>
                <a:gd name="connsiteY0" fmla="*/ 0 h 5080"/>
                <a:gd name="connsiteX1" fmla="*/ 112928 w 112928"/>
                <a:gd name="connsiteY1" fmla="*/ 0 h 5080"/>
              </a:gdLst>
              <a:ahLst/>
              <a:cxnLst>
                <a:cxn ang="0">
                  <a:pos x="connsiteX0" y="connsiteY0"/>
                </a:cxn>
                <a:cxn ang="0">
                  <a:pos x="connsiteX1" y="connsiteY1"/>
                </a:cxn>
              </a:cxnLst>
              <a:rect l="l" t="t" r="r" b="b"/>
              <a:pathLst>
                <a:path w="112928" h="5080">
                  <a:moveTo>
                    <a:pt x="0" y="0"/>
                  </a:moveTo>
                  <a:lnTo>
                    <a:pt x="112928" y="0"/>
                  </a:lnTo>
                </a:path>
              </a:pathLst>
            </a:custGeom>
            <a:ln w="5080" cap="rnd">
              <a:solidFill>
                <a:srgbClr val="002878"/>
              </a:solidFill>
              <a:prstDash val="solid"/>
              <a:round/>
            </a:ln>
          </p:spPr>
          <p:txBody>
            <a:bodyPr rtlCol="0" anchor="ctr"/>
            <a:lstStyle/>
            <a:p>
              <a:endParaRPr lang="en-US" sz="2800"/>
            </a:p>
          </p:txBody>
        </p:sp>
        <p:sp>
          <p:nvSpPr>
            <p:cNvPr id="811" name="Freeform: Shape 810">
              <a:extLst>
                <a:ext uri="{FF2B5EF4-FFF2-40B4-BE49-F238E27FC236}">
                  <a16:creationId xmlns:a16="http://schemas.microsoft.com/office/drawing/2014/main" id="{B3AD223D-EF81-46AF-8B9A-97A66355E1A3}"/>
                </a:ext>
              </a:extLst>
            </p:cNvPr>
            <p:cNvSpPr/>
            <p:nvPr/>
          </p:nvSpPr>
          <p:spPr>
            <a:xfrm>
              <a:off x="3504974" y="1244184"/>
              <a:ext cx="34188" cy="2743"/>
            </a:xfrm>
            <a:custGeom>
              <a:avLst/>
              <a:gdLst>
                <a:gd name="connsiteX0" fmla="*/ 34188 w 34188"/>
                <a:gd name="connsiteY0" fmla="*/ 2743 h 2743"/>
                <a:gd name="connsiteX1" fmla="*/ 0 w 34188"/>
                <a:gd name="connsiteY1" fmla="*/ 0 h 2743"/>
              </a:gdLst>
              <a:ahLst/>
              <a:cxnLst>
                <a:cxn ang="0">
                  <a:pos x="connsiteX0" y="connsiteY0"/>
                </a:cxn>
                <a:cxn ang="0">
                  <a:pos x="connsiteX1" y="connsiteY1"/>
                </a:cxn>
              </a:cxnLst>
              <a:rect l="l" t="t" r="r" b="b"/>
              <a:pathLst>
                <a:path w="34188" h="2743">
                  <a:moveTo>
                    <a:pt x="34188" y="2743"/>
                  </a:moveTo>
                  <a:lnTo>
                    <a:pt x="0" y="0"/>
                  </a:lnTo>
                </a:path>
              </a:pathLst>
            </a:custGeom>
            <a:ln w="5080" cap="rnd">
              <a:solidFill>
                <a:srgbClr val="002878"/>
              </a:solidFill>
              <a:prstDash val="solid"/>
              <a:round/>
            </a:ln>
          </p:spPr>
          <p:txBody>
            <a:bodyPr rtlCol="0" anchor="ctr"/>
            <a:lstStyle/>
            <a:p>
              <a:endParaRPr lang="en-US" sz="2800"/>
            </a:p>
          </p:txBody>
        </p:sp>
        <p:sp>
          <p:nvSpPr>
            <p:cNvPr id="812" name="Freeform: Shape 811">
              <a:extLst>
                <a:ext uri="{FF2B5EF4-FFF2-40B4-BE49-F238E27FC236}">
                  <a16:creationId xmlns:a16="http://schemas.microsoft.com/office/drawing/2014/main" id="{724A14F3-B743-4EE2-9C06-F7ADECEA2425}"/>
                </a:ext>
              </a:extLst>
            </p:cNvPr>
            <p:cNvSpPr/>
            <p:nvPr/>
          </p:nvSpPr>
          <p:spPr>
            <a:xfrm>
              <a:off x="3704314" y="1244184"/>
              <a:ext cx="34137" cy="2743"/>
            </a:xfrm>
            <a:custGeom>
              <a:avLst/>
              <a:gdLst>
                <a:gd name="connsiteX0" fmla="*/ 0 w 34137"/>
                <a:gd name="connsiteY0" fmla="*/ 2743 h 2743"/>
                <a:gd name="connsiteX1" fmla="*/ 34137 w 34137"/>
                <a:gd name="connsiteY1" fmla="*/ 0 h 2743"/>
              </a:gdLst>
              <a:ahLst/>
              <a:cxnLst>
                <a:cxn ang="0">
                  <a:pos x="connsiteX0" y="connsiteY0"/>
                </a:cxn>
                <a:cxn ang="0">
                  <a:pos x="connsiteX1" y="connsiteY1"/>
                </a:cxn>
              </a:cxnLst>
              <a:rect l="l" t="t" r="r" b="b"/>
              <a:pathLst>
                <a:path w="34137" h="2743">
                  <a:moveTo>
                    <a:pt x="0" y="2743"/>
                  </a:moveTo>
                  <a:lnTo>
                    <a:pt x="34137" y="0"/>
                  </a:lnTo>
                </a:path>
              </a:pathLst>
            </a:custGeom>
            <a:ln w="5080" cap="rnd">
              <a:solidFill>
                <a:srgbClr val="002878"/>
              </a:solidFill>
              <a:prstDash val="solid"/>
              <a:round/>
            </a:ln>
          </p:spPr>
          <p:txBody>
            <a:bodyPr rtlCol="0" anchor="ctr"/>
            <a:lstStyle/>
            <a:p>
              <a:endParaRPr lang="en-US" sz="2800"/>
            </a:p>
          </p:txBody>
        </p:sp>
      </p:grpSp>
      <p:grpSp>
        <p:nvGrpSpPr>
          <p:cNvPr id="670" name="Graphic 169">
            <a:extLst>
              <a:ext uri="{FF2B5EF4-FFF2-40B4-BE49-F238E27FC236}">
                <a16:creationId xmlns:a16="http://schemas.microsoft.com/office/drawing/2014/main" id="{2B2DA5E7-BAEF-4870-9F4C-55A3C0EE2C20}"/>
              </a:ext>
            </a:extLst>
          </p:cNvPr>
          <p:cNvGrpSpPr/>
          <p:nvPr/>
        </p:nvGrpSpPr>
        <p:grpSpPr>
          <a:xfrm>
            <a:off x="2934361" y="1289274"/>
            <a:ext cx="283954" cy="246328"/>
            <a:chOff x="178557" y="1022239"/>
            <a:chExt cx="283954" cy="246328"/>
          </a:xfrm>
          <a:noFill/>
        </p:grpSpPr>
        <p:sp>
          <p:nvSpPr>
            <p:cNvPr id="788" name="Freeform: Shape 787">
              <a:extLst>
                <a:ext uri="{FF2B5EF4-FFF2-40B4-BE49-F238E27FC236}">
                  <a16:creationId xmlns:a16="http://schemas.microsoft.com/office/drawing/2014/main" id="{33A4D70B-6EDB-4762-9FF2-73112F38A4C6}"/>
                </a:ext>
              </a:extLst>
            </p:cNvPr>
            <p:cNvSpPr/>
            <p:nvPr/>
          </p:nvSpPr>
          <p:spPr>
            <a:xfrm>
              <a:off x="178557" y="1085993"/>
              <a:ext cx="119209" cy="154482"/>
            </a:xfrm>
            <a:custGeom>
              <a:avLst/>
              <a:gdLst>
                <a:gd name="connsiteX0" fmla="*/ 119210 w 119209"/>
                <a:gd name="connsiteY0" fmla="*/ 154483 h 154482"/>
                <a:gd name="connsiteX1" fmla="*/ 17965 w 119209"/>
                <a:gd name="connsiteY1" fmla="*/ 154483 h 154482"/>
                <a:gd name="connsiteX2" fmla="*/ 2979 w 119209"/>
                <a:gd name="connsiteY2" fmla="*/ 133248 h 154482"/>
                <a:gd name="connsiteX3" fmla="*/ 47023 w 119209"/>
                <a:gd name="connsiteY3" fmla="*/ 65888 h 154482"/>
                <a:gd name="connsiteX4" fmla="*/ 51798 w 119209"/>
                <a:gd name="connsiteY4" fmla="*/ 49733 h 154482"/>
                <a:gd name="connsiteX5" fmla="*/ 51798 w 119209"/>
                <a:gd name="connsiteY5" fmla="*/ 0 h 15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09" h="154482">
                  <a:moveTo>
                    <a:pt x="119210" y="154483"/>
                  </a:moveTo>
                  <a:lnTo>
                    <a:pt x="17965" y="154483"/>
                  </a:lnTo>
                  <a:cubicBezTo>
                    <a:pt x="1862" y="154483"/>
                    <a:pt x="-4183" y="144628"/>
                    <a:pt x="2979" y="133248"/>
                  </a:cubicBezTo>
                  <a:cubicBezTo>
                    <a:pt x="10447" y="121310"/>
                    <a:pt x="47023" y="65888"/>
                    <a:pt x="47023" y="65888"/>
                  </a:cubicBezTo>
                  <a:cubicBezTo>
                    <a:pt x="49665" y="61824"/>
                    <a:pt x="51798" y="54559"/>
                    <a:pt x="51798" y="49733"/>
                  </a:cubicBezTo>
                  <a:lnTo>
                    <a:pt x="51798" y="0"/>
                  </a:lnTo>
                </a:path>
              </a:pathLst>
            </a:custGeom>
            <a:noFill/>
            <a:ln w="5080" cap="rnd">
              <a:solidFill>
                <a:srgbClr val="002878"/>
              </a:solidFill>
              <a:prstDash val="solid"/>
              <a:round/>
            </a:ln>
          </p:spPr>
          <p:txBody>
            <a:bodyPr rtlCol="0" anchor="ctr"/>
            <a:lstStyle/>
            <a:p>
              <a:endParaRPr lang="en-US" sz="2800"/>
            </a:p>
          </p:txBody>
        </p:sp>
        <p:sp>
          <p:nvSpPr>
            <p:cNvPr id="789" name="Freeform: Shape 788">
              <a:extLst>
                <a:ext uri="{FF2B5EF4-FFF2-40B4-BE49-F238E27FC236}">
                  <a16:creationId xmlns:a16="http://schemas.microsoft.com/office/drawing/2014/main" id="{B4AF403B-2F47-4852-B146-FFDE315B5FB7}"/>
                </a:ext>
              </a:extLst>
            </p:cNvPr>
            <p:cNvSpPr/>
            <p:nvPr/>
          </p:nvSpPr>
          <p:spPr>
            <a:xfrm>
              <a:off x="220246" y="1069991"/>
              <a:ext cx="70307" cy="115417"/>
            </a:xfrm>
            <a:custGeom>
              <a:avLst/>
              <a:gdLst>
                <a:gd name="connsiteX0" fmla="*/ 0 w 70307"/>
                <a:gd name="connsiteY0" fmla="*/ 0 h 115417"/>
                <a:gd name="connsiteX1" fmla="*/ 53442 w 70307"/>
                <a:gd name="connsiteY1" fmla="*/ 0 h 115417"/>
                <a:gd name="connsiteX2" fmla="*/ 43434 w 70307"/>
                <a:gd name="connsiteY2" fmla="*/ 14021 h 115417"/>
                <a:gd name="connsiteX3" fmla="*/ 43434 w 70307"/>
                <a:gd name="connsiteY3" fmla="*/ 65684 h 115417"/>
                <a:gd name="connsiteX4" fmla="*/ 48209 w 70307"/>
                <a:gd name="connsiteY4" fmla="*/ 81839 h 115417"/>
                <a:gd name="connsiteX5" fmla="*/ 70307 w 70307"/>
                <a:gd name="connsiteY5" fmla="*/ 115418 h 11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07" h="115417">
                  <a:moveTo>
                    <a:pt x="0" y="0"/>
                  </a:moveTo>
                  <a:lnTo>
                    <a:pt x="53442" y="0"/>
                  </a:lnTo>
                  <a:lnTo>
                    <a:pt x="43434" y="14021"/>
                  </a:lnTo>
                  <a:lnTo>
                    <a:pt x="43434" y="65684"/>
                  </a:lnTo>
                  <a:cubicBezTo>
                    <a:pt x="43434" y="70510"/>
                    <a:pt x="45568" y="77775"/>
                    <a:pt x="48209" y="81839"/>
                  </a:cubicBezTo>
                  <a:cubicBezTo>
                    <a:pt x="48209" y="81839"/>
                    <a:pt x="58420" y="97282"/>
                    <a:pt x="70307" y="115418"/>
                  </a:cubicBezTo>
                </a:path>
              </a:pathLst>
            </a:custGeom>
            <a:noFill/>
            <a:ln w="5080" cap="rnd">
              <a:solidFill>
                <a:srgbClr val="002878"/>
              </a:solidFill>
              <a:prstDash val="solid"/>
              <a:round/>
            </a:ln>
          </p:spPr>
          <p:txBody>
            <a:bodyPr rtlCol="0" anchor="ctr"/>
            <a:lstStyle/>
            <a:p>
              <a:endParaRPr lang="en-US" sz="2800"/>
            </a:p>
          </p:txBody>
        </p:sp>
        <p:sp>
          <p:nvSpPr>
            <p:cNvPr id="790" name="Freeform: Shape 789">
              <a:extLst>
                <a:ext uri="{FF2B5EF4-FFF2-40B4-BE49-F238E27FC236}">
                  <a16:creationId xmlns:a16="http://schemas.microsoft.com/office/drawing/2014/main" id="{BA86B5B9-50BF-4F0D-A5B7-3CE372852EDD}"/>
                </a:ext>
              </a:extLst>
            </p:cNvPr>
            <p:cNvSpPr/>
            <p:nvPr/>
          </p:nvSpPr>
          <p:spPr>
            <a:xfrm>
              <a:off x="226393" y="1178601"/>
              <a:ext cx="58470" cy="5080"/>
            </a:xfrm>
            <a:custGeom>
              <a:avLst/>
              <a:gdLst>
                <a:gd name="connsiteX0" fmla="*/ 0 w 58470"/>
                <a:gd name="connsiteY0" fmla="*/ 0 h 5080"/>
                <a:gd name="connsiteX1" fmla="*/ 58471 w 58470"/>
                <a:gd name="connsiteY1" fmla="*/ 0 h 5080"/>
              </a:gdLst>
              <a:ahLst/>
              <a:cxnLst>
                <a:cxn ang="0">
                  <a:pos x="connsiteX0" y="connsiteY0"/>
                </a:cxn>
                <a:cxn ang="0">
                  <a:pos x="connsiteX1" y="connsiteY1"/>
                </a:cxn>
              </a:cxnLst>
              <a:rect l="l" t="t" r="r" b="b"/>
              <a:pathLst>
                <a:path w="58470" h="5080">
                  <a:moveTo>
                    <a:pt x="0" y="0"/>
                  </a:moveTo>
                  <a:lnTo>
                    <a:pt x="58471" y="0"/>
                  </a:lnTo>
                </a:path>
              </a:pathLst>
            </a:custGeom>
            <a:ln w="5080" cap="rnd">
              <a:solidFill>
                <a:srgbClr val="002878"/>
              </a:solidFill>
              <a:prstDash val="solid"/>
              <a:miter/>
            </a:ln>
          </p:spPr>
          <p:txBody>
            <a:bodyPr rtlCol="0" anchor="ctr"/>
            <a:lstStyle/>
            <a:p>
              <a:endParaRPr lang="en-US" sz="2800"/>
            </a:p>
          </p:txBody>
        </p:sp>
        <p:sp>
          <p:nvSpPr>
            <p:cNvPr id="791" name="Freeform: Shape 790">
              <a:extLst>
                <a:ext uri="{FF2B5EF4-FFF2-40B4-BE49-F238E27FC236}">
                  <a16:creationId xmlns:a16="http://schemas.microsoft.com/office/drawing/2014/main" id="{5959879B-31FA-4179-AA7C-3C67C175F2D0}"/>
                </a:ext>
              </a:extLst>
            </p:cNvPr>
            <p:cNvSpPr/>
            <p:nvPr/>
          </p:nvSpPr>
          <p:spPr>
            <a:xfrm>
              <a:off x="243259" y="1194959"/>
              <a:ext cx="9652" cy="9651"/>
            </a:xfrm>
            <a:custGeom>
              <a:avLst/>
              <a:gdLst>
                <a:gd name="connsiteX0" fmla="*/ 9652 w 9652"/>
                <a:gd name="connsiteY0" fmla="*/ 4826 h 9651"/>
                <a:gd name="connsiteX1" fmla="*/ 4826 w 9652"/>
                <a:gd name="connsiteY1" fmla="*/ 9652 h 9651"/>
                <a:gd name="connsiteX2" fmla="*/ 0 w 9652"/>
                <a:gd name="connsiteY2" fmla="*/ 4826 h 9651"/>
                <a:gd name="connsiteX3" fmla="*/ 4826 w 9652"/>
                <a:gd name="connsiteY3" fmla="*/ 0 h 9651"/>
                <a:gd name="connsiteX4" fmla="*/ 9652 w 9652"/>
                <a:gd name="connsiteY4" fmla="*/ 4826 h 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 h="9651">
                  <a:moveTo>
                    <a:pt x="9652" y="4826"/>
                  </a:moveTo>
                  <a:cubicBezTo>
                    <a:pt x="9652" y="7468"/>
                    <a:pt x="7518" y="9652"/>
                    <a:pt x="4826" y="9652"/>
                  </a:cubicBezTo>
                  <a:cubicBezTo>
                    <a:pt x="2184" y="9652"/>
                    <a:pt x="0" y="7518"/>
                    <a:pt x="0" y="4826"/>
                  </a:cubicBezTo>
                  <a:cubicBezTo>
                    <a:pt x="0" y="2134"/>
                    <a:pt x="2134" y="0"/>
                    <a:pt x="4826" y="0"/>
                  </a:cubicBezTo>
                  <a:cubicBezTo>
                    <a:pt x="7518" y="0"/>
                    <a:pt x="9652" y="2184"/>
                    <a:pt x="9652" y="4826"/>
                  </a:cubicBezTo>
                  <a:close/>
                </a:path>
              </a:pathLst>
            </a:custGeom>
            <a:noFill/>
            <a:ln w="5080" cap="flat">
              <a:solidFill>
                <a:srgbClr val="002878"/>
              </a:solidFill>
              <a:prstDash val="solid"/>
              <a:miter/>
            </a:ln>
          </p:spPr>
          <p:txBody>
            <a:bodyPr rtlCol="0" anchor="ctr"/>
            <a:lstStyle/>
            <a:p>
              <a:endParaRPr lang="en-US" sz="2800"/>
            </a:p>
          </p:txBody>
        </p:sp>
        <p:sp>
          <p:nvSpPr>
            <p:cNvPr id="792" name="Freeform: Shape 791">
              <a:extLst>
                <a:ext uri="{FF2B5EF4-FFF2-40B4-BE49-F238E27FC236}">
                  <a16:creationId xmlns:a16="http://schemas.microsoft.com/office/drawing/2014/main" id="{3C46186C-157F-4C0E-BF50-649933279D01}"/>
                </a:ext>
              </a:extLst>
            </p:cNvPr>
            <p:cNvSpPr/>
            <p:nvPr/>
          </p:nvSpPr>
          <p:spPr>
            <a:xfrm>
              <a:off x="266220" y="1210961"/>
              <a:ext cx="16560" cy="16560"/>
            </a:xfrm>
            <a:custGeom>
              <a:avLst/>
              <a:gdLst>
                <a:gd name="connsiteX0" fmla="*/ 16561 w 16560"/>
                <a:gd name="connsiteY0" fmla="*/ 8280 h 16560"/>
                <a:gd name="connsiteX1" fmla="*/ 8280 w 16560"/>
                <a:gd name="connsiteY1" fmla="*/ 16561 h 16560"/>
                <a:gd name="connsiteX2" fmla="*/ 0 w 16560"/>
                <a:gd name="connsiteY2" fmla="*/ 8280 h 16560"/>
                <a:gd name="connsiteX3" fmla="*/ 8280 w 16560"/>
                <a:gd name="connsiteY3" fmla="*/ 0 h 16560"/>
                <a:gd name="connsiteX4" fmla="*/ 16561 w 16560"/>
                <a:gd name="connsiteY4" fmla="*/ 8280 h 16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0" h="16560">
                  <a:moveTo>
                    <a:pt x="16561" y="8280"/>
                  </a:moveTo>
                  <a:cubicBezTo>
                    <a:pt x="16561" y="12852"/>
                    <a:pt x="12852" y="16561"/>
                    <a:pt x="8280" y="16561"/>
                  </a:cubicBezTo>
                  <a:cubicBezTo>
                    <a:pt x="3708" y="16561"/>
                    <a:pt x="0" y="12852"/>
                    <a:pt x="0" y="8280"/>
                  </a:cubicBezTo>
                  <a:cubicBezTo>
                    <a:pt x="0" y="3708"/>
                    <a:pt x="3708" y="0"/>
                    <a:pt x="8280" y="0"/>
                  </a:cubicBezTo>
                  <a:cubicBezTo>
                    <a:pt x="12852" y="0"/>
                    <a:pt x="16561" y="3708"/>
                    <a:pt x="16561" y="8280"/>
                  </a:cubicBezTo>
                  <a:close/>
                </a:path>
              </a:pathLst>
            </a:custGeom>
            <a:noFill/>
            <a:ln w="5080" cap="flat">
              <a:solidFill>
                <a:srgbClr val="002878"/>
              </a:solidFill>
              <a:prstDash val="solid"/>
              <a:miter/>
            </a:ln>
          </p:spPr>
          <p:txBody>
            <a:bodyPr rtlCol="0" anchor="ctr"/>
            <a:lstStyle/>
            <a:p>
              <a:endParaRPr lang="en-US" sz="2800"/>
            </a:p>
          </p:txBody>
        </p:sp>
        <p:grpSp>
          <p:nvGrpSpPr>
            <p:cNvPr id="793" name="Graphic 169">
              <a:extLst>
                <a:ext uri="{FF2B5EF4-FFF2-40B4-BE49-F238E27FC236}">
                  <a16:creationId xmlns:a16="http://schemas.microsoft.com/office/drawing/2014/main" id="{7F4B0D8C-6D7D-4D2D-BC2E-21BE40582241}"/>
                </a:ext>
              </a:extLst>
            </p:cNvPr>
            <p:cNvGrpSpPr/>
            <p:nvPr/>
          </p:nvGrpSpPr>
          <p:grpSpPr>
            <a:xfrm>
              <a:off x="304270" y="1022239"/>
              <a:ext cx="158241" cy="246328"/>
              <a:chOff x="304270" y="1022239"/>
              <a:chExt cx="158241" cy="246328"/>
            </a:xfrm>
            <a:noFill/>
          </p:grpSpPr>
          <p:sp>
            <p:nvSpPr>
              <p:cNvPr id="794" name="Freeform: Shape 793">
                <a:extLst>
                  <a:ext uri="{FF2B5EF4-FFF2-40B4-BE49-F238E27FC236}">
                    <a16:creationId xmlns:a16="http://schemas.microsoft.com/office/drawing/2014/main" id="{59CE9B2A-B521-4686-9DA7-EE0160875452}"/>
                  </a:ext>
                </a:extLst>
              </p:cNvPr>
              <p:cNvSpPr/>
              <p:nvPr/>
            </p:nvSpPr>
            <p:spPr>
              <a:xfrm>
                <a:off x="342065" y="1129630"/>
                <a:ext cx="98297" cy="115265"/>
              </a:xfrm>
              <a:custGeom>
                <a:avLst/>
                <a:gdLst>
                  <a:gd name="connsiteX0" fmla="*/ 18288 w 98297"/>
                  <a:gd name="connsiteY0" fmla="*/ 0 h 115265"/>
                  <a:gd name="connsiteX1" fmla="*/ 0 w 98297"/>
                  <a:gd name="connsiteY1" fmla="*/ 46076 h 115265"/>
                  <a:gd name="connsiteX2" fmla="*/ 72034 w 98297"/>
                  <a:gd name="connsiteY2" fmla="*/ 115265 h 115265"/>
                  <a:gd name="connsiteX3" fmla="*/ 98298 w 98297"/>
                  <a:gd name="connsiteY3" fmla="*/ 110541 h 115265"/>
                  <a:gd name="connsiteX4" fmla="*/ 98298 w 98297"/>
                  <a:gd name="connsiteY4" fmla="*/ 75387 h 115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7" h="115265">
                    <a:moveTo>
                      <a:pt x="18288" y="0"/>
                    </a:moveTo>
                    <a:cubicBezTo>
                      <a:pt x="6909" y="12243"/>
                      <a:pt x="0" y="28346"/>
                      <a:pt x="0" y="46076"/>
                    </a:cubicBezTo>
                    <a:cubicBezTo>
                      <a:pt x="0" y="84277"/>
                      <a:pt x="32258" y="115265"/>
                      <a:pt x="72034" y="115265"/>
                    </a:cubicBezTo>
                    <a:cubicBezTo>
                      <a:pt x="81331" y="115265"/>
                      <a:pt x="90170" y="113589"/>
                      <a:pt x="98298" y="110541"/>
                    </a:cubicBezTo>
                    <a:lnTo>
                      <a:pt x="98298" y="75387"/>
                    </a:lnTo>
                  </a:path>
                </a:pathLst>
              </a:custGeom>
              <a:noFill/>
              <a:ln w="5080" cap="rnd">
                <a:solidFill>
                  <a:srgbClr val="002878"/>
                </a:solidFill>
                <a:prstDash val="solid"/>
                <a:round/>
              </a:ln>
            </p:spPr>
            <p:txBody>
              <a:bodyPr rtlCol="0" anchor="ctr"/>
              <a:lstStyle/>
              <a:p>
                <a:endParaRPr lang="en-US" sz="2800"/>
              </a:p>
            </p:txBody>
          </p:sp>
          <p:sp>
            <p:nvSpPr>
              <p:cNvPr id="795" name="Freeform: Shape 794">
                <a:extLst>
                  <a:ext uri="{FF2B5EF4-FFF2-40B4-BE49-F238E27FC236}">
                    <a16:creationId xmlns:a16="http://schemas.microsoft.com/office/drawing/2014/main" id="{D09DCFA6-4343-433E-A519-84444131C1E3}"/>
                  </a:ext>
                </a:extLst>
              </p:cNvPr>
              <p:cNvSpPr/>
              <p:nvPr/>
            </p:nvSpPr>
            <p:spPr>
              <a:xfrm>
                <a:off x="304270" y="1102350"/>
                <a:ext cx="155651" cy="166217"/>
              </a:xfrm>
              <a:custGeom>
                <a:avLst/>
                <a:gdLst>
                  <a:gd name="connsiteX0" fmla="*/ 43993 w 155651"/>
                  <a:gd name="connsiteY0" fmla="*/ 0 h 166217"/>
                  <a:gd name="connsiteX1" fmla="*/ 0 w 155651"/>
                  <a:gd name="connsiteY1" fmla="*/ 88290 h 166217"/>
                  <a:gd name="connsiteX2" fmla="*/ 32309 w 155651"/>
                  <a:gd name="connsiteY2" fmla="*/ 166218 h 166217"/>
                  <a:gd name="connsiteX3" fmla="*/ 155651 w 155651"/>
                  <a:gd name="connsiteY3" fmla="*/ 166218 h 166217"/>
                </a:gdLst>
                <a:ahLst/>
                <a:cxnLst>
                  <a:cxn ang="0">
                    <a:pos x="connsiteX0" y="connsiteY0"/>
                  </a:cxn>
                  <a:cxn ang="0">
                    <a:pos x="connsiteX1" y="connsiteY1"/>
                  </a:cxn>
                  <a:cxn ang="0">
                    <a:pos x="connsiteX2" y="connsiteY2"/>
                  </a:cxn>
                  <a:cxn ang="0">
                    <a:pos x="connsiteX3" y="connsiteY3"/>
                  </a:cxn>
                </a:cxnLst>
                <a:rect l="l" t="t" r="r" b="b"/>
                <a:pathLst>
                  <a:path w="155651" h="166217">
                    <a:moveTo>
                      <a:pt x="43993" y="0"/>
                    </a:moveTo>
                    <a:cubicBezTo>
                      <a:pt x="17170" y="20777"/>
                      <a:pt x="0" y="52629"/>
                      <a:pt x="0" y="88290"/>
                    </a:cubicBezTo>
                    <a:cubicBezTo>
                      <a:pt x="0" y="118466"/>
                      <a:pt x="12294" y="145898"/>
                      <a:pt x="32309" y="166218"/>
                    </a:cubicBezTo>
                    <a:lnTo>
                      <a:pt x="155651" y="166218"/>
                    </a:lnTo>
                  </a:path>
                </a:pathLst>
              </a:custGeom>
              <a:noFill/>
              <a:ln w="5080" cap="rnd">
                <a:solidFill>
                  <a:srgbClr val="002878"/>
                </a:solidFill>
                <a:prstDash val="solid"/>
                <a:round/>
              </a:ln>
            </p:spPr>
            <p:txBody>
              <a:bodyPr rtlCol="0" anchor="ctr"/>
              <a:lstStyle/>
              <a:p>
                <a:endParaRPr lang="en-US" sz="2800"/>
              </a:p>
            </p:txBody>
          </p:sp>
          <p:sp>
            <p:nvSpPr>
              <p:cNvPr id="796" name="Freeform: Shape 795">
                <a:extLst>
                  <a:ext uri="{FF2B5EF4-FFF2-40B4-BE49-F238E27FC236}">
                    <a16:creationId xmlns:a16="http://schemas.microsoft.com/office/drawing/2014/main" id="{95498E28-F905-4DEE-A532-6746C8760147}"/>
                  </a:ext>
                </a:extLst>
              </p:cNvPr>
              <p:cNvSpPr/>
              <p:nvPr/>
            </p:nvSpPr>
            <p:spPr>
              <a:xfrm rot="-1473039">
                <a:off x="376111" y="1058201"/>
                <a:ext cx="37744" cy="107442"/>
              </a:xfrm>
              <a:custGeom>
                <a:avLst/>
                <a:gdLst>
                  <a:gd name="connsiteX0" fmla="*/ 0 w 37744"/>
                  <a:gd name="connsiteY0" fmla="*/ 0 h 107442"/>
                  <a:gd name="connsiteX1" fmla="*/ 37745 w 37744"/>
                  <a:gd name="connsiteY1" fmla="*/ 0 h 107442"/>
                  <a:gd name="connsiteX2" fmla="*/ 37745 w 37744"/>
                  <a:gd name="connsiteY2" fmla="*/ 107443 h 107442"/>
                  <a:gd name="connsiteX3" fmla="*/ 0 w 37744"/>
                  <a:gd name="connsiteY3" fmla="*/ 107443 h 107442"/>
                </a:gdLst>
                <a:ahLst/>
                <a:cxnLst>
                  <a:cxn ang="0">
                    <a:pos x="connsiteX0" y="connsiteY0"/>
                  </a:cxn>
                  <a:cxn ang="0">
                    <a:pos x="connsiteX1" y="connsiteY1"/>
                  </a:cxn>
                  <a:cxn ang="0">
                    <a:pos x="connsiteX2" y="connsiteY2"/>
                  </a:cxn>
                  <a:cxn ang="0">
                    <a:pos x="connsiteX3" y="connsiteY3"/>
                  </a:cxn>
                </a:cxnLst>
                <a:rect l="l" t="t" r="r" b="b"/>
                <a:pathLst>
                  <a:path w="37744" h="107442">
                    <a:moveTo>
                      <a:pt x="0" y="0"/>
                    </a:moveTo>
                    <a:lnTo>
                      <a:pt x="37745" y="0"/>
                    </a:lnTo>
                    <a:lnTo>
                      <a:pt x="37745" y="107443"/>
                    </a:lnTo>
                    <a:lnTo>
                      <a:pt x="0" y="107443"/>
                    </a:lnTo>
                    <a:close/>
                  </a:path>
                </a:pathLst>
              </a:custGeom>
              <a:noFill/>
              <a:ln w="5080" cap="flat">
                <a:solidFill>
                  <a:srgbClr val="002878"/>
                </a:solidFill>
                <a:prstDash val="solid"/>
                <a:miter/>
              </a:ln>
            </p:spPr>
            <p:txBody>
              <a:bodyPr rtlCol="0" anchor="ctr"/>
              <a:lstStyle/>
              <a:p>
                <a:endParaRPr lang="en-US" sz="2800"/>
              </a:p>
            </p:txBody>
          </p:sp>
          <p:sp>
            <p:nvSpPr>
              <p:cNvPr id="797" name="Freeform: Shape 796">
                <a:extLst>
                  <a:ext uri="{FF2B5EF4-FFF2-40B4-BE49-F238E27FC236}">
                    <a16:creationId xmlns:a16="http://schemas.microsoft.com/office/drawing/2014/main" id="{89650852-7D30-4A41-A559-334A69524204}"/>
                  </a:ext>
                </a:extLst>
              </p:cNvPr>
              <p:cNvSpPr/>
              <p:nvPr/>
            </p:nvSpPr>
            <p:spPr>
              <a:xfrm>
                <a:off x="344656" y="1022239"/>
                <a:ext cx="32156" cy="30530"/>
              </a:xfrm>
              <a:custGeom>
                <a:avLst/>
                <a:gdLst>
                  <a:gd name="connsiteX0" fmla="*/ 32156 w 32156"/>
                  <a:gd name="connsiteY0" fmla="*/ 20269 h 30530"/>
                  <a:gd name="connsiteX1" fmla="*/ 22352 w 32156"/>
                  <a:gd name="connsiteY1" fmla="*/ 0 h 30530"/>
                  <a:gd name="connsiteX2" fmla="*/ 0 w 32156"/>
                  <a:gd name="connsiteY2" fmla="*/ 10211 h 30530"/>
                  <a:gd name="connsiteX3" fmla="*/ 9804 w 32156"/>
                  <a:gd name="connsiteY3" fmla="*/ 30531 h 30530"/>
                </a:gdLst>
                <a:ahLst/>
                <a:cxnLst>
                  <a:cxn ang="0">
                    <a:pos x="connsiteX0" y="connsiteY0"/>
                  </a:cxn>
                  <a:cxn ang="0">
                    <a:pos x="connsiteX1" y="connsiteY1"/>
                  </a:cxn>
                  <a:cxn ang="0">
                    <a:pos x="connsiteX2" y="connsiteY2"/>
                  </a:cxn>
                  <a:cxn ang="0">
                    <a:pos x="connsiteX3" y="connsiteY3"/>
                  </a:cxn>
                </a:cxnLst>
                <a:rect l="l" t="t" r="r" b="b"/>
                <a:pathLst>
                  <a:path w="32156" h="30530">
                    <a:moveTo>
                      <a:pt x="32156" y="20269"/>
                    </a:moveTo>
                    <a:lnTo>
                      <a:pt x="22352" y="0"/>
                    </a:lnTo>
                    <a:lnTo>
                      <a:pt x="0" y="10211"/>
                    </a:lnTo>
                    <a:lnTo>
                      <a:pt x="9804" y="30531"/>
                    </a:lnTo>
                  </a:path>
                </a:pathLst>
              </a:custGeom>
              <a:noFill/>
              <a:ln w="5080" cap="flat">
                <a:solidFill>
                  <a:srgbClr val="002878"/>
                </a:solidFill>
                <a:prstDash val="solid"/>
                <a:miter/>
              </a:ln>
            </p:spPr>
            <p:txBody>
              <a:bodyPr rtlCol="0" anchor="ctr"/>
              <a:lstStyle/>
              <a:p>
                <a:endParaRPr lang="en-US" sz="2800"/>
              </a:p>
            </p:txBody>
          </p:sp>
          <p:sp>
            <p:nvSpPr>
              <p:cNvPr id="798" name="Freeform: Shape 797">
                <a:extLst>
                  <a:ext uri="{FF2B5EF4-FFF2-40B4-BE49-F238E27FC236}">
                    <a16:creationId xmlns:a16="http://schemas.microsoft.com/office/drawing/2014/main" id="{EF68D4B9-E5CF-4BC6-8D8C-F13A1DB15162}"/>
                  </a:ext>
                </a:extLst>
              </p:cNvPr>
              <p:cNvSpPr/>
              <p:nvPr/>
            </p:nvSpPr>
            <p:spPr>
              <a:xfrm>
                <a:off x="389410" y="1129681"/>
                <a:ext cx="34290" cy="15646"/>
              </a:xfrm>
              <a:custGeom>
                <a:avLst/>
                <a:gdLst>
                  <a:gd name="connsiteX0" fmla="*/ 0 w 34290"/>
                  <a:gd name="connsiteY0" fmla="*/ 15646 h 15646"/>
                  <a:gd name="connsiteX1" fmla="*/ 34290 w 34290"/>
                  <a:gd name="connsiteY1" fmla="*/ 0 h 15646"/>
                </a:gdLst>
                <a:ahLst/>
                <a:cxnLst>
                  <a:cxn ang="0">
                    <a:pos x="connsiteX0" y="connsiteY0"/>
                  </a:cxn>
                  <a:cxn ang="0">
                    <a:pos x="connsiteX1" y="connsiteY1"/>
                  </a:cxn>
                </a:cxnLst>
                <a:rect l="l" t="t" r="r" b="b"/>
                <a:pathLst>
                  <a:path w="34290" h="15646">
                    <a:moveTo>
                      <a:pt x="0" y="15646"/>
                    </a:moveTo>
                    <a:lnTo>
                      <a:pt x="34290" y="0"/>
                    </a:lnTo>
                  </a:path>
                </a:pathLst>
              </a:custGeom>
              <a:ln w="5080" cap="flat">
                <a:solidFill>
                  <a:srgbClr val="002878"/>
                </a:solidFill>
                <a:prstDash val="solid"/>
                <a:round/>
              </a:ln>
            </p:spPr>
            <p:txBody>
              <a:bodyPr rtlCol="0" anchor="ctr"/>
              <a:lstStyle/>
              <a:p>
                <a:endParaRPr lang="en-US" sz="2800"/>
              </a:p>
            </p:txBody>
          </p:sp>
          <p:sp>
            <p:nvSpPr>
              <p:cNvPr id="799" name="Freeform: Shape 798">
                <a:extLst>
                  <a:ext uri="{FF2B5EF4-FFF2-40B4-BE49-F238E27FC236}">
                    <a16:creationId xmlns:a16="http://schemas.microsoft.com/office/drawing/2014/main" id="{A927EE06-3F7A-4C47-AA7E-46CC5FE52DCE}"/>
                  </a:ext>
                </a:extLst>
              </p:cNvPr>
              <p:cNvSpPr/>
              <p:nvPr/>
            </p:nvSpPr>
            <p:spPr>
              <a:xfrm>
                <a:off x="382705" y="1204052"/>
                <a:ext cx="79806" cy="5080"/>
              </a:xfrm>
              <a:custGeom>
                <a:avLst/>
                <a:gdLst>
                  <a:gd name="connsiteX0" fmla="*/ 0 w 79806"/>
                  <a:gd name="connsiteY0" fmla="*/ 0 h 5080"/>
                  <a:gd name="connsiteX1" fmla="*/ 79807 w 79806"/>
                  <a:gd name="connsiteY1" fmla="*/ 0 h 5080"/>
                </a:gdLst>
                <a:ahLst/>
                <a:cxnLst>
                  <a:cxn ang="0">
                    <a:pos x="connsiteX0" y="connsiteY0"/>
                  </a:cxn>
                  <a:cxn ang="0">
                    <a:pos x="connsiteX1" y="connsiteY1"/>
                  </a:cxn>
                </a:cxnLst>
                <a:rect l="l" t="t" r="r" b="b"/>
                <a:pathLst>
                  <a:path w="79806" h="5080">
                    <a:moveTo>
                      <a:pt x="0" y="0"/>
                    </a:moveTo>
                    <a:lnTo>
                      <a:pt x="79807" y="0"/>
                    </a:lnTo>
                  </a:path>
                </a:pathLst>
              </a:custGeom>
              <a:ln w="5080" cap="rnd">
                <a:solidFill>
                  <a:srgbClr val="002878"/>
                </a:solidFill>
                <a:prstDash val="solid"/>
                <a:round/>
              </a:ln>
            </p:spPr>
            <p:txBody>
              <a:bodyPr rtlCol="0" anchor="ctr"/>
              <a:lstStyle/>
              <a:p>
                <a:endParaRPr lang="en-US" sz="2800"/>
              </a:p>
            </p:txBody>
          </p:sp>
          <p:sp>
            <p:nvSpPr>
              <p:cNvPr id="800" name="Freeform: Shape 799">
                <a:extLst>
                  <a:ext uri="{FF2B5EF4-FFF2-40B4-BE49-F238E27FC236}">
                    <a16:creationId xmlns:a16="http://schemas.microsoft.com/office/drawing/2014/main" id="{750DF249-69C2-45C7-AFEA-D7A028773AE2}"/>
                  </a:ext>
                </a:extLst>
              </p:cNvPr>
              <p:cNvSpPr/>
              <p:nvPr/>
            </p:nvSpPr>
            <p:spPr>
              <a:xfrm>
                <a:off x="404498" y="1204865"/>
                <a:ext cx="5080" cy="38811"/>
              </a:xfrm>
              <a:custGeom>
                <a:avLst/>
                <a:gdLst>
                  <a:gd name="connsiteX0" fmla="*/ 0 w 5080"/>
                  <a:gd name="connsiteY0" fmla="*/ 0 h 38811"/>
                  <a:gd name="connsiteX1" fmla="*/ 0 w 5080"/>
                  <a:gd name="connsiteY1" fmla="*/ 38811 h 38811"/>
                </a:gdLst>
                <a:ahLst/>
                <a:cxnLst>
                  <a:cxn ang="0">
                    <a:pos x="connsiteX0" y="connsiteY0"/>
                  </a:cxn>
                  <a:cxn ang="0">
                    <a:pos x="connsiteX1" y="connsiteY1"/>
                  </a:cxn>
                </a:cxnLst>
                <a:rect l="l" t="t" r="r" b="b"/>
                <a:pathLst>
                  <a:path w="5080" h="38811">
                    <a:moveTo>
                      <a:pt x="0" y="0"/>
                    </a:moveTo>
                    <a:lnTo>
                      <a:pt x="0" y="38811"/>
                    </a:lnTo>
                  </a:path>
                </a:pathLst>
              </a:custGeom>
              <a:ln w="5080" cap="flat">
                <a:solidFill>
                  <a:srgbClr val="002878"/>
                </a:solidFill>
                <a:prstDash val="solid"/>
                <a:miter/>
              </a:ln>
            </p:spPr>
            <p:txBody>
              <a:bodyPr rtlCol="0" anchor="ctr"/>
              <a:lstStyle/>
              <a:p>
                <a:endParaRPr lang="en-US" sz="2800"/>
              </a:p>
            </p:txBody>
          </p:sp>
        </p:grpSp>
      </p:grpSp>
      <p:grpSp>
        <p:nvGrpSpPr>
          <p:cNvPr id="671" name="Graphic 169">
            <a:extLst>
              <a:ext uri="{FF2B5EF4-FFF2-40B4-BE49-F238E27FC236}">
                <a16:creationId xmlns:a16="http://schemas.microsoft.com/office/drawing/2014/main" id="{9C87281D-8F20-49D3-9108-A136FEA3A9EE}"/>
              </a:ext>
            </a:extLst>
          </p:cNvPr>
          <p:cNvGrpSpPr/>
          <p:nvPr/>
        </p:nvGrpSpPr>
        <p:grpSpPr>
          <a:xfrm>
            <a:off x="4881152" y="1301009"/>
            <a:ext cx="182067" cy="279654"/>
            <a:chOff x="2125348" y="1033974"/>
            <a:chExt cx="182067" cy="279654"/>
          </a:xfrm>
          <a:noFill/>
        </p:grpSpPr>
        <p:grpSp>
          <p:nvGrpSpPr>
            <p:cNvPr id="768" name="Graphic 169">
              <a:extLst>
                <a:ext uri="{FF2B5EF4-FFF2-40B4-BE49-F238E27FC236}">
                  <a16:creationId xmlns:a16="http://schemas.microsoft.com/office/drawing/2014/main" id="{BB183B17-7957-4FBA-89CB-C604766109A7}"/>
                </a:ext>
              </a:extLst>
            </p:cNvPr>
            <p:cNvGrpSpPr/>
            <p:nvPr/>
          </p:nvGrpSpPr>
          <p:grpSpPr>
            <a:xfrm>
              <a:off x="2166598" y="1071820"/>
              <a:ext cx="99568" cy="99567"/>
              <a:chOff x="2166598" y="1071820"/>
              <a:chExt cx="99568" cy="99567"/>
            </a:xfrm>
            <a:noFill/>
          </p:grpSpPr>
          <p:sp>
            <p:nvSpPr>
              <p:cNvPr id="784" name="Freeform: Shape 783">
                <a:extLst>
                  <a:ext uri="{FF2B5EF4-FFF2-40B4-BE49-F238E27FC236}">
                    <a16:creationId xmlns:a16="http://schemas.microsoft.com/office/drawing/2014/main" id="{D4CFC067-76B9-4058-8F4D-7A9536627F6C}"/>
                  </a:ext>
                </a:extLst>
              </p:cNvPr>
              <p:cNvSpPr/>
              <p:nvPr/>
            </p:nvSpPr>
            <p:spPr>
              <a:xfrm>
                <a:off x="2166598" y="1071820"/>
                <a:ext cx="99568" cy="99567"/>
              </a:xfrm>
              <a:custGeom>
                <a:avLst/>
                <a:gdLst>
                  <a:gd name="connsiteX0" fmla="*/ 99568 w 99568"/>
                  <a:gd name="connsiteY0" fmla="*/ 49784 h 99567"/>
                  <a:gd name="connsiteX1" fmla="*/ 49784 w 99568"/>
                  <a:gd name="connsiteY1" fmla="*/ 99568 h 99567"/>
                  <a:gd name="connsiteX2" fmla="*/ 0 w 99568"/>
                  <a:gd name="connsiteY2" fmla="*/ 49784 h 99567"/>
                  <a:gd name="connsiteX3" fmla="*/ 49784 w 99568"/>
                  <a:gd name="connsiteY3" fmla="*/ 0 h 99567"/>
                  <a:gd name="connsiteX4" fmla="*/ 99568 w 99568"/>
                  <a:gd name="connsiteY4" fmla="*/ 49784 h 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8" h="99567">
                    <a:moveTo>
                      <a:pt x="99568" y="49784"/>
                    </a:moveTo>
                    <a:cubicBezTo>
                      <a:pt x="99568" y="77279"/>
                      <a:pt x="77279" y="99568"/>
                      <a:pt x="49784" y="99568"/>
                    </a:cubicBezTo>
                    <a:cubicBezTo>
                      <a:pt x="22289" y="99568"/>
                      <a:pt x="0" y="77279"/>
                      <a:pt x="0" y="49784"/>
                    </a:cubicBezTo>
                    <a:cubicBezTo>
                      <a:pt x="0" y="22289"/>
                      <a:pt x="22289" y="0"/>
                      <a:pt x="49784" y="0"/>
                    </a:cubicBezTo>
                    <a:cubicBezTo>
                      <a:pt x="77279" y="0"/>
                      <a:pt x="99568" y="22289"/>
                      <a:pt x="99568" y="49784"/>
                    </a:cubicBezTo>
                    <a:close/>
                  </a:path>
                </a:pathLst>
              </a:custGeom>
              <a:noFill/>
              <a:ln w="5080" cap="flat">
                <a:solidFill>
                  <a:srgbClr val="002878"/>
                </a:solidFill>
                <a:prstDash val="solid"/>
                <a:miter/>
              </a:ln>
            </p:spPr>
            <p:txBody>
              <a:bodyPr rtlCol="0" anchor="ctr"/>
              <a:lstStyle/>
              <a:p>
                <a:endParaRPr lang="en-US" sz="2800"/>
              </a:p>
            </p:txBody>
          </p:sp>
          <p:sp>
            <p:nvSpPr>
              <p:cNvPr id="785" name="Freeform: Shape 784">
                <a:extLst>
                  <a:ext uri="{FF2B5EF4-FFF2-40B4-BE49-F238E27FC236}">
                    <a16:creationId xmlns:a16="http://schemas.microsoft.com/office/drawing/2014/main" id="{2B8C7D84-2C49-485F-BE7F-6C3E5508ACF9}"/>
                  </a:ext>
                </a:extLst>
              </p:cNvPr>
              <p:cNvSpPr/>
              <p:nvPr/>
            </p:nvSpPr>
            <p:spPr>
              <a:xfrm>
                <a:off x="2216382" y="1086806"/>
                <a:ext cx="35610" cy="34797"/>
              </a:xfrm>
              <a:custGeom>
                <a:avLst/>
                <a:gdLst>
                  <a:gd name="connsiteX0" fmla="*/ 0 w 35610"/>
                  <a:gd name="connsiteY0" fmla="*/ 34798 h 34797"/>
                  <a:gd name="connsiteX1" fmla="*/ 35611 w 35610"/>
                  <a:gd name="connsiteY1" fmla="*/ 0 h 34797"/>
                </a:gdLst>
                <a:ahLst/>
                <a:cxnLst>
                  <a:cxn ang="0">
                    <a:pos x="connsiteX0" y="connsiteY0"/>
                  </a:cxn>
                  <a:cxn ang="0">
                    <a:pos x="connsiteX1" y="connsiteY1"/>
                  </a:cxn>
                </a:cxnLst>
                <a:rect l="l" t="t" r="r" b="b"/>
                <a:pathLst>
                  <a:path w="35610" h="34797">
                    <a:moveTo>
                      <a:pt x="0" y="34798"/>
                    </a:moveTo>
                    <a:lnTo>
                      <a:pt x="35611" y="0"/>
                    </a:lnTo>
                  </a:path>
                </a:pathLst>
              </a:custGeom>
              <a:ln w="5080" cap="flat">
                <a:solidFill>
                  <a:srgbClr val="002878"/>
                </a:solidFill>
                <a:prstDash val="solid"/>
                <a:miter/>
              </a:ln>
            </p:spPr>
            <p:txBody>
              <a:bodyPr rtlCol="0" anchor="ctr"/>
              <a:lstStyle/>
              <a:p>
                <a:endParaRPr lang="en-US" sz="2800"/>
              </a:p>
            </p:txBody>
          </p:sp>
          <p:sp>
            <p:nvSpPr>
              <p:cNvPr id="786" name="Freeform: Shape 785">
                <a:extLst>
                  <a:ext uri="{FF2B5EF4-FFF2-40B4-BE49-F238E27FC236}">
                    <a16:creationId xmlns:a16="http://schemas.microsoft.com/office/drawing/2014/main" id="{60C0C69C-3097-4246-BD35-1AD2FA3C8B83}"/>
                  </a:ext>
                </a:extLst>
              </p:cNvPr>
              <p:cNvSpPr/>
              <p:nvPr/>
            </p:nvSpPr>
            <p:spPr>
              <a:xfrm>
                <a:off x="2216382" y="1121604"/>
                <a:ext cx="49784" cy="5080"/>
              </a:xfrm>
              <a:custGeom>
                <a:avLst/>
                <a:gdLst>
                  <a:gd name="connsiteX0" fmla="*/ 0 w 49784"/>
                  <a:gd name="connsiteY0" fmla="*/ 0 h 5080"/>
                  <a:gd name="connsiteX1" fmla="*/ 49784 w 49784"/>
                  <a:gd name="connsiteY1" fmla="*/ 0 h 5080"/>
                </a:gdLst>
                <a:ahLst/>
                <a:cxnLst>
                  <a:cxn ang="0">
                    <a:pos x="connsiteX0" y="connsiteY0"/>
                  </a:cxn>
                  <a:cxn ang="0">
                    <a:pos x="connsiteX1" y="connsiteY1"/>
                  </a:cxn>
                </a:cxnLst>
                <a:rect l="l" t="t" r="r" b="b"/>
                <a:pathLst>
                  <a:path w="49784" h="5080">
                    <a:moveTo>
                      <a:pt x="0" y="0"/>
                    </a:moveTo>
                    <a:lnTo>
                      <a:pt x="49784" y="0"/>
                    </a:lnTo>
                  </a:path>
                </a:pathLst>
              </a:custGeom>
              <a:ln w="5080" cap="flat">
                <a:solidFill>
                  <a:srgbClr val="002878"/>
                </a:solidFill>
                <a:prstDash val="solid"/>
                <a:miter/>
              </a:ln>
            </p:spPr>
            <p:txBody>
              <a:bodyPr rtlCol="0" anchor="ctr"/>
              <a:lstStyle/>
              <a:p>
                <a:endParaRPr lang="en-US" sz="2800"/>
              </a:p>
            </p:txBody>
          </p:sp>
          <p:sp>
            <p:nvSpPr>
              <p:cNvPr id="787" name="Freeform: Shape 786">
                <a:extLst>
                  <a:ext uri="{FF2B5EF4-FFF2-40B4-BE49-F238E27FC236}">
                    <a16:creationId xmlns:a16="http://schemas.microsoft.com/office/drawing/2014/main" id="{9AE41B61-6C41-47D4-875D-3AE46A9ECABE}"/>
                  </a:ext>
                </a:extLst>
              </p:cNvPr>
              <p:cNvSpPr/>
              <p:nvPr/>
            </p:nvSpPr>
            <p:spPr>
              <a:xfrm>
                <a:off x="2199618" y="1121604"/>
                <a:ext cx="16764" cy="46888"/>
              </a:xfrm>
              <a:custGeom>
                <a:avLst/>
                <a:gdLst>
                  <a:gd name="connsiteX0" fmla="*/ 16764 w 16764"/>
                  <a:gd name="connsiteY0" fmla="*/ 0 h 46888"/>
                  <a:gd name="connsiteX1" fmla="*/ 0 w 16764"/>
                  <a:gd name="connsiteY1" fmla="*/ 46888 h 46888"/>
                </a:gdLst>
                <a:ahLst/>
                <a:cxnLst>
                  <a:cxn ang="0">
                    <a:pos x="connsiteX0" y="connsiteY0"/>
                  </a:cxn>
                  <a:cxn ang="0">
                    <a:pos x="connsiteX1" y="connsiteY1"/>
                  </a:cxn>
                </a:cxnLst>
                <a:rect l="l" t="t" r="r" b="b"/>
                <a:pathLst>
                  <a:path w="16764" h="46888">
                    <a:moveTo>
                      <a:pt x="16764" y="0"/>
                    </a:moveTo>
                    <a:lnTo>
                      <a:pt x="0" y="46888"/>
                    </a:lnTo>
                  </a:path>
                </a:pathLst>
              </a:custGeom>
              <a:ln w="5080" cap="flat">
                <a:solidFill>
                  <a:srgbClr val="002878"/>
                </a:solidFill>
                <a:prstDash val="solid"/>
                <a:miter/>
              </a:ln>
            </p:spPr>
            <p:txBody>
              <a:bodyPr rtlCol="0" anchor="ctr"/>
              <a:lstStyle/>
              <a:p>
                <a:endParaRPr lang="en-US" sz="2800"/>
              </a:p>
            </p:txBody>
          </p:sp>
        </p:grpSp>
        <p:grpSp>
          <p:nvGrpSpPr>
            <p:cNvPr id="769" name="Graphic 169">
              <a:extLst>
                <a:ext uri="{FF2B5EF4-FFF2-40B4-BE49-F238E27FC236}">
                  <a16:creationId xmlns:a16="http://schemas.microsoft.com/office/drawing/2014/main" id="{8DF58D07-4985-4BC1-B8A9-FB35245CE41E}"/>
                </a:ext>
              </a:extLst>
            </p:cNvPr>
            <p:cNvGrpSpPr/>
            <p:nvPr/>
          </p:nvGrpSpPr>
          <p:grpSpPr>
            <a:xfrm>
              <a:off x="2166598" y="1184799"/>
              <a:ext cx="104648" cy="74676"/>
              <a:chOff x="2166598" y="1184799"/>
              <a:chExt cx="104648" cy="74676"/>
            </a:xfrm>
          </p:grpSpPr>
          <p:sp>
            <p:nvSpPr>
              <p:cNvPr id="772" name="Freeform: Shape 771">
                <a:extLst>
                  <a:ext uri="{FF2B5EF4-FFF2-40B4-BE49-F238E27FC236}">
                    <a16:creationId xmlns:a16="http://schemas.microsoft.com/office/drawing/2014/main" id="{36350EAC-4587-4497-8C52-7518F050ACEF}"/>
                  </a:ext>
                </a:extLst>
              </p:cNvPr>
              <p:cNvSpPr/>
              <p:nvPr/>
            </p:nvSpPr>
            <p:spPr>
              <a:xfrm>
                <a:off x="2166598" y="1233872"/>
                <a:ext cx="5080" cy="25603"/>
              </a:xfrm>
              <a:custGeom>
                <a:avLst/>
                <a:gdLst>
                  <a:gd name="connsiteX0" fmla="*/ 0 w 5080"/>
                  <a:gd name="connsiteY0" fmla="*/ 25603 h 25603"/>
                  <a:gd name="connsiteX1" fmla="*/ 0 w 5080"/>
                  <a:gd name="connsiteY1" fmla="*/ 0 h 25603"/>
                </a:gdLst>
                <a:ahLst/>
                <a:cxnLst>
                  <a:cxn ang="0">
                    <a:pos x="connsiteX0" y="connsiteY0"/>
                  </a:cxn>
                  <a:cxn ang="0">
                    <a:pos x="connsiteX1" y="connsiteY1"/>
                  </a:cxn>
                </a:cxnLst>
                <a:rect l="l" t="t" r="r" b="b"/>
                <a:pathLst>
                  <a:path w="5080" h="25603">
                    <a:moveTo>
                      <a:pt x="0" y="25603"/>
                    </a:moveTo>
                    <a:lnTo>
                      <a:pt x="0" y="0"/>
                    </a:lnTo>
                  </a:path>
                </a:pathLst>
              </a:custGeom>
              <a:ln w="5080" cap="flat">
                <a:solidFill>
                  <a:srgbClr val="002878"/>
                </a:solidFill>
                <a:prstDash val="solid"/>
                <a:miter/>
              </a:ln>
            </p:spPr>
            <p:txBody>
              <a:bodyPr rtlCol="0" anchor="ctr"/>
              <a:lstStyle/>
              <a:p>
                <a:endParaRPr lang="en-US" sz="2800"/>
              </a:p>
            </p:txBody>
          </p:sp>
          <p:sp>
            <p:nvSpPr>
              <p:cNvPr id="773" name="Freeform: Shape 772">
                <a:extLst>
                  <a:ext uri="{FF2B5EF4-FFF2-40B4-BE49-F238E27FC236}">
                    <a16:creationId xmlns:a16="http://schemas.microsoft.com/office/drawing/2014/main" id="{3FE05D86-79C1-4941-BDE0-35DACB06A827}"/>
                  </a:ext>
                </a:extLst>
              </p:cNvPr>
              <p:cNvSpPr/>
              <p:nvPr/>
            </p:nvSpPr>
            <p:spPr>
              <a:xfrm>
                <a:off x="2176707" y="1238393"/>
                <a:ext cx="5080" cy="21082"/>
              </a:xfrm>
              <a:custGeom>
                <a:avLst/>
                <a:gdLst>
                  <a:gd name="connsiteX0" fmla="*/ 0 w 5080"/>
                  <a:gd name="connsiteY0" fmla="*/ 21082 h 21082"/>
                  <a:gd name="connsiteX1" fmla="*/ 0 w 5080"/>
                  <a:gd name="connsiteY1" fmla="*/ 0 h 21082"/>
                </a:gdLst>
                <a:ahLst/>
                <a:cxnLst>
                  <a:cxn ang="0">
                    <a:pos x="connsiteX0" y="connsiteY0"/>
                  </a:cxn>
                  <a:cxn ang="0">
                    <a:pos x="connsiteX1" y="connsiteY1"/>
                  </a:cxn>
                </a:cxnLst>
                <a:rect l="l" t="t" r="r" b="b"/>
                <a:pathLst>
                  <a:path w="5080" h="21082">
                    <a:moveTo>
                      <a:pt x="0" y="21082"/>
                    </a:moveTo>
                    <a:lnTo>
                      <a:pt x="0" y="0"/>
                    </a:lnTo>
                  </a:path>
                </a:pathLst>
              </a:custGeom>
              <a:ln w="5080" cap="flat">
                <a:solidFill>
                  <a:srgbClr val="002878"/>
                </a:solidFill>
                <a:prstDash val="solid"/>
                <a:miter/>
              </a:ln>
            </p:spPr>
            <p:txBody>
              <a:bodyPr rtlCol="0" anchor="ctr"/>
              <a:lstStyle/>
              <a:p>
                <a:endParaRPr lang="en-US" sz="2800"/>
              </a:p>
            </p:txBody>
          </p:sp>
          <p:sp>
            <p:nvSpPr>
              <p:cNvPr id="774" name="Freeform: Shape 773">
                <a:extLst>
                  <a:ext uri="{FF2B5EF4-FFF2-40B4-BE49-F238E27FC236}">
                    <a16:creationId xmlns:a16="http://schemas.microsoft.com/office/drawing/2014/main" id="{0402AD68-0492-4FD7-A20A-08D3818DC6BA}"/>
                  </a:ext>
                </a:extLst>
              </p:cNvPr>
              <p:cNvSpPr/>
              <p:nvPr/>
            </p:nvSpPr>
            <p:spPr>
              <a:xfrm>
                <a:off x="2186105"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75" name="Freeform: Shape 774">
                <a:extLst>
                  <a:ext uri="{FF2B5EF4-FFF2-40B4-BE49-F238E27FC236}">
                    <a16:creationId xmlns:a16="http://schemas.microsoft.com/office/drawing/2014/main" id="{0538D710-0690-45FF-9E8E-D85318E1018D}"/>
                  </a:ext>
                </a:extLst>
              </p:cNvPr>
              <p:cNvSpPr/>
              <p:nvPr/>
            </p:nvSpPr>
            <p:spPr>
              <a:xfrm>
                <a:off x="2194842" y="1227014"/>
                <a:ext cx="5080" cy="32461"/>
              </a:xfrm>
              <a:custGeom>
                <a:avLst/>
                <a:gdLst>
                  <a:gd name="connsiteX0" fmla="*/ 0 w 5080"/>
                  <a:gd name="connsiteY0" fmla="*/ 32461 h 32461"/>
                  <a:gd name="connsiteX1" fmla="*/ 0 w 5080"/>
                  <a:gd name="connsiteY1" fmla="*/ 0 h 32461"/>
                </a:gdLst>
                <a:ahLst/>
                <a:cxnLst>
                  <a:cxn ang="0">
                    <a:pos x="connsiteX0" y="connsiteY0"/>
                  </a:cxn>
                  <a:cxn ang="0">
                    <a:pos x="connsiteX1" y="connsiteY1"/>
                  </a:cxn>
                </a:cxnLst>
                <a:rect l="l" t="t" r="r" b="b"/>
                <a:pathLst>
                  <a:path w="5080" h="32461">
                    <a:moveTo>
                      <a:pt x="0" y="32461"/>
                    </a:moveTo>
                    <a:lnTo>
                      <a:pt x="0" y="0"/>
                    </a:lnTo>
                  </a:path>
                </a:pathLst>
              </a:custGeom>
              <a:ln w="5080" cap="flat">
                <a:solidFill>
                  <a:srgbClr val="002878"/>
                </a:solidFill>
                <a:prstDash val="solid"/>
                <a:miter/>
              </a:ln>
            </p:spPr>
            <p:txBody>
              <a:bodyPr rtlCol="0" anchor="ctr"/>
              <a:lstStyle/>
              <a:p>
                <a:endParaRPr lang="en-US" sz="2800"/>
              </a:p>
            </p:txBody>
          </p:sp>
          <p:sp>
            <p:nvSpPr>
              <p:cNvPr id="776" name="Freeform: Shape 775">
                <a:extLst>
                  <a:ext uri="{FF2B5EF4-FFF2-40B4-BE49-F238E27FC236}">
                    <a16:creationId xmlns:a16="http://schemas.microsoft.com/office/drawing/2014/main" id="{0A079089-1C0C-41DB-A782-CC1DFBC19400}"/>
                  </a:ext>
                </a:extLst>
              </p:cNvPr>
              <p:cNvSpPr/>
              <p:nvPr/>
            </p:nvSpPr>
            <p:spPr>
              <a:xfrm>
                <a:off x="2205612" y="1192876"/>
                <a:ext cx="5080" cy="66598"/>
              </a:xfrm>
              <a:custGeom>
                <a:avLst/>
                <a:gdLst>
                  <a:gd name="connsiteX0" fmla="*/ 0 w 5080"/>
                  <a:gd name="connsiteY0" fmla="*/ 66599 h 66598"/>
                  <a:gd name="connsiteX1" fmla="*/ 0 w 5080"/>
                  <a:gd name="connsiteY1" fmla="*/ 0 h 66598"/>
                </a:gdLst>
                <a:ahLst/>
                <a:cxnLst>
                  <a:cxn ang="0">
                    <a:pos x="connsiteX0" y="connsiteY0"/>
                  </a:cxn>
                  <a:cxn ang="0">
                    <a:pos x="connsiteX1" y="connsiteY1"/>
                  </a:cxn>
                </a:cxnLst>
                <a:rect l="l" t="t" r="r" b="b"/>
                <a:pathLst>
                  <a:path w="5080" h="66598">
                    <a:moveTo>
                      <a:pt x="0" y="66599"/>
                    </a:moveTo>
                    <a:lnTo>
                      <a:pt x="0" y="0"/>
                    </a:lnTo>
                  </a:path>
                </a:pathLst>
              </a:custGeom>
              <a:ln w="5080" cap="flat">
                <a:solidFill>
                  <a:srgbClr val="002878"/>
                </a:solidFill>
                <a:prstDash val="solid"/>
                <a:miter/>
              </a:ln>
            </p:spPr>
            <p:txBody>
              <a:bodyPr rtlCol="0" anchor="ctr"/>
              <a:lstStyle/>
              <a:p>
                <a:endParaRPr lang="en-US" sz="2800"/>
              </a:p>
            </p:txBody>
          </p:sp>
          <p:sp>
            <p:nvSpPr>
              <p:cNvPr id="777" name="Freeform: Shape 776">
                <a:extLst>
                  <a:ext uri="{FF2B5EF4-FFF2-40B4-BE49-F238E27FC236}">
                    <a16:creationId xmlns:a16="http://schemas.microsoft.com/office/drawing/2014/main" id="{005AFDCE-92F9-4640-9B5B-579AAB989EEC}"/>
                  </a:ext>
                </a:extLst>
              </p:cNvPr>
              <p:cNvSpPr/>
              <p:nvPr/>
            </p:nvSpPr>
            <p:spPr>
              <a:xfrm>
                <a:off x="2214350" y="1206287"/>
                <a:ext cx="5080" cy="53187"/>
              </a:xfrm>
              <a:custGeom>
                <a:avLst/>
                <a:gdLst>
                  <a:gd name="connsiteX0" fmla="*/ 0 w 5080"/>
                  <a:gd name="connsiteY0" fmla="*/ 53188 h 53187"/>
                  <a:gd name="connsiteX1" fmla="*/ 0 w 5080"/>
                  <a:gd name="connsiteY1" fmla="*/ 0 h 53187"/>
                </a:gdLst>
                <a:ahLst/>
                <a:cxnLst>
                  <a:cxn ang="0">
                    <a:pos x="connsiteX0" y="connsiteY0"/>
                  </a:cxn>
                  <a:cxn ang="0">
                    <a:pos x="connsiteX1" y="connsiteY1"/>
                  </a:cxn>
                </a:cxnLst>
                <a:rect l="l" t="t" r="r" b="b"/>
                <a:pathLst>
                  <a:path w="5080" h="53187">
                    <a:moveTo>
                      <a:pt x="0" y="53188"/>
                    </a:moveTo>
                    <a:lnTo>
                      <a:pt x="0" y="0"/>
                    </a:lnTo>
                  </a:path>
                </a:pathLst>
              </a:custGeom>
              <a:ln w="5080" cap="flat">
                <a:solidFill>
                  <a:srgbClr val="002878"/>
                </a:solidFill>
                <a:prstDash val="solid"/>
                <a:miter/>
              </a:ln>
            </p:spPr>
            <p:txBody>
              <a:bodyPr rtlCol="0" anchor="ctr"/>
              <a:lstStyle/>
              <a:p>
                <a:endParaRPr lang="en-US" sz="2800"/>
              </a:p>
            </p:txBody>
          </p:sp>
          <p:sp>
            <p:nvSpPr>
              <p:cNvPr id="778" name="Freeform: Shape 777">
                <a:extLst>
                  <a:ext uri="{FF2B5EF4-FFF2-40B4-BE49-F238E27FC236}">
                    <a16:creationId xmlns:a16="http://schemas.microsoft.com/office/drawing/2014/main" id="{0B19D7C8-FD7A-49A0-947E-604B5977A6B6}"/>
                  </a:ext>
                </a:extLst>
              </p:cNvPr>
              <p:cNvSpPr/>
              <p:nvPr/>
            </p:nvSpPr>
            <p:spPr>
              <a:xfrm>
                <a:off x="2223798"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79" name="Freeform: Shape 778">
                <a:extLst>
                  <a:ext uri="{FF2B5EF4-FFF2-40B4-BE49-F238E27FC236}">
                    <a16:creationId xmlns:a16="http://schemas.microsoft.com/office/drawing/2014/main" id="{1D0E3553-155F-4B62-B37E-954DB7A6D88B}"/>
                  </a:ext>
                </a:extLst>
              </p:cNvPr>
              <p:cNvSpPr/>
              <p:nvPr/>
            </p:nvSpPr>
            <p:spPr>
              <a:xfrm>
                <a:off x="2231876" y="1232856"/>
                <a:ext cx="5080" cy="26619"/>
              </a:xfrm>
              <a:custGeom>
                <a:avLst/>
                <a:gdLst>
                  <a:gd name="connsiteX0" fmla="*/ 0 w 5080"/>
                  <a:gd name="connsiteY0" fmla="*/ 26619 h 26619"/>
                  <a:gd name="connsiteX1" fmla="*/ 0 w 5080"/>
                  <a:gd name="connsiteY1" fmla="*/ 0 h 26619"/>
                </a:gdLst>
                <a:ahLst/>
                <a:cxnLst>
                  <a:cxn ang="0">
                    <a:pos x="connsiteX0" y="connsiteY0"/>
                  </a:cxn>
                  <a:cxn ang="0">
                    <a:pos x="connsiteX1" y="connsiteY1"/>
                  </a:cxn>
                </a:cxnLst>
                <a:rect l="l" t="t" r="r" b="b"/>
                <a:pathLst>
                  <a:path w="5080" h="26619">
                    <a:moveTo>
                      <a:pt x="0" y="26619"/>
                    </a:moveTo>
                    <a:lnTo>
                      <a:pt x="0" y="0"/>
                    </a:lnTo>
                  </a:path>
                </a:pathLst>
              </a:custGeom>
              <a:ln w="5080" cap="flat">
                <a:solidFill>
                  <a:srgbClr val="002878"/>
                </a:solidFill>
                <a:prstDash val="solid"/>
                <a:miter/>
              </a:ln>
            </p:spPr>
            <p:txBody>
              <a:bodyPr rtlCol="0" anchor="ctr"/>
              <a:lstStyle/>
              <a:p>
                <a:endParaRPr lang="en-US" sz="2800"/>
              </a:p>
            </p:txBody>
          </p:sp>
          <p:sp>
            <p:nvSpPr>
              <p:cNvPr id="780" name="Freeform: Shape 779">
                <a:extLst>
                  <a:ext uri="{FF2B5EF4-FFF2-40B4-BE49-F238E27FC236}">
                    <a16:creationId xmlns:a16="http://schemas.microsoft.com/office/drawing/2014/main" id="{892BEDDD-75BD-4E80-8731-2A4631B36AFA}"/>
                  </a:ext>
                </a:extLst>
              </p:cNvPr>
              <p:cNvSpPr/>
              <p:nvPr/>
            </p:nvSpPr>
            <p:spPr>
              <a:xfrm>
                <a:off x="2240613" y="1215736"/>
                <a:ext cx="5080" cy="43738"/>
              </a:xfrm>
              <a:custGeom>
                <a:avLst/>
                <a:gdLst>
                  <a:gd name="connsiteX0" fmla="*/ 0 w 5080"/>
                  <a:gd name="connsiteY0" fmla="*/ 43739 h 43738"/>
                  <a:gd name="connsiteX1" fmla="*/ 0 w 5080"/>
                  <a:gd name="connsiteY1" fmla="*/ 0 h 43738"/>
                </a:gdLst>
                <a:ahLst/>
                <a:cxnLst>
                  <a:cxn ang="0">
                    <a:pos x="connsiteX0" y="connsiteY0"/>
                  </a:cxn>
                  <a:cxn ang="0">
                    <a:pos x="connsiteX1" y="connsiteY1"/>
                  </a:cxn>
                </a:cxnLst>
                <a:rect l="l" t="t" r="r" b="b"/>
                <a:pathLst>
                  <a:path w="5080" h="43738">
                    <a:moveTo>
                      <a:pt x="0" y="43739"/>
                    </a:moveTo>
                    <a:lnTo>
                      <a:pt x="0" y="0"/>
                    </a:lnTo>
                  </a:path>
                </a:pathLst>
              </a:custGeom>
              <a:ln w="5080" cap="flat">
                <a:solidFill>
                  <a:srgbClr val="002878"/>
                </a:solidFill>
                <a:prstDash val="solid"/>
                <a:miter/>
              </a:ln>
            </p:spPr>
            <p:txBody>
              <a:bodyPr rtlCol="0" anchor="ctr"/>
              <a:lstStyle/>
              <a:p>
                <a:endParaRPr lang="en-US" sz="2800"/>
              </a:p>
            </p:txBody>
          </p:sp>
          <p:sp>
            <p:nvSpPr>
              <p:cNvPr id="781" name="Freeform: Shape 780">
                <a:extLst>
                  <a:ext uri="{FF2B5EF4-FFF2-40B4-BE49-F238E27FC236}">
                    <a16:creationId xmlns:a16="http://schemas.microsoft.com/office/drawing/2014/main" id="{6C5819D0-FDE4-460F-9482-F7C97F9A8B11}"/>
                  </a:ext>
                </a:extLst>
              </p:cNvPr>
              <p:cNvSpPr/>
              <p:nvPr/>
            </p:nvSpPr>
            <p:spPr>
              <a:xfrm>
                <a:off x="2248690" y="1184799"/>
                <a:ext cx="5080" cy="74675"/>
              </a:xfrm>
              <a:custGeom>
                <a:avLst/>
                <a:gdLst>
                  <a:gd name="connsiteX0" fmla="*/ 0 w 5080"/>
                  <a:gd name="connsiteY0" fmla="*/ 74676 h 74675"/>
                  <a:gd name="connsiteX1" fmla="*/ 0 w 5080"/>
                  <a:gd name="connsiteY1" fmla="*/ 0 h 74675"/>
                </a:gdLst>
                <a:ahLst/>
                <a:cxnLst>
                  <a:cxn ang="0">
                    <a:pos x="connsiteX0" y="connsiteY0"/>
                  </a:cxn>
                  <a:cxn ang="0">
                    <a:pos x="connsiteX1" y="connsiteY1"/>
                  </a:cxn>
                </a:cxnLst>
                <a:rect l="l" t="t" r="r" b="b"/>
                <a:pathLst>
                  <a:path w="5080" h="74675">
                    <a:moveTo>
                      <a:pt x="0" y="74676"/>
                    </a:moveTo>
                    <a:lnTo>
                      <a:pt x="0" y="0"/>
                    </a:lnTo>
                  </a:path>
                </a:pathLst>
              </a:custGeom>
              <a:ln w="5080" cap="flat">
                <a:solidFill>
                  <a:srgbClr val="002878"/>
                </a:solidFill>
                <a:prstDash val="solid"/>
                <a:miter/>
              </a:ln>
            </p:spPr>
            <p:txBody>
              <a:bodyPr rtlCol="0" anchor="ctr"/>
              <a:lstStyle/>
              <a:p>
                <a:endParaRPr lang="en-US" sz="2800"/>
              </a:p>
            </p:txBody>
          </p:sp>
          <p:sp>
            <p:nvSpPr>
              <p:cNvPr id="782" name="Freeform: Shape 781">
                <a:extLst>
                  <a:ext uri="{FF2B5EF4-FFF2-40B4-BE49-F238E27FC236}">
                    <a16:creationId xmlns:a16="http://schemas.microsoft.com/office/drawing/2014/main" id="{A28E39C6-B05E-4AB2-ABB9-698F208DE460}"/>
                  </a:ext>
                </a:extLst>
              </p:cNvPr>
              <p:cNvSpPr/>
              <p:nvPr/>
            </p:nvSpPr>
            <p:spPr>
              <a:xfrm>
                <a:off x="2257428" y="1212383"/>
                <a:ext cx="5080" cy="47091"/>
              </a:xfrm>
              <a:custGeom>
                <a:avLst/>
                <a:gdLst>
                  <a:gd name="connsiteX0" fmla="*/ 0 w 5080"/>
                  <a:gd name="connsiteY0" fmla="*/ 47092 h 47091"/>
                  <a:gd name="connsiteX1" fmla="*/ 0 w 5080"/>
                  <a:gd name="connsiteY1" fmla="*/ 0 h 47091"/>
                </a:gdLst>
                <a:ahLst/>
                <a:cxnLst>
                  <a:cxn ang="0">
                    <a:pos x="connsiteX0" y="connsiteY0"/>
                  </a:cxn>
                  <a:cxn ang="0">
                    <a:pos x="connsiteX1" y="connsiteY1"/>
                  </a:cxn>
                </a:cxnLst>
                <a:rect l="l" t="t" r="r" b="b"/>
                <a:pathLst>
                  <a:path w="5080" h="47091">
                    <a:moveTo>
                      <a:pt x="0" y="47092"/>
                    </a:moveTo>
                    <a:lnTo>
                      <a:pt x="0" y="0"/>
                    </a:lnTo>
                  </a:path>
                </a:pathLst>
              </a:custGeom>
              <a:ln w="5080" cap="flat">
                <a:solidFill>
                  <a:srgbClr val="002878"/>
                </a:solidFill>
                <a:prstDash val="solid"/>
                <a:miter/>
              </a:ln>
            </p:spPr>
            <p:txBody>
              <a:bodyPr rtlCol="0" anchor="ctr"/>
              <a:lstStyle/>
              <a:p>
                <a:endParaRPr lang="en-US" sz="2800"/>
              </a:p>
            </p:txBody>
          </p:sp>
          <p:sp>
            <p:nvSpPr>
              <p:cNvPr id="783" name="Freeform: Shape 782">
                <a:extLst>
                  <a:ext uri="{FF2B5EF4-FFF2-40B4-BE49-F238E27FC236}">
                    <a16:creationId xmlns:a16="http://schemas.microsoft.com/office/drawing/2014/main" id="{787B2D9B-2905-465A-A5A4-0DD279EA8FA5}"/>
                  </a:ext>
                </a:extLst>
              </p:cNvPr>
              <p:cNvSpPr/>
              <p:nvPr/>
            </p:nvSpPr>
            <p:spPr>
              <a:xfrm>
                <a:off x="2266166" y="1235904"/>
                <a:ext cx="5080" cy="23571"/>
              </a:xfrm>
              <a:custGeom>
                <a:avLst/>
                <a:gdLst>
                  <a:gd name="connsiteX0" fmla="*/ 0 w 5080"/>
                  <a:gd name="connsiteY0" fmla="*/ 23571 h 23571"/>
                  <a:gd name="connsiteX1" fmla="*/ 0 w 5080"/>
                  <a:gd name="connsiteY1" fmla="*/ 0 h 23571"/>
                </a:gdLst>
                <a:ahLst/>
                <a:cxnLst>
                  <a:cxn ang="0">
                    <a:pos x="connsiteX0" y="connsiteY0"/>
                  </a:cxn>
                  <a:cxn ang="0">
                    <a:pos x="connsiteX1" y="connsiteY1"/>
                  </a:cxn>
                </a:cxnLst>
                <a:rect l="l" t="t" r="r" b="b"/>
                <a:pathLst>
                  <a:path w="5080" h="23571">
                    <a:moveTo>
                      <a:pt x="0" y="23571"/>
                    </a:moveTo>
                    <a:lnTo>
                      <a:pt x="0" y="0"/>
                    </a:lnTo>
                  </a:path>
                </a:pathLst>
              </a:custGeom>
              <a:ln w="5080" cap="flat">
                <a:solidFill>
                  <a:srgbClr val="002878"/>
                </a:solidFill>
                <a:prstDash val="solid"/>
                <a:miter/>
              </a:ln>
            </p:spPr>
            <p:txBody>
              <a:bodyPr rtlCol="0" anchor="ctr"/>
              <a:lstStyle/>
              <a:p>
                <a:endParaRPr lang="en-US" sz="2800"/>
              </a:p>
            </p:txBody>
          </p:sp>
        </p:grpSp>
        <p:sp>
          <p:nvSpPr>
            <p:cNvPr id="770" name="Freeform: Shape 769">
              <a:extLst>
                <a:ext uri="{FF2B5EF4-FFF2-40B4-BE49-F238E27FC236}">
                  <a16:creationId xmlns:a16="http://schemas.microsoft.com/office/drawing/2014/main" id="{7D241954-3D0F-4924-ACB7-D2F0CB14F104}"/>
                </a:ext>
              </a:extLst>
            </p:cNvPr>
            <p:cNvSpPr/>
            <p:nvPr/>
          </p:nvSpPr>
          <p:spPr>
            <a:xfrm>
              <a:off x="2125348" y="1033974"/>
              <a:ext cx="182067" cy="279654"/>
            </a:xfrm>
            <a:custGeom>
              <a:avLst/>
              <a:gdLst>
                <a:gd name="connsiteX0" fmla="*/ 147015 w 182067"/>
                <a:gd name="connsiteY0" fmla="*/ 279654 h 279654"/>
                <a:gd name="connsiteX1" fmla="*/ 35052 w 182067"/>
                <a:gd name="connsiteY1" fmla="*/ 279654 h 279654"/>
                <a:gd name="connsiteX2" fmla="*/ 0 w 182067"/>
                <a:gd name="connsiteY2" fmla="*/ 244602 h 279654"/>
                <a:gd name="connsiteX3" fmla="*/ 0 w 182067"/>
                <a:gd name="connsiteY3" fmla="*/ 35052 h 279654"/>
                <a:gd name="connsiteX4" fmla="*/ 35052 w 182067"/>
                <a:gd name="connsiteY4" fmla="*/ 0 h 279654"/>
                <a:gd name="connsiteX5" fmla="*/ 147015 w 182067"/>
                <a:gd name="connsiteY5" fmla="*/ 0 h 279654"/>
                <a:gd name="connsiteX6" fmla="*/ 182067 w 182067"/>
                <a:gd name="connsiteY6" fmla="*/ 35052 h 279654"/>
                <a:gd name="connsiteX7" fmla="*/ 182067 w 182067"/>
                <a:gd name="connsiteY7" fmla="*/ 244653 h 279654"/>
                <a:gd name="connsiteX8" fmla="*/ 147015 w 182067"/>
                <a:gd name="connsiteY8" fmla="*/ 279654 h 27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67" h="279654">
                  <a:moveTo>
                    <a:pt x="147015" y="279654"/>
                  </a:moveTo>
                  <a:lnTo>
                    <a:pt x="35052" y="279654"/>
                  </a:lnTo>
                  <a:cubicBezTo>
                    <a:pt x="15697" y="279654"/>
                    <a:pt x="0" y="263957"/>
                    <a:pt x="0" y="244602"/>
                  </a:cubicBezTo>
                  <a:lnTo>
                    <a:pt x="0" y="35052"/>
                  </a:lnTo>
                  <a:cubicBezTo>
                    <a:pt x="0" y="15697"/>
                    <a:pt x="15697" y="0"/>
                    <a:pt x="35052" y="0"/>
                  </a:cubicBezTo>
                  <a:lnTo>
                    <a:pt x="147015" y="0"/>
                  </a:lnTo>
                  <a:cubicBezTo>
                    <a:pt x="166370" y="0"/>
                    <a:pt x="182067" y="15697"/>
                    <a:pt x="182067" y="35052"/>
                  </a:cubicBezTo>
                  <a:lnTo>
                    <a:pt x="182067" y="244653"/>
                  </a:lnTo>
                  <a:cubicBezTo>
                    <a:pt x="182067" y="264008"/>
                    <a:pt x="166370" y="279654"/>
                    <a:pt x="147015" y="279654"/>
                  </a:cubicBezTo>
                  <a:close/>
                </a:path>
              </a:pathLst>
            </a:custGeom>
            <a:noFill/>
            <a:ln w="5080" cap="flat">
              <a:solidFill>
                <a:srgbClr val="002878"/>
              </a:solidFill>
              <a:prstDash val="solid"/>
              <a:miter/>
            </a:ln>
          </p:spPr>
          <p:txBody>
            <a:bodyPr rtlCol="0" anchor="ctr"/>
            <a:lstStyle/>
            <a:p>
              <a:endParaRPr lang="en-US" sz="2800"/>
            </a:p>
          </p:txBody>
        </p:sp>
        <p:sp>
          <p:nvSpPr>
            <p:cNvPr id="771" name="Freeform: Shape 770">
              <a:extLst>
                <a:ext uri="{FF2B5EF4-FFF2-40B4-BE49-F238E27FC236}">
                  <a16:creationId xmlns:a16="http://schemas.microsoft.com/office/drawing/2014/main" id="{83CA7FCD-2EE4-45F7-830D-11A7ADA87CE2}"/>
                </a:ext>
              </a:extLst>
            </p:cNvPr>
            <p:cNvSpPr/>
            <p:nvPr/>
          </p:nvSpPr>
          <p:spPr>
            <a:xfrm>
              <a:off x="2143585" y="1055411"/>
              <a:ext cx="145643" cy="224332"/>
            </a:xfrm>
            <a:custGeom>
              <a:avLst/>
              <a:gdLst>
                <a:gd name="connsiteX0" fmla="*/ 0 w 145643"/>
                <a:gd name="connsiteY0" fmla="*/ 0 h 224332"/>
                <a:gd name="connsiteX1" fmla="*/ 145644 w 145643"/>
                <a:gd name="connsiteY1" fmla="*/ 0 h 224332"/>
                <a:gd name="connsiteX2" fmla="*/ 145644 w 145643"/>
                <a:gd name="connsiteY2" fmla="*/ 224333 h 224332"/>
                <a:gd name="connsiteX3" fmla="*/ 0 w 145643"/>
                <a:gd name="connsiteY3" fmla="*/ 224333 h 224332"/>
              </a:gdLst>
              <a:ahLst/>
              <a:cxnLst>
                <a:cxn ang="0">
                  <a:pos x="connsiteX0" y="connsiteY0"/>
                </a:cxn>
                <a:cxn ang="0">
                  <a:pos x="connsiteX1" y="connsiteY1"/>
                </a:cxn>
                <a:cxn ang="0">
                  <a:pos x="connsiteX2" y="connsiteY2"/>
                </a:cxn>
                <a:cxn ang="0">
                  <a:pos x="connsiteX3" y="connsiteY3"/>
                </a:cxn>
              </a:cxnLst>
              <a:rect l="l" t="t" r="r" b="b"/>
              <a:pathLst>
                <a:path w="145643" h="224332">
                  <a:moveTo>
                    <a:pt x="0" y="0"/>
                  </a:moveTo>
                  <a:lnTo>
                    <a:pt x="145644" y="0"/>
                  </a:lnTo>
                  <a:lnTo>
                    <a:pt x="145644" y="224333"/>
                  </a:lnTo>
                  <a:lnTo>
                    <a:pt x="0" y="224333"/>
                  </a:lnTo>
                  <a:close/>
                </a:path>
              </a:pathLst>
            </a:custGeom>
            <a:noFill/>
            <a:ln w="5080" cap="flat">
              <a:solidFill>
                <a:srgbClr val="002878"/>
              </a:solidFill>
              <a:prstDash val="solid"/>
              <a:miter/>
            </a:ln>
          </p:spPr>
          <p:txBody>
            <a:bodyPr rtlCol="0" anchor="ctr"/>
            <a:lstStyle/>
            <a:p>
              <a:endParaRPr lang="en-US" sz="2800"/>
            </a:p>
          </p:txBody>
        </p:sp>
      </p:grpSp>
      <p:grpSp>
        <p:nvGrpSpPr>
          <p:cNvPr id="672" name="Graphic 169">
            <a:extLst>
              <a:ext uri="{FF2B5EF4-FFF2-40B4-BE49-F238E27FC236}">
                <a16:creationId xmlns:a16="http://schemas.microsoft.com/office/drawing/2014/main" id="{83A6A4CC-2E5B-4302-B0AD-FEBB8DB3F3FA}"/>
              </a:ext>
            </a:extLst>
          </p:cNvPr>
          <p:cNvGrpSpPr/>
          <p:nvPr/>
        </p:nvGrpSpPr>
        <p:grpSpPr>
          <a:xfrm>
            <a:off x="5497000" y="1338550"/>
            <a:ext cx="238760" cy="202742"/>
            <a:chOff x="2741196" y="1071515"/>
            <a:chExt cx="238760" cy="202742"/>
          </a:xfrm>
          <a:noFill/>
        </p:grpSpPr>
        <p:sp>
          <p:nvSpPr>
            <p:cNvPr id="756" name="Freeform: Shape 755">
              <a:extLst>
                <a:ext uri="{FF2B5EF4-FFF2-40B4-BE49-F238E27FC236}">
                  <a16:creationId xmlns:a16="http://schemas.microsoft.com/office/drawing/2014/main" id="{DFB3CB9F-6991-49BD-8ED1-50CF004A2419}"/>
                </a:ext>
              </a:extLst>
            </p:cNvPr>
            <p:cNvSpPr/>
            <p:nvPr/>
          </p:nvSpPr>
          <p:spPr>
            <a:xfrm>
              <a:off x="2741196" y="1071515"/>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57" name="Freeform: Shape 756">
              <a:extLst>
                <a:ext uri="{FF2B5EF4-FFF2-40B4-BE49-F238E27FC236}">
                  <a16:creationId xmlns:a16="http://schemas.microsoft.com/office/drawing/2014/main" id="{5D26BFBD-0C09-47DD-A738-67878AD00738}"/>
                </a:ext>
              </a:extLst>
            </p:cNvPr>
            <p:cNvSpPr/>
            <p:nvPr/>
          </p:nvSpPr>
          <p:spPr>
            <a:xfrm>
              <a:off x="2888770" y="1105856"/>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58" name="Freeform: Shape 757">
              <a:extLst>
                <a:ext uri="{FF2B5EF4-FFF2-40B4-BE49-F238E27FC236}">
                  <a16:creationId xmlns:a16="http://schemas.microsoft.com/office/drawing/2014/main" id="{9C779D6C-D03C-4D08-B79D-4E2E28B4206D}"/>
                </a:ext>
              </a:extLst>
            </p:cNvPr>
            <p:cNvSpPr/>
            <p:nvPr/>
          </p:nvSpPr>
          <p:spPr>
            <a:xfrm>
              <a:off x="2888770" y="111682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59" name="Freeform: Shape 758">
              <a:extLst>
                <a:ext uri="{FF2B5EF4-FFF2-40B4-BE49-F238E27FC236}">
                  <a16:creationId xmlns:a16="http://schemas.microsoft.com/office/drawing/2014/main" id="{702A74CC-CC8E-4997-B557-C18265DE8A08}"/>
                </a:ext>
              </a:extLst>
            </p:cNvPr>
            <p:cNvSpPr/>
            <p:nvPr/>
          </p:nvSpPr>
          <p:spPr>
            <a:xfrm>
              <a:off x="2888770" y="1094883"/>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0" name="Freeform: Shape 759">
              <a:extLst>
                <a:ext uri="{FF2B5EF4-FFF2-40B4-BE49-F238E27FC236}">
                  <a16:creationId xmlns:a16="http://schemas.microsoft.com/office/drawing/2014/main" id="{664299FB-3C22-41A7-8600-9C7421C70E21}"/>
                </a:ext>
              </a:extLst>
            </p:cNvPr>
            <p:cNvSpPr/>
            <p:nvPr/>
          </p:nvSpPr>
          <p:spPr>
            <a:xfrm>
              <a:off x="2741196" y="1141111"/>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61" name="Freeform: Shape 760">
              <a:extLst>
                <a:ext uri="{FF2B5EF4-FFF2-40B4-BE49-F238E27FC236}">
                  <a16:creationId xmlns:a16="http://schemas.microsoft.com/office/drawing/2014/main" id="{354D69F3-0418-45AE-968C-9C970F0432F0}"/>
                </a:ext>
              </a:extLst>
            </p:cNvPr>
            <p:cNvSpPr/>
            <p:nvPr/>
          </p:nvSpPr>
          <p:spPr>
            <a:xfrm>
              <a:off x="2888770" y="1175452"/>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2" name="Freeform: Shape 761">
              <a:extLst>
                <a:ext uri="{FF2B5EF4-FFF2-40B4-BE49-F238E27FC236}">
                  <a16:creationId xmlns:a16="http://schemas.microsoft.com/office/drawing/2014/main" id="{DC142236-CA03-4024-8E51-BEA047CB374C}"/>
                </a:ext>
              </a:extLst>
            </p:cNvPr>
            <p:cNvSpPr/>
            <p:nvPr/>
          </p:nvSpPr>
          <p:spPr>
            <a:xfrm>
              <a:off x="2888770" y="1186424"/>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3" name="Freeform: Shape 762">
              <a:extLst>
                <a:ext uri="{FF2B5EF4-FFF2-40B4-BE49-F238E27FC236}">
                  <a16:creationId xmlns:a16="http://schemas.microsoft.com/office/drawing/2014/main" id="{38B78C24-2CEF-49C6-B598-4C5C150D9FCB}"/>
                </a:ext>
              </a:extLst>
            </p:cNvPr>
            <p:cNvSpPr/>
            <p:nvPr/>
          </p:nvSpPr>
          <p:spPr>
            <a:xfrm>
              <a:off x="2888770" y="1164479"/>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4" name="Freeform: Shape 763">
              <a:extLst>
                <a:ext uri="{FF2B5EF4-FFF2-40B4-BE49-F238E27FC236}">
                  <a16:creationId xmlns:a16="http://schemas.microsoft.com/office/drawing/2014/main" id="{474578C6-1C74-4A4D-80A8-7F78094F8D97}"/>
                </a:ext>
              </a:extLst>
            </p:cNvPr>
            <p:cNvSpPr/>
            <p:nvPr/>
          </p:nvSpPr>
          <p:spPr>
            <a:xfrm>
              <a:off x="2741196" y="1210707"/>
              <a:ext cx="238760" cy="63550"/>
            </a:xfrm>
            <a:custGeom>
              <a:avLst/>
              <a:gdLst>
                <a:gd name="connsiteX0" fmla="*/ 0 w 238760"/>
                <a:gd name="connsiteY0" fmla="*/ 0 h 63550"/>
                <a:gd name="connsiteX1" fmla="*/ 238760 w 238760"/>
                <a:gd name="connsiteY1" fmla="*/ 0 h 63550"/>
                <a:gd name="connsiteX2" fmla="*/ 238760 w 238760"/>
                <a:gd name="connsiteY2" fmla="*/ 63551 h 63550"/>
                <a:gd name="connsiteX3" fmla="*/ 0 w 238760"/>
                <a:gd name="connsiteY3" fmla="*/ 63551 h 63550"/>
              </a:gdLst>
              <a:ahLst/>
              <a:cxnLst>
                <a:cxn ang="0">
                  <a:pos x="connsiteX0" y="connsiteY0"/>
                </a:cxn>
                <a:cxn ang="0">
                  <a:pos x="connsiteX1" y="connsiteY1"/>
                </a:cxn>
                <a:cxn ang="0">
                  <a:pos x="connsiteX2" y="connsiteY2"/>
                </a:cxn>
                <a:cxn ang="0">
                  <a:pos x="connsiteX3" y="connsiteY3"/>
                </a:cxn>
              </a:cxnLst>
              <a:rect l="l" t="t" r="r" b="b"/>
              <a:pathLst>
                <a:path w="238760" h="63550">
                  <a:moveTo>
                    <a:pt x="0" y="0"/>
                  </a:moveTo>
                  <a:lnTo>
                    <a:pt x="238760" y="0"/>
                  </a:lnTo>
                  <a:lnTo>
                    <a:pt x="238760" y="63551"/>
                  </a:lnTo>
                  <a:lnTo>
                    <a:pt x="0" y="63551"/>
                  </a:lnTo>
                  <a:close/>
                </a:path>
              </a:pathLst>
            </a:custGeom>
            <a:noFill/>
            <a:ln w="5080" cap="flat">
              <a:solidFill>
                <a:srgbClr val="002878"/>
              </a:solidFill>
              <a:prstDash val="solid"/>
              <a:miter/>
            </a:ln>
          </p:spPr>
          <p:txBody>
            <a:bodyPr rtlCol="0" anchor="ctr"/>
            <a:lstStyle/>
            <a:p>
              <a:endParaRPr lang="en-US" sz="2800"/>
            </a:p>
          </p:txBody>
        </p:sp>
        <p:sp>
          <p:nvSpPr>
            <p:cNvPr id="765" name="Freeform: Shape 764">
              <a:extLst>
                <a:ext uri="{FF2B5EF4-FFF2-40B4-BE49-F238E27FC236}">
                  <a16:creationId xmlns:a16="http://schemas.microsoft.com/office/drawing/2014/main" id="{18B2754D-204A-426C-B8A0-3FB588215950}"/>
                </a:ext>
              </a:extLst>
            </p:cNvPr>
            <p:cNvSpPr/>
            <p:nvPr/>
          </p:nvSpPr>
          <p:spPr>
            <a:xfrm>
              <a:off x="2888770" y="1245048"/>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6" name="Freeform: Shape 765">
              <a:extLst>
                <a:ext uri="{FF2B5EF4-FFF2-40B4-BE49-F238E27FC236}">
                  <a16:creationId xmlns:a16="http://schemas.microsoft.com/office/drawing/2014/main" id="{2EE28FCB-3D70-4BF6-BC4C-E4EF6031D8F9}"/>
                </a:ext>
              </a:extLst>
            </p:cNvPr>
            <p:cNvSpPr/>
            <p:nvPr/>
          </p:nvSpPr>
          <p:spPr>
            <a:xfrm>
              <a:off x="2888770" y="1256020"/>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sp>
          <p:nvSpPr>
            <p:cNvPr id="767" name="Freeform: Shape 766">
              <a:extLst>
                <a:ext uri="{FF2B5EF4-FFF2-40B4-BE49-F238E27FC236}">
                  <a16:creationId xmlns:a16="http://schemas.microsoft.com/office/drawing/2014/main" id="{2421CACD-59F0-4ECF-ACFD-7CD69F76073C}"/>
                </a:ext>
              </a:extLst>
            </p:cNvPr>
            <p:cNvSpPr/>
            <p:nvPr/>
          </p:nvSpPr>
          <p:spPr>
            <a:xfrm>
              <a:off x="2888770" y="1234075"/>
              <a:ext cx="78181" cy="5080"/>
            </a:xfrm>
            <a:custGeom>
              <a:avLst/>
              <a:gdLst>
                <a:gd name="connsiteX0" fmla="*/ 78181 w 78181"/>
                <a:gd name="connsiteY0" fmla="*/ 0 h 5080"/>
                <a:gd name="connsiteX1" fmla="*/ 0 w 78181"/>
                <a:gd name="connsiteY1" fmla="*/ 0 h 5080"/>
              </a:gdLst>
              <a:ahLst/>
              <a:cxnLst>
                <a:cxn ang="0">
                  <a:pos x="connsiteX0" y="connsiteY0"/>
                </a:cxn>
                <a:cxn ang="0">
                  <a:pos x="connsiteX1" y="connsiteY1"/>
                </a:cxn>
              </a:cxnLst>
              <a:rect l="l" t="t" r="r" b="b"/>
              <a:pathLst>
                <a:path w="78181" h="5080">
                  <a:moveTo>
                    <a:pt x="78181" y="0"/>
                  </a:moveTo>
                  <a:lnTo>
                    <a:pt x="0" y="0"/>
                  </a:lnTo>
                </a:path>
              </a:pathLst>
            </a:custGeom>
            <a:ln w="5080" cap="flat">
              <a:solidFill>
                <a:srgbClr val="002878"/>
              </a:solidFill>
              <a:prstDash val="solid"/>
              <a:miter/>
            </a:ln>
          </p:spPr>
          <p:txBody>
            <a:bodyPr rtlCol="0" anchor="ctr"/>
            <a:lstStyle/>
            <a:p>
              <a:endParaRPr lang="en-US" sz="2800"/>
            </a:p>
          </p:txBody>
        </p:sp>
      </p:grpSp>
      <p:grpSp>
        <p:nvGrpSpPr>
          <p:cNvPr id="673" name="Graphic 169">
            <a:extLst>
              <a:ext uri="{FF2B5EF4-FFF2-40B4-BE49-F238E27FC236}">
                <a16:creationId xmlns:a16="http://schemas.microsoft.com/office/drawing/2014/main" id="{5AF8D78C-251B-4726-982C-8CCC50C810B0}"/>
              </a:ext>
            </a:extLst>
          </p:cNvPr>
          <p:cNvGrpSpPr/>
          <p:nvPr/>
        </p:nvGrpSpPr>
        <p:grpSpPr>
          <a:xfrm>
            <a:off x="2610850" y="1278809"/>
            <a:ext cx="183997" cy="275641"/>
            <a:chOff x="-144954" y="1011774"/>
            <a:chExt cx="183997" cy="275641"/>
          </a:xfrm>
          <a:noFill/>
        </p:grpSpPr>
        <p:grpSp>
          <p:nvGrpSpPr>
            <p:cNvPr id="749" name="Graphic 169">
              <a:extLst>
                <a:ext uri="{FF2B5EF4-FFF2-40B4-BE49-F238E27FC236}">
                  <a16:creationId xmlns:a16="http://schemas.microsoft.com/office/drawing/2014/main" id="{1D895FA6-893E-45B6-ABFE-68726DB2B146}"/>
                </a:ext>
              </a:extLst>
            </p:cNvPr>
            <p:cNvGrpSpPr/>
            <p:nvPr/>
          </p:nvGrpSpPr>
          <p:grpSpPr>
            <a:xfrm>
              <a:off x="-144954" y="1011774"/>
              <a:ext cx="183997" cy="275641"/>
              <a:chOff x="-144954" y="1011774"/>
              <a:chExt cx="183997" cy="275641"/>
            </a:xfrm>
            <a:noFill/>
          </p:grpSpPr>
          <p:sp>
            <p:nvSpPr>
              <p:cNvPr id="754" name="Freeform: Shape 753">
                <a:extLst>
                  <a:ext uri="{FF2B5EF4-FFF2-40B4-BE49-F238E27FC236}">
                    <a16:creationId xmlns:a16="http://schemas.microsoft.com/office/drawing/2014/main" id="{B72D5641-1AB2-4D81-A0BC-67E42E471EF9}"/>
                  </a:ext>
                </a:extLst>
              </p:cNvPr>
              <p:cNvSpPr/>
              <p:nvPr/>
            </p:nvSpPr>
            <p:spPr>
              <a:xfrm>
                <a:off x="-144954" y="1011774"/>
                <a:ext cx="183997" cy="43891"/>
              </a:xfrm>
              <a:custGeom>
                <a:avLst/>
                <a:gdLst>
                  <a:gd name="connsiteX0" fmla="*/ 183998 w 183997"/>
                  <a:gd name="connsiteY0" fmla="*/ 21946 h 43891"/>
                  <a:gd name="connsiteX1" fmla="*/ 91999 w 183997"/>
                  <a:gd name="connsiteY1" fmla="*/ 43891 h 43891"/>
                  <a:gd name="connsiteX2" fmla="*/ 0 w 183997"/>
                  <a:gd name="connsiteY2" fmla="*/ 21946 h 43891"/>
                  <a:gd name="connsiteX3" fmla="*/ 91999 w 183997"/>
                  <a:gd name="connsiteY3" fmla="*/ 0 h 43891"/>
                  <a:gd name="connsiteX4" fmla="*/ 183998 w 183997"/>
                  <a:gd name="connsiteY4" fmla="*/ 21946 h 43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43891">
                    <a:moveTo>
                      <a:pt x="183998" y="21946"/>
                    </a:moveTo>
                    <a:cubicBezTo>
                      <a:pt x="183998" y="34066"/>
                      <a:pt x="142808" y="43891"/>
                      <a:pt x="91999" y="43891"/>
                    </a:cubicBezTo>
                    <a:cubicBezTo>
                      <a:pt x="41189" y="43891"/>
                      <a:pt x="0" y="34066"/>
                      <a:pt x="0" y="21946"/>
                    </a:cubicBezTo>
                    <a:cubicBezTo>
                      <a:pt x="0" y="9825"/>
                      <a:pt x="41189" y="0"/>
                      <a:pt x="91999" y="0"/>
                    </a:cubicBezTo>
                    <a:cubicBezTo>
                      <a:pt x="142808" y="0"/>
                      <a:pt x="183998" y="9825"/>
                      <a:pt x="183998" y="21946"/>
                    </a:cubicBezTo>
                    <a:close/>
                  </a:path>
                </a:pathLst>
              </a:custGeom>
              <a:noFill/>
              <a:ln w="5080" cap="flat">
                <a:solidFill>
                  <a:srgbClr val="002878"/>
                </a:solidFill>
                <a:prstDash val="solid"/>
                <a:miter/>
              </a:ln>
            </p:spPr>
            <p:txBody>
              <a:bodyPr rtlCol="0" anchor="ctr"/>
              <a:lstStyle/>
              <a:p>
                <a:endParaRPr lang="en-US" sz="2800"/>
              </a:p>
            </p:txBody>
          </p:sp>
          <p:sp>
            <p:nvSpPr>
              <p:cNvPr id="755" name="Freeform: Shape 754">
                <a:extLst>
                  <a:ext uri="{FF2B5EF4-FFF2-40B4-BE49-F238E27FC236}">
                    <a16:creationId xmlns:a16="http://schemas.microsoft.com/office/drawing/2014/main" id="{307654FE-AA9D-4724-A641-EDF92551C143}"/>
                  </a:ext>
                </a:extLst>
              </p:cNvPr>
              <p:cNvSpPr/>
              <p:nvPr/>
            </p:nvSpPr>
            <p:spPr>
              <a:xfrm>
                <a:off x="-144954" y="1033720"/>
                <a:ext cx="183997" cy="253695"/>
              </a:xfrm>
              <a:custGeom>
                <a:avLst/>
                <a:gdLst>
                  <a:gd name="connsiteX0" fmla="*/ 183997 w 183997"/>
                  <a:gd name="connsiteY0" fmla="*/ 0 h 253695"/>
                  <a:gd name="connsiteX1" fmla="*/ 183997 w 183997"/>
                  <a:gd name="connsiteY1" fmla="*/ 225298 h 253695"/>
                  <a:gd name="connsiteX2" fmla="*/ 91999 w 183997"/>
                  <a:gd name="connsiteY2" fmla="*/ 253695 h 253695"/>
                  <a:gd name="connsiteX3" fmla="*/ 0 w 183997"/>
                  <a:gd name="connsiteY3" fmla="*/ 225298 h 253695"/>
                  <a:gd name="connsiteX4" fmla="*/ 0 w 183997"/>
                  <a:gd name="connsiteY4" fmla="*/ 0 h 25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97" h="253695">
                    <a:moveTo>
                      <a:pt x="183997" y="0"/>
                    </a:moveTo>
                    <a:lnTo>
                      <a:pt x="183997" y="225298"/>
                    </a:lnTo>
                    <a:cubicBezTo>
                      <a:pt x="183997" y="237439"/>
                      <a:pt x="142799" y="253695"/>
                      <a:pt x="91999" y="253695"/>
                    </a:cubicBezTo>
                    <a:cubicBezTo>
                      <a:pt x="41199" y="253695"/>
                      <a:pt x="0" y="237439"/>
                      <a:pt x="0" y="225298"/>
                    </a:cubicBezTo>
                    <a:lnTo>
                      <a:pt x="0" y="0"/>
                    </a:lnTo>
                  </a:path>
                </a:pathLst>
              </a:custGeom>
              <a:noFill/>
              <a:ln w="5080" cap="flat">
                <a:solidFill>
                  <a:srgbClr val="002878"/>
                </a:solidFill>
                <a:prstDash val="solid"/>
                <a:miter/>
              </a:ln>
            </p:spPr>
            <p:txBody>
              <a:bodyPr rtlCol="0" anchor="ctr"/>
              <a:lstStyle/>
              <a:p>
                <a:endParaRPr lang="en-US" sz="2800"/>
              </a:p>
            </p:txBody>
          </p:sp>
        </p:grpSp>
        <p:sp>
          <p:nvSpPr>
            <p:cNvPr id="750" name="Freeform: Shape 749">
              <a:extLst>
                <a:ext uri="{FF2B5EF4-FFF2-40B4-BE49-F238E27FC236}">
                  <a16:creationId xmlns:a16="http://schemas.microsoft.com/office/drawing/2014/main" id="{283CC65B-65BC-4F1A-8757-D43B8D81F27C}"/>
                </a:ext>
              </a:extLst>
            </p:cNvPr>
            <p:cNvSpPr/>
            <p:nvPr/>
          </p:nvSpPr>
          <p:spPr>
            <a:xfrm>
              <a:off x="-144954" y="1081472"/>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endParaRPr lang="en-US" sz="2800"/>
            </a:p>
          </p:txBody>
        </p:sp>
        <p:sp>
          <p:nvSpPr>
            <p:cNvPr id="751" name="Freeform: Shape 750">
              <a:extLst>
                <a:ext uri="{FF2B5EF4-FFF2-40B4-BE49-F238E27FC236}">
                  <a16:creationId xmlns:a16="http://schemas.microsoft.com/office/drawing/2014/main" id="{C58A9A24-8BF5-42BE-9997-C6C4EDA99F77}"/>
                </a:ext>
              </a:extLst>
            </p:cNvPr>
            <p:cNvSpPr/>
            <p:nvPr/>
          </p:nvSpPr>
          <p:spPr>
            <a:xfrm>
              <a:off x="-144954" y="1127649"/>
              <a:ext cx="183997" cy="21945"/>
            </a:xfrm>
            <a:custGeom>
              <a:avLst/>
              <a:gdLst>
                <a:gd name="connsiteX0" fmla="*/ 183997 w 183997"/>
                <a:gd name="connsiteY0" fmla="*/ 0 h 21945"/>
                <a:gd name="connsiteX1" fmla="*/ 91999 w 183997"/>
                <a:gd name="connsiteY1" fmla="*/ 21946 h 21945"/>
                <a:gd name="connsiteX2" fmla="*/ 0 w 183997"/>
                <a:gd name="connsiteY2" fmla="*/ 0 h 21945"/>
              </a:gdLst>
              <a:ahLst/>
              <a:cxnLst>
                <a:cxn ang="0">
                  <a:pos x="connsiteX0" y="connsiteY0"/>
                </a:cxn>
                <a:cxn ang="0">
                  <a:pos x="connsiteX1" y="connsiteY1"/>
                </a:cxn>
                <a:cxn ang="0">
                  <a:pos x="connsiteX2" y="connsiteY2"/>
                </a:cxn>
              </a:cxnLst>
              <a:rect l="l" t="t" r="r" b="b"/>
              <a:pathLst>
                <a:path w="183997" h="21945">
                  <a:moveTo>
                    <a:pt x="183997" y="0"/>
                  </a:moveTo>
                  <a:cubicBezTo>
                    <a:pt x="183997" y="12141"/>
                    <a:pt x="142799" y="21946"/>
                    <a:pt x="91999" y="21946"/>
                  </a:cubicBezTo>
                  <a:cubicBezTo>
                    <a:pt x="41199" y="21946"/>
                    <a:pt x="0" y="12141"/>
                    <a:pt x="0" y="0"/>
                  </a:cubicBezTo>
                </a:path>
              </a:pathLst>
            </a:custGeom>
            <a:noFill/>
            <a:ln w="5080" cap="flat">
              <a:solidFill>
                <a:srgbClr val="002878"/>
              </a:solidFill>
              <a:prstDash val="solid"/>
              <a:miter/>
            </a:ln>
          </p:spPr>
          <p:txBody>
            <a:bodyPr rtlCol="0" anchor="ctr"/>
            <a:lstStyle/>
            <a:p>
              <a:endParaRPr lang="en-US" sz="2800"/>
            </a:p>
          </p:txBody>
        </p:sp>
        <p:sp>
          <p:nvSpPr>
            <p:cNvPr id="752" name="Freeform: Shape 751">
              <a:extLst>
                <a:ext uri="{FF2B5EF4-FFF2-40B4-BE49-F238E27FC236}">
                  <a16:creationId xmlns:a16="http://schemas.microsoft.com/office/drawing/2014/main" id="{13BC8F82-8CB4-4C26-978E-B1BDED6D8C98}"/>
                </a:ext>
              </a:extLst>
            </p:cNvPr>
            <p:cNvSpPr/>
            <p:nvPr/>
          </p:nvSpPr>
          <p:spPr>
            <a:xfrm>
              <a:off x="-144954" y="1173826"/>
              <a:ext cx="183997" cy="23063"/>
            </a:xfrm>
            <a:custGeom>
              <a:avLst/>
              <a:gdLst>
                <a:gd name="connsiteX0" fmla="*/ 183997 w 183997"/>
                <a:gd name="connsiteY0" fmla="*/ 0 h 23063"/>
                <a:gd name="connsiteX1" fmla="*/ 91999 w 183997"/>
                <a:gd name="connsiteY1" fmla="*/ 23063 h 23063"/>
                <a:gd name="connsiteX2" fmla="*/ 0 w 183997"/>
                <a:gd name="connsiteY2" fmla="*/ 0 h 23063"/>
              </a:gdLst>
              <a:ahLst/>
              <a:cxnLst>
                <a:cxn ang="0">
                  <a:pos x="connsiteX0" y="connsiteY0"/>
                </a:cxn>
                <a:cxn ang="0">
                  <a:pos x="connsiteX1" y="connsiteY1"/>
                </a:cxn>
                <a:cxn ang="0">
                  <a:pos x="connsiteX2" y="connsiteY2"/>
                </a:cxn>
              </a:cxnLst>
              <a:rect l="l" t="t" r="r" b="b"/>
              <a:pathLst>
                <a:path w="183997" h="23063">
                  <a:moveTo>
                    <a:pt x="183997" y="0"/>
                  </a:moveTo>
                  <a:cubicBezTo>
                    <a:pt x="183997" y="12141"/>
                    <a:pt x="142799" y="23063"/>
                    <a:pt x="91999" y="23063"/>
                  </a:cubicBezTo>
                  <a:cubicBezTo>
                    <a:pt x="41199" y="23063"/>
                    <a:pt x="0" y="12090"/>
                    <a:pt x="0" y="0"/>
                  </a:cubicBezTo>
                </a:path>
              </a:pathLst>
            </a:custGeom>
            <a:noFill/>
            <a:ln w="5080" cap="flat">
              <a:solidFill>
                <a:srgbClr val="002878"/>
              </a:solidFill>
              <a:prstDash val="solid"/>
              <a:miter/>
            </a:ln>
          </p:spPr>
          <p:txBody>
            <a:bodyPr rtlCol="0" anchor="ctr"/>
            <a:lstStyle/>
            <a:p>
              <a:endParaRPr lang="en-US" sz="2800"/>
            </a:p>
          </p:txBody>
        </p:sp>
        <p:sp>
          <p:nvSpPr>
            <p:cNvPr id="753" name="Freeform: Shape 752">
              <a:extLst>
                <a:ext uri="{FF2B5EF4-FFF2-40B4-BE49-F238E27FC236}">
                  <a16:creationId xmlns:a16="http://schemas.microsoft.com/office/drawing/2014/main" id="{DE6903A4-A7DD-422F-A843-A169C0A93D58}"/>
                </a:ext>
              </a:extLst>
            </p:cNvPr>
            <p:cNvSpPr/>
            <p:nvPr/>
          </p:nvSpPr>
          <p:spPr>
            <a:xfrm>
              <a:off x="-144954" y="1220003"/>
              <a:ext cx="183997" cy="24180"/>
            </a:xfrm>
            <a:custGeom>
              <a:avLst/>
              <a:gdLst>
                <a:gd name="connsiteX0" fmla="*/ 183997 w 183997"/>
                <a:gd name="connsiteY0" fmla="*/ 0 h 24180"/>
                <a:gd name="connsiteX1" fmla="*/ 91999 w 183997"/>
                <a:gd name="connsiteY1" fmla="*/ 24181 h 24180"/>
                <a:gd name="connsiteX2" fmla="*/ 0 w 183997"/>
                <a:gd name="connsiteY2" fmla="*/ 0 h 24180"/>
              </a:gdLst>
              <a:ahLst/>
              <a:cxnLst>
                <a:cxn ang="0">
                  <a:pos x="connsiteX0" y="connsiteY0"/>
                </a:cxn>
                <a:cxn ang="0">
                  <a:pos x="connsiteX1" y="connsiteY1"/>
                </a:cxn>
                <a:cxn ang="0">
                  <a:pos x="connsiteX2" y="connsiteY2"/>
                </a:cxn>
              </a:cxnLst>
              <a:rect l="l" t="t" r="r" b="b"/>
              <a:pathLst>
                <a:path w="183997" h="24180">
                  <a:moveTo>
                    <a:pt x="183997" y="0"/>
                  </a:moveTo>
                  <a:cubicBezTo>
                    <a:pt x="183997" y="12141"/>
                    <a:pt x="142799" y="24181"/>
                    <a:pt x="91999" y="24181"/>
                  </a:cubicBezTo>
                  <a:cubicBezTo>
                    <a:pt x="41199" y="24181"/>
                    <a:pt x="0" y="12090"/>
                    <a:pt x="0" y="0"/>
                  </a:cubicBezTo>
                </a:path>
              </a:pathLst>
            </a:custGeom>
            <a:noFill/>
            <a:ln w="5080" cap="flat">
              <a:solidFill>
                <a:srgbClr val="002878"/>
              </a:solidFill>
              <a:prstDash val="solid"/>
              <a:miter/>
            </a:ln>
          </p:spPr>
          <p:txBody>
            <a:bodyPr rtlCol="0" anchor="ctr"/>
            <a:lstStyle/>
            <a:p>
              <a:endParaRPr lang="en-US" sz="2800"/>
            </a:p>
          </p:txBody>
        </p:sp>
      </p:grpSp>
      <p:grpSp>
        <p:nvGrpSpPr>
          <p:cNvPr id="674" name="Graphic 169">
            <a:extLst>
              <a:ext uri="{FF2B5EF4-FFF2-40B4-BE49-F238E27FC236}">
                <a16:creationId xmlns:a16="http://schemas.microsoft.com/office/drawing/2014/main" id="{9AE9959B-AD62-480B-99F1-BE91354FC0DE}"/>
              </a:ext>
            </a:extLst>
          </p:cNvPr>
          <p:cNvGrpSpPr/>
          <p:nvPr/>
        </p:nvGrpSpPr>
        <p:grpSpPr>
          <a:xfrm>
            <a:off x="4529315" y="1337635"/>
            <a:ext cx="233574" cy="221234"/>
            <a:chOff x="1773511" y="1070600"/>
            <a:chExt cx="233574" cy="221234"/>
          </a:xfrm>
        </p:grpSpPr>
        <p:sp>
          <p:nvSpPr>
            <p:cNvPr id="724" name="Freeform: Shape 723">
              <a:extLst>
                <a:ext uri="{FF2B5EF4-FFF2-40B4-BE49-F238E27FC236}">
                  <a16:creationId xmlns:a16="http://schemas.microsoft.com/office/drawing/2014/main" id="{A3DA4618-32FA-4B53-99AC-4F245DEBB989}"/>
                </a:ext>
              </a:extLst>
            </p:cNvPr>
            <p:cNvSpPr/>
            <p:nvPr/>
          </p:nvSpPr>
          <p:spPr>
            <a:xfrm>
              <a:off x="1821107" y="1105906"/>
              <a:ext cx="36677" cy="36677"/>
            </a:xfrm>
            <a:custGeom>
              <a:avLst/>
              <a:gdLst>
                <a:gd name="connsiteX0" fmla="*/ 14072 w 36677"/>
                <a:gd name="connsiteY0" fmla="*/ 36678 h 36677"/>
                <a:gd name="connsiteX1" fmla="*/ 4115 w 36677"/>
                <a:gd name="connsiteY1" fmla="*/ 26721 h 36677"/>
                <a:gd name="connsiteX2" fmla="*/ 4115 w 36677"/>
                <a:gd name="connsiteY2" fmla="*/ 6756 h 36677"/>
                <a:gd name="connsiteX3" fmla="*/ 6705 w 36677"/>
                <a:gd name="connsiteY3" fmla="*/ 4115 h 36677"/>
                <a:gd name="connsiteX4" fmla="*/ 26721 w 36677"/>
                <a:gd name="connsiteY4" fmla="*/ 4115 h 36677"/>
                <a:gd name="connsiteX5" fmla="*/ 36678 w 36677"/>
                <a:gd name="connsiteY5" fmla="*/ 14072 h 3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77" h="36677">
                  <a:moveTo>
                    <a:pt x="14072" y="36678"/>
                  </a:moveTo>
                  <a:lnTo>
                    <a:pt x="4115" y="26721"/>
                  </a:lnTo>
                  <a:cubicBezTo>
                    <a:pt x="-1372" y="21234"/>
                    <a:pt x="-1372" y="12243"/>
                    <a:pt x="4115" y="6756"/>
                  </a:cubicBezTo>
                  <a:lnTo>
                    <a:pt x="6705" y="4115"/>
                  </a:lnTo>
                  <a:cubicBezTo>
                    <a:pt x="12192" y="-1372"/>
                    <a:pt x="21184" y="-1372"/>
                    <a:pt x="26721" y="4115"/>
                  </a:cubicBezTo>
                  <a:lnTo>
                    <a:pt x="36678" y="14072"/>
                  </a:lnTo>
                </a:path>
              </a:pathLst>
            </a:custGeom>
            <a:noFill/>
            <a:ln w="5080" cap="flat">
              <a:solidFill>
                <a:srgbClr val="002878"/>
              </a:solidFill>
              <a:prstDash val="solid"/>
              <a:miter/>
            </a:ln>
          </p:spPr>
          <p:txBody>
            <a:bodyPr rtlCol="0" anchor="ctr"/>
            <a:lstStyle/>
            <a:p>
              <a:endParaRPr lang="en-US" sz="2800"/>
            </a:p>
          </p:txBody>
        </p:sp>
        <p:sp>
          <p:nvSpPr>
            <p:cNvPr id="725" name="Freeform: Shape 724">
              <a:extLst>
                <a:ext uri="{FF2B5EF4-FFF2-40B4-BE49-F238E27FC236}">
                  <a16:creationId xmlns:a16="http://schemas.microsoft.com/office/drawing/2014/main" id="{DF3A2A2F-0529-43F1-BB4E-32AC70009833}"/>
                </a:ext>
              </a:extLst>
            </p:cNvPr>
            <p:cNvSpPr/>
            <p:nvPr/>
          </p:nvSpPr>
          <p:spPr>
            <a:xfrm>
              <a:off x="1831965" y="1116765"/>
              <a:ext cx="95313" cy="95313"/>
            </a:xfrm>
            <a:custGeom>
              <a:avLst/>
              <a:gdLst>
                <a:gd name="connsiteX0" fmla="*/ 51981 w 95313"/>
                <a:gd name="connsiteY0" fmla="*/ 95313 h 95313"/>
                <a:gd name="connsiteX1" fmla="*/ 5143 w 95313"/>
                <a:gd name="connsiteY1" fmla="*/ 48476 h 95313"/>
                <a:gd name="connsiteX2" fmla="*/ 5143 w 95313"/>
                <a:gd name="connsiteY2" fmla="*/ 23482 h 95313"/>
                <a:gd name="connsiteX3" fmla="*/ 23482 w 95313"/>
                <a:gd name="connsiteY3" fmla="*/ 5143 h 95313"/>
                <a:gd name="connsiteX4" fmla="*/ 48476 w 95313"/>
                <a:gd name="connsiteY4" fmla="*/ 5143 h 95313"/>
                <a:gd name="connsiteX5" fmla="*/ 95313 w 95313"/>
                <a:gd name="connsiteY5" fmla="*/ 51981 h 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13" h="95313">
                  <a:moveTo>
                    <a:pt x="51981" y="95313"/>
                  </a:moveTo>
                  <a:lnTo>
                    <a:pt x="5143" y="48476"/>
                  </a:lnTo>
                  <a:cubicBezTo>
                    <a:pt x="-1714" y="41618"/>
                    <a:pt x="-1714" y="30391"/>
                    <a:pt x="5143" y="23482"/>
                  </a:cubicBezTo>
                  <a:lnTo>
                    <a:pt x="23482" y="5143"/>
                  </a:lnTo>
                  <a:cubicBezTo>
                    <a:pt x="30340" y="-1714"/>
                    <a:pt x="41618" y="-1714"/>
                    <a:pt x="48476" y="5143"/>
                  </a:cubicBezTo>
                  <a:lnTo>
                    <a:pt x="95313" y="51981"/>
                  </a:lnTo>
                </a:path>
              </a:pathLst>
            </a:custGeom>
            <a:noFill/>
            <a:ln w="5080" cap="rnd">
              <a:solidFill>
                <a:srgbClr val="002878"/>
              </a:solidFill>
              <a:prstDash val="solid"/>
              <a:miter/>
            </a:ln>
          </p:spPr>
          <p:txBody>
            <a:bodyPr rtlCol="0" anchor="ctr"/>
            <a:lstStyle/>
            <a:p>
              <a:endParaRPr lang="en-US" sz="2800"/>
            </a:p>
          </p:txBody>
        </p:sp>
        <p:sp>
          <p:nvSpPr>
            <p:cNvPr id="726" name="Freeform: Shape 725">
              <a:extLst>
                <a:ext uri="{FF2B5EF4-FFF2-40B4-BE49-F238E27FC236}">
                  <a16:creationId xmlns:a16="http://schemas.microsoft.com/office/drawing/2014/main" id="{7B27008B-F783-4F06-88C4-C09787413595}"/>
                </a:ext>
              </a:extLst>
            </p:cNvPr>
            <p:cNvSpPr/>
            <p:nvPr/>
          </p:nvSpPr>
          <p:spPr>
            <a:xfrm>
              <a:off x="1897074" y="1181682"/>
              <a:ext cx="76916" cy="77206"/>
            </a:xfrm>
            <a:custGeom>
              <a:avLst/>
              <a:gdLst>
                <a:gd name="connsiteX0" fmla="*/ 28884 w 76916"/>
                <a:gd name="connsiteY0" fmla="*/ 68801 h 77206"/>
                <a:gd name="connsiteX1" fmla="*/ 2011 w 76916"/>
                <a:gd name="connsiteY1" fmla="*/ 75202 h 77206"/>
                <a:gd name="connsiteX2" fmla="*/ 26192 w 76916"/>
                <a:gd name="connsiteY2" fmla="*/ 26384 h 77206"/>
                <a:gd name="connsiteX3" fmla="*/ 74909 w 76916"/>
                <a:gd name="connsiteY3" fmla="*/ 2000 h 77206"/>
                <a:gd name="connsiteX4" fmla="*/ 69016 w 76916"/>
                <a:gd name="connsiteY4" fmla="*/ 28263 h 7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6" h="77206">
                  <a:moveTo>
                    <a:pt x="28884" y="68801"/>
                  </a:moveTo>
                  <a:cubicBezTo>
                    <a:pt x="16692" y="76625"/>
                    <a:pt x="6329" y="79520"/>
                    <a:pt x="2011" y="75202"/>
                  </a:cubicBezTo>
                  <a:cubicBezTo>
                    <a:pt x="-4745" y="68446"/>
                    <a:pt x="6075" y="46602"/>
                    <a:pt x="26192" y="26384"/>
                  </a:cubicBezTo>
                  <a:cubicBezTo>
                    <a:pt x="46309" y="6165"/>
                    <a:pt x="68102" y="-4757"/>
                    <a:pt x="74909" y="2000"/>
                  </a:cubicBezTo>
                  <a:cubicBezTo>
                    <a:pt x="79125" y="6216"/>
                    <a:pt x="76484" y="16325"/>
                    <a:pt x="69016" y="28263"/>
                  </a:cubicBezTo>
                </a:path>
              </a:pathLst>
            </a:custGeom>
            <a:noFill/>
            <a:ln w="5080" cap="rnd">
              <a:solidFill>
                <a:srgbClr val="002878"/>
              </a:solidFill>
              <a:prstDash val="solid"/>
              <a:round/>
            </a:ln>
          </p:spPr>
          <p:txBody>
            <a:bodyPr rtlCol="0" anchor="ctr"/>
            <a:lstStyle/>
            <a:p>
              <a:endParaRPr lang="en-US" sz="2800"/>
            </a:p>
          </p:txBody>
        </p:sp>
        <p:sp>
          <p:nvSpPr>
            <p:cNvPr id="727" name="Freeform: Shape 726">
              <a:extLst>
                <a:ext uri="{FF2B5EF4-FFF2-40B4-BE49-F238E27FC236}">
                  <a16:creationId xmlns:a16="http://schemas.microsoft.com/office/drawing/2014/main" id="{323F6090-A705-48B6-83AC-DDBCB34685A3}"/>
                </a:ext>
              </a:extLst>
            </p:cNvPr>
            <p:cNvSpPr/>
            <p:nvPr/>
          </p:nvSpPr>
          <p:spPr>
            <a:xfrm>
              <a:off x="1884255" y="1169061"/>
              <a:ext cx="87575" cy="87720"/>
            </a:xfrm>
            <a:custGeom>
              <a:avLst/>
              <a:gdLst>
                <a:gd name="connsiteX0" fmla="*/ 14677 w 87575"/>
                <a:gd name="connsiteY0" fmla="*/ 87721 h 87720"/>
                <a:gd name="connsiteX1" fmla="*/ 14169 w 87575"/>
                <a:gd name="connsiteY1" fmla="*/ 15179 h 87720"/>
                <a:gd name="connsiteX2" fmla="*/ 87575 w 87575"/>
                <a:gd name="connsiteY2" fmla="*/ 14467 h 87720"/>
              </a:gdLst>
              <a:ahLst/>
              <a:cxnLst>
                <a:cxn ang="0">
                  <a:pos x="connsiteX0" y="connsiteY0"/>
                </a:cxn>
                <a:cxn ang="0">
                  <a:pos x="connsiteX1" y="connsiteY1"/>
                </a:cxn>
                <a:cxn ang="0">
                  <a:pos x="connsiteX2" y="connsiteY2"/>
                </a:cxn>
              </a:cxnLst>
              <a:rect l="l" t="t" r="r" b="b"/>
              <a:pathLst>
                <a:path w="87575" h="87720">
                  <a:moveTo>
                    <a:pt x="14677" y="87721"/>
                  </a:moveTo>
                  <a:cubicBezTo>
                    <a:pt x="-4576" y="66791"/>
                    <a:pt x="-5033" y="34940"/>
                    <a:pt x="14169" y="15179"/>
                  </a:cubicBezTo>
                  <a:cubicBezTo>
                    <a:pt x="33626" y="-4837"/>
                    <a:pt x="66087" y="-5040"/>
                    <a:pt x="87575" y="14467"/>
                  </a:cubicBezTo>
                </a:path>
              </a:pathLst>
            </a:custGeom>
            <a:noFill/>
            <a:ln w="5080" cap="flat">
              <a:solidFill>
                <a:srgbClr val="002878"/>
              </a:solidFill>
              <a:prstDash val="solid"/>
              <a:round/>
            </a:ln>
          </p:spPr>
          <p:txBody>
            <a:bodyPr rtlCol="0" anchor="ctr"/>
            <a:lstStyle/>
            <a:p>
              <a:endParaRPr lang="en-US" sz="2800"/>
            </a:p>
          </p:txBody>
        </p:sp>
        <p:grpSp>
          <p:nvGrpSpPr>
            <p:cNvPr id="728" name="Graphic 169">
              <a:extLst>
                <a:ext uri="{FF2B5EF4-FFF2-40B4-BE49-F238E27FC236}">
                  <a16:creationId xmlns:a16="http://schemas.microsoft.com/office/drawing/2014/main" id="{14BD02C7-D3EB-4468-8955-6718D6496AE6}"/>
                </a:ext>
              </a:extLst>
            </p:cNvPr>
            <p:cNvGrpSpPr/>
            <p:nvPr/>
          </p:nvGrpSpPr>
          <p:grpSpPr>
            <a:xfrm>
              <a:off x="1922504" y="1207252"/>
              <a:ext cx="37845" cy="37846"/>
              <a:chOff x="1922504" y="1207252"/>
              <a:chExt cx="37845" cy="37846"/>
            </a:xfrm>
          </p:grpSpPr>
          <p:sp>
            <p:nvSpPr>
              <p:cNvPr id="747" name="Freeform: Shape 746">
                <a:extLst>
                  <a:ext uri="{FF2B5EF4-FFF2-40B4-BE49-F238E27FC236}">
                    <a16:creationId xmlns:a16="http://schemas.microsoft.com/office/drawing/2014/main" id="{A2F3E087-D921-46DA-BB97-084FE4C1D4CD}"/>
                  </a:ext>
                </a:extLst>
              </p:cNvPr>
              <p:cNvSpPr/>
              <p:nvPr/>
            </p:nvSpPr>
            <p:spPr>
              <a:xfrm>
                <a:off x="1947700" y="1207252"/>
                <a:ext cx="12649" cy="37693"/>
              </a:xfrm>
              <a:custGeom>
                <a:avLst/>
                <a:gdLst>
                  <a:gd name="connsiteX0" fmla="*/ 0 w 12649"/>
                  <a:gd name="connsiteY0" fmla="*/ 0 h 37693"/>
                  <a:gd name="connsiteX1" fmla="*/ 12649 w 12649"/>
                  <a:gd name="connsiteY1" fmla="*/ 37694 h 37693"/>
                </a:gdLst>
                <a:ahLst/>
                <a:cxnLst>
                  <a:cxn ang="0">
                    <a:pos x="connsiteX0" y="connsiteY0"/>
                  </a:cxn>
                  <a:cxn ang="0">
                    <a:pos x="connsiteX1" y="connsiteY1"/>
                  </a:cxn>
                </a:cxnLst>
                <a:rect l="l" t="t" r="r" b="b"/>
                <a:pathLst>
                  <a:path w="12649" h="37693">
                    <a:moveTo>
                      <a:pt x="0" y="0"/>
                    </a:moveTo>
                    <a:lnTo>
                      <a:pt x="12649" y="37694"/>
                    </a:lnTo>
                  </a:path>
                </a:pathLst>
              </a:custGeom>
              <a:ln w="5080" cap="rnd">
                <a:solidFill>
                  <a:srgbClr val="002878"/>
                </a:solidFill>
                <a:prstDash val="solid"/>
                <a:round/>
              </a:ln>
            </p:spPr>
            <p:txBody>
              <a:bodyPr rtlCol="0" anchor="ctr"/>
              <a:lstStyle/>
              <a:p>
                <a:endParaRPr lang="en-US" sz="2800"/>
              </a:p>
            </p:txBody>
          </p:sp>
          <p:sp>
            <p:nvSpPr>
              <p:cNvPr id="748" name="Freeform: Shape 747">
                <a:extLst>
                  <a:ext uri="{FF2B5EF4-FFF2-40B4-BE49-F238E27FC236}">
                    <a16:creationId xmlns:a16="http://schemas.microsoft.com/office/drawing/2014/main" id="{03857F07-FE4A-4B00-8911-02E3BE5FC921}"/>
                  </a:ext>
                </a:extLst>
              </p:cNvPr>
              <p:cNvSpPr/>
              <p:nvPr/>
            </p:nvSpPr>
            <p:spPr>
              <a:xfrm>
                <a:off x="1922504" y="1232449"/>
                <a:ext cx="37693" cy="12649"/>
              </a:xfrm>
              <a:custGeom>
                <a:avLst/>
                <a:gdLst>
                  <a:gd name="connsiteX0" fmla="*/ 0 w 37693"/>
                  <a:gd name="connsiteY0" fmla="*/ 0 h 12649"/>
                  <a:gd name="connsiteX1" fmla="*/ 37694 w 37693"/>
                  <a:gd name="connsiteY1" fmla="*/ 12649 h 12649"/>
                </a:gdLst>
                <a:ahLst/>
                <a:cxnLst>
                  <a:cxn ang="0">
                    <a:pos x="connsiteX0" y="connsiteY0"/>
                  </a:cxn>
                  <a:cxn ang="0">
                    <a:pos x="connsiteX1" y="connsiteY1"/>
                  </a:cxn>
                </a:cxnLst>
                <a:rect l="l" t="t" r="r" b="b"/>
                <a:pathLst>
                  <a:path w="37693" h="12649">
                    <a:moveTo>
                      <a:pt x="0" y="0"/>
                    </a:moveTo>
                    <a:lnTo>
                      <a:pt x="37694" y="12649"/>
                    </a:lnTo>
                  </a:path>
                </a:pathLst>
              </a:custGeom>
              <a:ln w="5080" cap="rnd">
                <a:solidFill>
                  <a:srgbClr val="002878"/>
                </a:solidFill>
                <a:prstDash val="solid"/>
                <a:round/>
              </a:ln>
            </p:spPr>
            <p:txBody>
              <a:bodyPr rtlCol="0" anchor="ctr"/>
              <a:lstStyle/>
              <a:p>
                <a:endParaRPr lang="en-US" sz="2800"/>
              </a:p>
            </p:txBody>
          </p:sp>
        </p:grpSp>
        <p:grpSp>
          <p:nvGrpSpPr>
            <p:cNvPr id="729" name="Graphic 169">
              <a:extLst>
                <a:ext uri="{FF2B5EF4-FFF2-40B4-BE49-F238E27FC236}">
                  <a16:creationId xmlns:a16="http://schemas.microsoft.com/office/drawing/2014/main" id="{1FC9E33F-2A5A-4698-95E9-A8A422EBEA74}"/>
                </a:ext>
              </a:extLst>
            </p:cNvPr>
            <p:cNvGrpSpPr/>
            <p:nvPr/>
          </p:nvGrpSpPr>
          <p:grpSpPr>
            <a:xfrm>
              <a:off x="1962077" y="1246775"/>
              <a:ext cx="45008" cy="45059"/>
              <a:chOff x="1962077" y="1246775"/>
              <a:chExt cx="45008" cy="45059"/>
            </a:xfrm>
            <a:noFill/>
          </p:grpSpPr>
          <p:sp>
            <p:nvSpPr>
              <p:cNvPr id="745" name="Freeform: Shape 744">
                <a:extLst>
                  <a:ext uri="{FF2B5EF4-FFF2-40B4-BE49-F238E27FC236}">
                    <a16:creationId xmlns:a16="http://schemas.microsoft.com/office/drawing/2014/main" id="{1FE8ED69-4326-4782-A65D-1B99F491C8F6}"/>
                  </a:ext>
                </a:extLst>
              </p:cNvPr>
              <p:cNvSpPr/>
              <p:nvPr/>
            </p:nvSpPr>
            <p:spPr>
              <a:xfrm>
                <a:off x="1962077" y="1246775"/>
                <a:ext cx="26771" cy="26822"/>
              </a:xfrm>
              <a:custGeom>
                <a:avLst/>
                <a:gdLst>
                  <a:gd name="connsiteX0" fmla="*/ 26772 w 26771"/>
                  <a:gd name="connsiteY0" fmla="*/ 0 h 26822"/>
                  <a:gd name="connsiteX1" fmla="*/ 18542 w 26771"/>
                  <a:gd name="connsiteY1" fmla="*/ 18593 h 26822"/>
                  <a:gd name="connsiteX2" fmla="*/ 0 w 26771"/>
                  <a:gd name="connsiteY2" fmla="*/ 26822 h 26822"/>
                </a:gdLst>
                <a:ahLst/>
                <a:cxnLst>
                  <a:cxn ang="0">
                    <a:pos x="connsiteX0" y="connsiteY0"/>
                  </a:cxn>
                  <a:cxn ang="0">
                    <a:pos x="connsiteX1" y="connsiteY1"/>
                  </a:cxn>
                  <a:cxn ang="0">
                    <a:pos x="connsiteX2" y="connsiteY2"/>
                  </a:cxn>
                </a:cxnLst>
                <a:rect l="l" t="t" r="r" b="b"/>
                <a:pathLst>
                  <a:path w="26771" h="26822">
                    <a:moveTo>
                      <a:pt x="26772" y="0"/>
                    </a:moveTo>
                    <a:cubicBezTo>
                      <a:pt x="26416" y="6756"/>
                      <a:pt x="23673" y="13411"/>
                      <a:pt x="18542" y="18593"/>
                    </a:cubicBezTo>
                    <a:cubicBezTo>
                      <a:pt x="13360" y="23774"/>
                      <a:pt x="6706" y="26467"/>
                      <a:pt x="0" y="26822"/>
                    </a:cubicBezTo>
                  </a:path>
                </a:pathLst>
              </a:custGeom>
              <a:noFill/>
              <a:ln w="5080" cap="rnd">
                <a:solidFill>
                  <a:srgbClr val="002878"/>
                </a:solidFill>
                <a:prstDash val="solid"/>
                <a:miter/>
              </a:ln>
            </p:spPr>
            <p:txBody>
              <a:bodyPr rtlCol="0" anchor="ctr"/>
              <a:lstStyle/>
              <a:p>
                <a:endParaRPr lang="en-US" sz="2800"/>
              </a:p>
            </p:txBody>
          </p:sp>
          <p:sp>
            <p:nvSpPr>
              <p:cNvPr id="746" name="Freeform: Shape 745">
                <a:extLst>
                  <a:ext uri="{FF2B5EF4-FFF2-40B4-BE49-F238E27FC236}">
                    <a16:creationId xmlns:a16="http://schemas.microsoft.com/office/drawing/2014/main" id="{6A80A123-CA20-44F0-9726-584F24D837B8}"/>
                  </a:ext>
                </a:extLst>
              </p:cNvPr>
              <p:cNvSpPr/>
              <p:nvPr/>
            </p:nvSpPr>
            <p:spPr>
              <a:xfrm>
                <a:off x="1964261" y="1249010"/>
                <a:ext cx="42824" cy="42824"/>
              </a:xfrm>
              <a:custGeom>
                <a:avLst/>
                <a:gdLst>
                  <a:gd name="connsiteX0" fmla="*/ 42825 w 42824"/>
                  <a:gd name="connsiteY0" fmla="*/ 0 h 42824"/>
                  <a:gd name="connsiteX1" fmla="*/ 29312 w 42824"/>
                  <a:gd name="connsiteY1" fmla="*/ 29312 h 42824"/>
                  <a:gd name="connsiteX2" fmla="*/ 0 w 42824"/>
                  <a:gd name="connsiteY2" fmla="*/ 42824 h 42824"/>
                </a:gdLst>
                <a:ahLst/>
                <a:cxnLst>
                  <a:cxn ang="0">
                    <a:pos x="connsiteX0" y="connsiteY0"/>
                  </a:cxn>
                  <a:cxn ang="0">
                    <a:pos x="connsiteX1" y="connsiteY1"/>
                  </a:cxn>
                  <a:cxn ang="0">
                    <a:pos x="connsiteX2" y="connsiteY2"/>
                  </a:cxn>
                </a:cxnLst>
                <a:rect l="l" t="t" r="r" b="b"/>
                <a:pathLst>
                  <a:path w="42824" h="42824">
                    <a:moveTo>
                      <a:pt x="42825" y="0"/>
                    </a:moveTo>
                    <a:cubicBezTo>
                      <a:pt x="41961" y="10719"/>
                      <a:pt x="37490" y="21133"/>
                      <a:pt x="29312" y="29312"/>
                    </a:cubicBezTo>
                    <a:cubicBezTo>
                      <a:pt x="21133" y="37490"/>
                      <a:pt x="10719" y="41961"/>
                      <a:pt x="0" y="42824"/>
                    </a:cubicBezTo>
                  </a:path>
                </a:pathLst>
              </a:custGeom>
              <a:noFill/>
              <a:ln w="5080" cap="rnd">
                <a:solidFill>
                  <a:srgbClr val="002878"/>
                </a:solidFill>
                <a:prstDash val="solid"/>
                <a:miter/>
              </a:ln>
            </p:spPr>
            <p:txBody>
              <a:bodyPr rtlCol="0" anchor="ctr"/>
              <a:lstStyle/>
              <a:p>
                <a:endParaRPr lang="en-US" sz="2800"/>
              </a:p>
            </p:txBody>
          </p:sp>
        </p:grpSp>
        <p:sp>
          <p:nvSpPr>
            <p:cNvPr id="730" name="Freeform: Shape 729">
              <a:extLst>
                <a:ext uri="{FF2B5EF4-FFF2-40B4-BE49-F238E27FC236}">
                  <a16:creationId xmlns:a16="http://schemas.microsoft.com/office/drawing/2014/main" id="{41F260E3-4149-48DA-AB38-7A48C8C41928}"/>
                </a:ext>
              </a:extLst>
            </p:cNvPr>
            <p:cNvSpPr/>
            <p:nvPr/>
          </p:nvSpPr>
          <p:spPr>
            <a:xfrm>
              <a:off x="1956027" y="1240776"/>
              <a:ext cx="8593" cy="8593"/>
            </a:xfrm>
            <a:custGeom>
              <a:avLst/>
              <a:gdLst>
                <a:gd name="connsiteX0" fmla="*/ 4068 w 8593"/>
                <a:gd name="connsiteY0" fmla="*/ 8589 h 8593"/>
                <a:gd name="connsiteX1" fmla="*/ 4 w 8593"/>
                <a:gd name="connsiteY1" fmla="*/ 4068 h 8593"/>
                <a:gd name="connsiteX2" fmla="*/ 4525 w 8593"/>
                <a:gd name="connsiteY2" fmla="*/ 4 h 8593"/>
                <a:gd name="connsiteX3" fmla="*/ 8589 w 8593"/>
                <a:gd name="connsiteY3" fmla="*/ 4525 h 8593"/>
                <a:gd name="connsiteX4" fmla="*/ 4068 w 8593"/>
                <a:gd name="connsiteY4" fmla="*/ 8589 h 8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 h="8593">
                  <a:moveTo>
                    <a:pt x="4068" y="8589"/>
                  </a:moveTo>
                  <a:cubicBezTo>
                    <a:pt x="1731" y="8488"/>
                    <a:pt x="-97" y="6456"/>
                    <a:pt x="4" y="4068"/>
                  </a:cubicBezTo>
                  <a:cubicBezTo>
                    <a:pt x="106" y="1681"/>
                    <a:pt x="2138" y="-97"/>
                    <a:pt x="4525" y="4"/>
                  </a:cubicBezTo>
                  <a:cubicBezTo>
                    <a:pt x="6913" y="106"/>
                    <a:pt x="8691" y="2138"/>
                    <a:pt x="8589" y="4525"/>
                  </a:cubicBezTo>
                  <a:cubicBezTo>
                    <a:pt x="8488" y="6913"/>
                    <a:pt x="6456" y="8691"/>
                    <a:pt x="4068" y="8589"/>
                  </a:cubicBezTo>
                  <a:close/>
                </a:path>
              </a:pathLst>
            </a:custGeom>
            <a:solidFill>
              <a:srgbClr val="808285"/>
            </a:solidFill>
            <a:ln w="5080" cap="flat">
              <a:solidFill>
                <a:srgbClr val="002878"/>
              </a:solidFill>
              <a:prstDash val="solid"/>
              <a:miter/>
            </a:ln>
          </p:spPr>
          <p:txBody>
            <a:bodyPr rtlCol="0" anchor="ctr"/>
            <a:lstStyle/>
            <a:p>
              <a:endParaRPr lang="en-US" sz="2800"/>
            </a:p>
          </p:txBody>
        </p:sp>
        <p:grpSp>
          <p:nvGrpSpPr>
            <p:cNvPr id="731" name="Graphic 169">
              <a:extLst>
                <a:ext uri="{FF2B5EF4-FFF2-40B4-BE49-F238E27FC236}">
                  <a16:creationId xmlns:a16="http://schemas.microsoft.com/office/drawing/2014/main" id="{8CAF14E7-E76D-4C9A-81BA-76D6040BD667}"/>
                </a:ext>
              </a:extLst>
            </p:cNvPr>
            <p:cNvGrpSpPr/>
            <p:nvPr/>
          </p:nvGrpSpPr>
          <p:grpSpPr>
            <a:xfrm>
              <a:off x="1773511" y="1070600"/>
              <a:ext cx="221577" cy="196952"/>
              <a:chOff x="1773511" y="1070600"/>
              <a:chExt cx="221577" cy="196952"/>
            </a:xfrm>
            <a:noFill/>
          </p:grpSpPr>
          <p:sp>
            <p:nvSpPr>
              <p:cNvPr id="732" name="Freeform: Shape 731">
                <a:extLst>
                  <a:ext uri="{FF2B5EF4-FFF2-40B4-BE49-F238E27FC236}">
                    <a16:creationId xmlns:a16="http://schemas.microsoft.com/office/drawing/2014/main" id="{F046EE4A-F8FA-40BA-9D75-399DCF69DFE5}"/>
                  </a:ext>
                </a:extLst>
              </p:cNvPr>
              <p:cNvSpPr/>
              <p:nvPr/>
            </p:nvSpPr>
            <p:spPr>
              <a:xfrm>
                <a:off x="1897307" y="1121908"/>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endParaRPr lang="en-US" sz="2800"/>
              </a:p>
            </p:txBody>
          </p:sp>
          <p:sp>
            <p:nvSpPr>
              <p:cNvPr id="733" name="Freeform: Shape 732">
                <a:extLst>
                  <a:ext uri="{FF2B5EF4-FFF2-40B4-BE49-F238E27FC236}">
                    <a16:creationId xmlns:a16="http://schemas.microsoft.com/office/drawing/2014/main" id="{18FC03F1-2491-48D3-ACE4-258DD159237A}"/>
                  </a:ext>
                </a:extLst>
              </p:cNvPr>
              <p:cNvSpPr/>
              <p:nvPr/>
            </p:nvSpPr>
            <p:spPr>
              <a:xfrm>
                <a:off x="1915747" y="1140349"/>
                <a:ext cx="16560" cy="16611"/>
              </a:xfrm>
              <a:custGeom>
                <a:avLst/>
                <a:gdLst>
                  <a:gd name="connsiteX0" fmla="*/ 16561 w 16560"/>
                  <a:gd name="connsiteY0" fmla="*/ 0 h 16611"/>
                  <a:gd name="connsiteX1" fmla="*/ 0 w 16560"/>
                  <a:gd name="connsiteY1" fmla="*/ 16612 h 16611"/>
                </a:gdLst>
                <a:ahLst/>
                <a:cxnLst>
                  <a:cxn ang="0">
                    <a:pos x="connsiteX0" y="connsiteY0"/>
                  </a:cxn>
                  <a:cxn ang="0">
                    <a:pos x="connsiteX1" y="connsiteY1"/>
                  </a:cxn>
                </a:cxnLst>
                <a:rect l="l" t="t" r="r" b="b"/>
                <a:pathLst>
                  <a:path w="16560" h="16611">
                    <a:moveTo>
                      <a:pt x="16561" y="0"/>
                    </a:moveTo>
                    <a:lnTo>
                      <a:pt x="0" y="16612"/>
                    </a:lnTo>
                  </a:path>
                </a:pathLst>
              </a:custGeom>
              <a:ln w="5080" cap="flat">
                <a:solidFill>
                  <a:srgbClr val="002878"/>
                </a:solidFill>
                <a:prstDash val="solid"/>
                <a:miter/>
              </a:ln>
            </p:spPr>
            <p:txBody>
              <a:bodyPr rtlCol="0" anchor="ctr"/>
              <a:lstStyle/>
              <a:p>
                <a:endParaRPr lang="en-US" sz="2800"/>
              </a:p>
            </p:txBody>
          </p:sp>
          <p:sp>
            <p:nvSpPr>
              <p:cNvPr id="734" name="Freeform: Shape 733">
                <a:extLst>
                  <a:ext uri="{FF2B5EF4-FFF2-40B4-BE49-F238E27FC236}">
                    <a16:creationId xmlns:a16="http://schemas.microsoft.com/office/drawing/2014/main" id="{8FB12278-5981-408E-995D-7AE6AE9C0457}"/>
                  </a:ext>
                </a:extLst>
              </p:cNvPr>
              <p:cNvSpPr/>
              <p:nvPr/>
            </p:nvSpPr>
            <p:spPr>
              <a:xfrm rot="-2700000">
                <a:off x="1910304" y="1072376"/>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endParaRPr lang="en-US" sz="2800"/>
              </a:p>
            </p:txBody>
          </p:sp>
          <p:sp>
            <p:nvSpPr>
              <p:cNvPr id="735" name="Freeform: Shape 734">
                <a:extLst>
                  <a:ext uri="{FF2B5EF4-FFF2-40B4-BE49-F238E27FC236}">
                    <a16:creationId xmlns:a16="http://schemas.microsoft.com/office/drawing/2014/main" id="{0E988D60-34F4-40AB-BD67-1079DDDDF2E2}"/>
                  </a:ext>
                </a:extLst>
              </p:cNvPr>
              <p:cNvSpPr/>
              <p:nvPr/>
            </p:nvSpPr>
            <p:spPr>
              <a:xfrm>
                <a:off x="1922707" y="1090616"/>
                <a:ext cx="40030" cy="40030"/>
              </a:xfrm>
              <a:custGeom>
                <a:avLst/>
                <a:gdLst>
                  <a:gd name="connsiteX0" fmla="*/ 0 w 40030"/>
                  <a:gd name="connsiteY0" fmla="*/ 0 h 40030"/>
                  <a:gd name="connsiteX1" fmla="*/ 40030 w 40030"/>
                  <a:gd name="connsiteY1" fmla="*/ 40030 h 40030"/>
                </a:gdLst>
                <a:ahLst/>
                <a:cxnLst>
                  <a:cxn ang="0">
                    <a:pos x="connsiteX0" y="connsiteY0"/>
                  </a:cxn>
                  <a:cxn ang="0">
                    <a:pos x="connsiteX1" y="connsiteY1"/>
                  </a:cxn>
                </a:cxnLst>
                <a:rect l="l" t="t" r="r" b="b"/>
                <a:pathLst>
                  <a:path w="40030" h="40030">
                    <a:moveTo>
                      <a:pt x="0" y="0"/>
                    </a:moveTo>
                    <a:lnTo>
                      <a:pt x="40030" y="40030"/>
                    </a:lnTo>
                  </a:path>
                </a:pathLst>
              </a:custGeom>
              <a:ln w="5080" cap="flat">
                <a:solidFill>
                  <a:srgbClr val="002878"/>
                </a:solidFill>
                <a:prstDash val="solid"/>
                <a:miter/>
              </a:ln>
            </p:spPr>
            <p:txBody>
              <a:bodyPr rtlCol="0" anchor="ctr"/>
              <a:lstStyle/>
              <a:p>
                <a:endParaRPr lang="en-US" sz="2800"/>
              </a:p>
            </p:txBody>
          </p:sp>
          <p:sp>
            <p:nvSpPr>
              <p:cNvPr id="736" name="Freeform: Shape 735">
                <a:extLst>
                  <a:ext uri="{FF2B5EF4-FFF2-40B4-BE49-F238E27FC236}">
                    <a16:creationId xmlns:a16="http://schemas.microsoft.com/office/drawing/2014/main" id="{6D6B2CE2-B215-47EE-92C3-083BC8B881BB}"/>
                  </a:ext>
                </a:extLst>
              </p:cNvPr>
              <p:cNvSpPr/>
              <p:nvPr/>
            </p:nvSpPr>
            <p:spPr>
              <a:xfrm>
                <a:off x="1922859" y="1070651"/>
                <a:ext cx="59791" cy="59791"/>
              </a:xfrm>
              <a:custGeom>
                <a:avLst/>
                <a:gdLst>
                  <a:gd name="connsiteX0" fmla="*/ 59792 w 59791"/>
                  <a:gd name="connsiteY0" fmla="*/ 0 h 59791"/>
                  <a:gd name="connsiteX1" fmla="*/ 0 w 59791"/>
                  <a:gd name="connsiteY1" fmla="*/ 59792 h 59791"/>
                </a:gdLst>
                <a:ahLst/>
                <a:cxnLst>
                  <a:cxn ang="0">
                    <a:pos x="connsiteX0" y="connsiteY0"/>
                  </a:cxn>
                  <a:cxn ang="0">
                    <a:pos x="connsiteX1" y="connsiteY1"/>
                  </a:cxn>
                </a:cxnLst>
                <a:rect l="l" t="t" r="r" b="b"/>
                <a:pathLst>
                  <a:path w="59791" h="59791">
                    <a:moveTo>
                      <a:pt x="59792" y="0"/>
                    </a:moveTo>
                    <a:lnTo>
                      <a:pt x="0" y="59792"/>
                    </a:lnTo>
                  </a:path>
                </a:pathLst>
              </a:custGeom>
              <a:ln w="5080" cap="flat">
                <a:solidFill>
                  <a:srgbClr val="002878"/>
                </a:solidFill>
                <a:prstDash val="solid"/>
                <a:miter/>
              </a:ln>
            </p:spPr>
            <p:txBody>
              <a:bodyPr rtlCol="0" anchor="ctr"/>
              <a:lstStyle/>
              <a:p>
                <a:endParaRPr lang="en-US" sz="2800"/>
              </a:p>
            </p:txBody>
          </p:sp>
          <p:sp>
            <p:nvSpPr>
              <p:cNvPr id="737" name="Freeform: Shape 736">
                <a:extLst>
                  <a:ext uri="{FF2B5EF4-FFF2-40B4-BE49-F238E27FC236}">
                    <a16:creationId xmlns:a16="http://schemas.microsoft.com/office/drawing/2014/main" id="{8800EDA4-01A9-435B-92DA-F7A1E5F92379}"/>
                  </a:ext>
                </a:extLst>
              </p:cNvPr>
              <p:cNvSpPr/>
              <p:nvPr/>
            </p:nvSpPr>
            <p:spPr>
              <a:xfrm>
                <a:off x="1942671" y="1070600"/>
                <a:ext cx="40081" cy="40081"/>
              </a:xfrm>
              <a:custGeom>
                <a:avLst/>
                <a:gdLst>
                  <a:gd name="connsiteX0" fmla="*/ 0 w 40081"/>
                  <a:gd name="connsiteY0" fmla="*/ 0 h 40081"/>
                  <a:gd name="connsiteX1" fmla="*/ 40081 w 40081"/>
                  <a:gd name="connsiteY1" fmla="*/ 40081 h 40081"/>
                </a:gdLst>
                <a:ahLst/>
                <a:cxnLst>
                  <a:cxn ang="0">
                    <a:pos x="connsiteX0" y="connsiteY0"/>
                  </a:cxn>
                  <a:cxn ang="0">
                    <a:pos x="connsiteX1" y="connsiteY1"/>
                  </a:cxn>
                </a:cxnLst>
                <a:rect l="l" t="t" r="r" b="b"/>
                <a:pathLst>
                  <a:path w="40081" h="40081">
                    <a:moveTo>
                      <a:pt x="0" y="0"/>
                    </a:moveTo>
                    <a:lnTo>
                      <a:pt x="40081" y="40081"/>
                    </a:lnTo>
                  </a:path>
                </a:pathLst>
              </a:custGeom>
              <a:ln w="5080" cap="flat">
                <a:solidFill>
                  <a:srgbClr val="002878"/>
                </a:solidFill>
                <a:prstDash val="solid"/>
                <a:miter/>
              </a:ln>
            </p:spPr>
            <p:txBody>
              <a:bodyPr rtlCol="0" anchor="ctr"/>
              <a:lstStyle/>
              <a:p>
                <a:endParaRPr lang="en-US" sz="2800"/>
              </a:p>
            </p:txBody>
          </p:sp>
          <p:grpSp>
            <p:nvGrpSpPr>
              <p:cNvPr id="738" name="Graphic 169">
                <a:extLst>
                  <a:ext uri="{FF2B5EF4-FFF2-40B4-BE49-F238E27FC236}">
                    <a16:creationId xmlns:a16="http://schemas.microsoft.com/office/drawing/2014/main" id="{CF266CB7-22A6-44A7-8556-9BC2145F3844}"/>
                  </a:ext>
                </a:extLst>
              </p:cNvPr>
              <p:cNvGrpSpPr/>
              <p:nvPr/>
            </p:nvGrpSpPr>
            <p:grpSpPr>
              <a:xfrm>
                <a:off x="1773511" y="1181192"/>
                <a:ext cx="97735" cy="86360"/>
                <a:chOff x="1773511" y="1181192"/>
                <a:chExt cx="97735" cy="86360"/>
              </a:xfrm>
              <a:noFill/>
            </p:grpSpPr>
            <p:sp>
              <p:nvSpPr>
                <p:cNvPr id="739" name="Freeform: Shape 738">
                  <a:extLst>
                    <a:ext uri="{FF2B5EF4-FFF2-40B4-BE49-F238E27FC236}">
                      <a16:creationId xmlns:a16="http://schemas.microsoft.com/office/drawing/2014/main" id="{4640B5A5-4945-4589-8004-3DA07115FC0A}"/>
                    </a:ext>
                  </a:extLst>
                </p:cNvPr>
                <p:cNvSpPr/>
                <p:nvPr/>
              </p:nvSpPr>
              <p:spPr>
                <a:xfrm>
                  <a:off x="1854686" y="1199683"/>
                  <a:ext cx="16560" cy="16560"/>
                </a:xfrm>
                <a:custGeom>
                  <a:avLst/>
                  <a:gdLst>
                    <a:gd name="connsiteX0" fmla="*/ 0 w 16560"/>
                    <a:gd name="connsiteY0" fmla="*/ 16561 h 16560"/>
                    <a:gd name="connsiteX1" fmla="*/ 16561 w 16560"/>
                    <a:gd name="connsiteY1" fmla="*/ 0 h 16560"/>
                  </a:gdLst>
                  <a:ahLst/>
                  <a:cxnLst>
                    <a:cxn ang="0">
                      <a:pos x="connsiteX0" y="connsiteY0"/>
                    </a:cxn>
                    <a:cxn ang="0">
                      <a:pos x="connsiteX1" y="connsiteY1"/>
                    </a:cxn>
                  </a:cxnLst>
                  <a:rect l="l" t="t" r="r" b="b"/>
                  <a:pathLst>
                    <a:path w="16560" h="16560">
                      <a:moveTo>
                        <a:pt x="0" y="16561"/>
                      </a:moveTo>
                      <a:lnTo>
                        <a:pt x="16561" y="0"/>
                      </a:lnTo>
                    </a:path>
                  </a:pathLst>
                </a:custGeom>
                <a:ln w="5080" cap="flat">
                  <a:solidFill>
                    <a:srgbClr val="002878"/>
                  </a:solidFill>
                  <a:prstDash val="solid"/>
                  <a:miter/>
                </a:ln>
              </p:spPr>
              <p:txBody>
                <a:bodyPr rtlCol="0" anchor="ctr"/>
                <a:lstStyle/>
                <a:p>
                  <a:endParaRPr lang="en-US" sz="2800"/>
                </a:p>
              </p:txBody>
            </p:sp>
            <p:sp>
              <p:nvSpPr>
                <p:cNvPr id="740" name="Freeform: Shape 739">
                  <a:extLst>
                    <a:ext uri="{FF2B5EF4-FFF2-40B4-BE49-F238E27FC236}">
                      <a16:creationId xmlns:a16="http://schemas.microsoft.com/office/drawing/2014/main" id="{1585ADE6-193F-4DE2-958B-BA7287AC018A}"/>
                    </a:ext>
                  </a:extLst>
                </p:cNvPr>
                <p:cNvSpPr/>
                <p:nvPr/>
              </p:nvSpPr>
              <p:spPr>
                <a:xfrm>
                  <a:off x="1836245" y="1181192"/>
                  <a:ext cx="16560" cy="16611"/>
                </a:xfrm>
                <a:custGeom>
                  <a:avLst/>
                  <a:gdLst>
                    <a:gd name="connsiteX0" fmla="*/ 0 w 16560"/>
                    <a:gd name="connsiteY0" fmla="*/ 16612 h 16611"/>
                    <a:gd name="connsiteX1" fmla="*/ 16561 w 16560"/>
                    <a:gd name="connsiteY1" fmla="*/ 0 h 16611"/>
                  </a:gdLst>
                  <a:ahLst/>
                  <a:cxnLst>
                    <a:cxn ang="0">
                      <a:pos x="connsiteX0" y="connsiteY0"/>
                    </a:cxn>
                    <a:cxn ang="0">
                      <a:pos x="connsiteX1" y="connsiteY1"/>
                    </a:cxn>
                  </a:cxnLst>
                  <a:rect l="l" t="t" r="r" b="b"/>
                  <a:pathLst>
                    <a:path w="16560" h="16611">
                      <a:moveTo>
                        <a:pt x="0" y="16612"/>
                      </a:moveTo>
                      <a:lnTo>
                        <a:pt x="16561" y="0"/>
                      </a:lnTo>
                    </a:path>
                  </a:pathLst>
                </a:custGeom>
                <a:ln w="5080" cap="flat">
                  <a:solidFill>
                    <a:srgbClr val="002878"/>
                  </a:solidFill>
                  <a:prstDash val="solid"/>
                  <a:miter/>
                </a:ln>
              </p:spPr>
              <p:txBody>
                <a:bodyPr rtlCol="0" anchor="ctr"/>
                <a:lstStyle/>
                <a:p>
                  <a:endParaRPr lang="en-US" sz="2800"/>
                </a:p>
              </p:txBody>
            </p:sp>
            <p:sp>
              <p:nvSpPr>
                <p:cNvPr id="741" name="Freeform: Shape 740">
                  <a:extLst>
                    <a:ext uri="{FF2B5EF4-FFF2-40B4-BE49-F238E27FC236}">
                      <a16:creationId xmlns:a16="http://schemas.microsoft.com/office/drawing/2014/main" id="{BB9756EC-7736-47FF-91C0-7D9B6CBF81E2}"/>
                    </a:ext>
                  </a:extLst>
                </p:cNvPr>
                <p:cNvSpPr/>
                <p:nvPr/>
              </p:nvSpPr>
              <p:spPr>
                <a:xfrm rot="-2700000">
                  <a:off x="1773511" y="1209458"/>
                  <a:ext cx="84784" cy="56539"/>
                </a:xfrm>
                <a:custGeom>
                  <a:avLst/>
                  <a:gdLst>
                    <a:gd name="connsiteX0" fmla="*/ 0 w 84784"/>
                    <a:gd name="connsiteY0" fmla="*/ 0 h 56539"/>
                    <a:gd name="connsiteX1" fmla="*/ 84784 w 84784"/>
                    <a:gd name="connsiteY1" fmla="*/ 0 h 56539"/>
                    <a:gd name="connsiteX2" fmla="*/ 84784 w 84784"/>
                    <a:gd name="connsiteY2" fmla="*/ 56540 h 56539"/>
                    <a:gd name="connsiteX3" fmla="*/ 0 w 84784"/>
                    <a:gd name="connsiteY3" fmla="*/ 56540 h 56539"/>
                  </a:gdLst>
                  <a:ahLst/>
                  <a:cxnLst>
                    <a:cxn ang="0">
                      <a:pos x="connsiteX0" y="connsiteY0"/>
                    </a:cxn>
                    <a:cxn ang="0">
                      <a:pos x="connsiteX1" y="connsiteY1"/>
                    </a:cxn>
                    <a:cxn ang="0">
                      <a:pos x="connsiteX2" y="connsiteY2"/>
                    </a:cxn>
                    <a:cxn ang="0">
                      <a:pos x="connsiteX3" y="connsiteY3"/>
                    </a:cxn>
                  </a:cxnLst>
                  <a:rect l="l" t="t" r="r" b="b"/>
                  <a:pathLst>
                    <a:path w="84784" h="56539">
                      <a:moveTo>
                        <a:pt x="0" y="0"/>
                      </a:moveTo>
                      <a:lnTo>
                        <a:pt x="84784" y="0"/>
                      </a:lnTo>
                      <a:lnTo>
                        <a:pt x="84784" y="56540"/>
                      </a:lnTo>
                      <a:lnTo>
                        <a:pt x="0" y="56540"/>
                      </a:lnTo>
                      <a:close/>
                    </a:path>
                  </a:pathLst>
                </a:custGeom>
                <a:noFill/>
                <a:ln w="5080" cap="flat">
                  <a:solidFill>
                    <a:srgbClr val="002878"/>
                  </a:solidFill>
                  <a:prstDash val="solid"/>
                  <a:miter/>
                </a:ln>
              </p:spPr>
              <p:txBody>
                <a:bodyPr rtlCol="0" anchor="ctr"/>
                <a:lstStyle/>
                <a:p>
                  <a:endParaRPr lang="en-US" sz="2800"/>
                </a:p>
              </p:txBody>
            </p:sp>
            <p:sp>
              <p:nvSpPr>
                <p:cNvPr id="742" name="Freeform: Shape 741">
                  <a:extLst>
                    <a:ext uri="{FF2B5EF4-FFF2-40B4-BE49-F238E27FC236}">
                      <a16:creationId xmlns:a16="http://schemas.microsoft.com/office/drawing/2014/main" id="{1D0F2CA1-8B24-40F8-B973-0EA5AF59961D}"/>
                    </a:ext>
                  </a:extLst>
                </p:cNvPr>
                <p:cNvSpPr/>
                <p:nvPr/>
              </p:nvSpPr>
              <p:spPr>
                <a:xfrm>
                  <a:off x="1805816" y="1207506"/>
                  <a:ext cx="40030" cy="40030"/>
                </a:xfrm>
                <a:custGeom>
                  <a:avLst/>
                  <a:gdLst>
                    <a:gd name="connsiteX0" fmla="*/ 40030 w 40030"/>
                    <a:gd name="connsiteY0" fmla="*/ 40030 h 40030"/>
                    <a:gd name="connsiteX1" fmla="*/ 0 w 40030"/>
                    <a:gd name="connsiteY1" fmla="*/ 0 h 40030"/>
                  </a:gdLst>
                  <a:ahLst/>
                  <a:cxnLst>
                    <a:cxn ang="0">
                      <a:pos x="connsiteX0" y="connsiteY0"/>
                    </a:cxn>
                    <a:cxn ang="0">
                      <a:pos x="connsiteX1" y="connsiteY1"/>
                    </a:cxn>
                  </a:cxnLst>
                  <a:rect l="l" t="t" r="r" b="b"/>
                  <a:pathLst>
                    <a:path w="40030" h="40030">
                      <a:moveTo>
                        <a:pt x="40030" y="40030"/>
                      </a:moveTo>
                      <a:lnTo>
                        <a:pt x="0" y="0"/>
                      </a:lnTo>
                    </a:path>
                  </a:pathLst>
                </a:custGeom>
                <a:ln w="5080" cap="flat">
                  <a:solidFill>
                    <a:srgbClr val="002878"/>
                  </a:solidFill>
                  <a:prstDash val="solid"/>
                  <a:miter/>
                </a:ln>
              </p:spPr>
              <p:txBody>
                <a:bodyPr rtlCol="0" anchor="ctr"/>
                <a:lstStyle/>
                <a:p>
                  <a:endParaRPr lang="en-US" sz="2800"/>
                </a:p>
              </p:txBody>
            </p:sp>
            <p:sp>
              <p:nvSpPr>
                <p:cNvPr id="743" name="Freeform: Shape 742">
                  <a:extLst>
                    <a:ext uri="{FF2B5EF4-FFF2-40B4-BE49-F238E27FC236}">
                      <a16:creationId xmlns:a16="http://schemas.microsoft.com/office/drawing/2014/main" id="{15D65C81-64A9-4D23-8CE3-C0FDA01B484C}"/>
                    </a:ext>
                  </a:extLst>
                </p:cNvPr>
                <p:cNvSpPr/>
                <p:nvPr/>
              </p:nvSpPr>
              <p:spPr>
                <a:xfrm>
                  <a:off x="1785902" y="1207710"/>
                  <a:ext cx="59842" cy="59791"/>
                </a:xfrm>
                <a:custGeom>
                  <a:avLst/>
                  <a:gdLst>
                    <a:gd name="connsiteX0" fmla="*/ 0 w 59842"/>
                    <a:gd name="connsiteY0" fmla="*/ 59792 h 59791"/>
                    <a:gd name="connsiteX1" fmla="*/ 59842 w 59842"/>
                    <a:gd name="connsiteY1" fmla="*/ 0 h 59791"/>
                  </a:gdLst>
                  <a:ahLst/>
                  <a:cxnLst>
                    <a:cxn ang="0">
                      <a:pos x="connsiteX0" y="connsiteY0"/>
                    </a:cxn>
                    <a:cxn ang="0">
                      <a:pos x="connsiteX1" y="connsiteY1"/>
                    </a:cxn>
                  </a:cxnLst>
                  <a:rect l="l" t="t" r="r" b="b"/>
                  <a:pathLst>
                    <a:path w="59842" h="59791">
                      <a:moveTo>
                        <a:pt x="0" y="59792"/>
                      </a:moveTo>
                      <a:lnTo>
                        <a:pt x="59842" y="0"/>
                      </a:lnTo>
                    </a:path>
                  </a:pathLst>
                </a:custGeom>
                <a:ln w="5080" cap="flat">
                  <a:solidFill>
                    <a:srgbClr val="002878"/>
                  </a:solidFill>
                  <a:prstDash val="solid"/>
                  <a:miter/>
                </a:ln>
              </p:spPr>
              <p:txBody>
                <a:bodyPr rtlCol="0" anchor="ctr"/>
                <a:lstStyle/>
                <a:p>
                  <a:endParaRPr lang="en-US" sz="2800"/>
                </a:p>
              </p:txBody>
            </p:sp>
            <p:sp>
              <p:nvSpPr>
                <p:cNvPr id="744" name="Freeform: Shape 743">
                  <a:extLst>
                    <a:ext uri="{FF2B5EF4-FFF2-40B4-BE49-F238E27FC236}">
                      <a16:creationId xmlns:a16="http://schemas.microsoft.com/office/drawing/2014/main" id="{12321D76-8C31-44A7-8DEE-AF4F8520C978}"/>
                    </a:ext>
                  </a:extLst>
                </p:cNvPr>
                <p:cNvSpPr/>
                <p:nvPr/>
              </p:nvSpPr>
              <p:spPr>
                <a:xfrm>
                  <a:off x="1785801" y="1227471"/>
                  <a:ext cx="40081" cy="40081"/>
                </a:xfrm>
                <a:custGeom>
                  <a:avLst/>
                  <a:gdLst>
                    <a:gd name="connsiteX0" fmla="*/ 40081 w 40081"/>
                    <a:gd name="connsiteY0" fmla="*/ 40081 h 40081"/>
                    <a:gd name="connsiteX1" fmla="*/ 0 w 40081"/>
                    <a:gd name="connsiteY1" fmla="*/ 0 h 40081"/>
                  </a:gdLst>
                  <a:ahLst/>
                  <a:cxnLst>
                    <a:cxn ang="0">
                      <a:pos x="connsiteX0" y="connsiteY0"/>
                    </a:cxn>
                    <a:cxn ang="0">
                      <a:pos x="connsiteX1" y="connsiteY1"/>
                    </a:cxn>
                  </a:cxnLst>
                  <a:rect l="l" t="t" r="r" b="b"/>
                  <a:pathLst>
                    <a:path w="40081" h="40081">
                      <a:moveTo>
                        <a:pt x="40081" y="40081"/>
                      </a:moveTo>
                      <a:lnTo>
                        <a:pt x="0" y="0"/>
                      </a:lnTo>
                    </a:path>
                  </a:pathLst>
                </a:custGeom>
                <a:ln w="5080" cap="flat">
                  <a:solidFill>
                    <a:srgbClr val="002878"/>
                  </a:solidFill>
                  <a:prstDash val="solid"/>
                  <a:miter/>
                </a:ln>
              </p:spPr>
              <p:txBody>
                <a:bodyPr rtlCol="0" anchor="ctr"/>
                <a:lstStyle/>
                <a:p>
                  <a:endParaRPr lang="en-US" sz="2800"/>
                </a:p>
              </p:txBody>
            </p:sp>
          </p:grpSp>
        </p:grpSp>
      </p:grpSp>
      <p:sp>
        <p:nvSpPr>
          <p:cNvPr id="675" name="Graphic 169">
            <a:extLst>
              <a:ext uri="{FF2B5EF4-FFF2-40B4-BE49-F238E27FC236}">
                <a16:creationId xmlns:a16="http://schemas.microsoft.com/office/drawing/2014/main" id="{822874A5-CA05-4E08-BF6F-00AAD866C869}"/>
              </a:ext>
            </a:extLst>
          </p:cNvPr>
          <p:cNvSpPr/>
          <p:nvPr/>
        </p:nvSpPr>
        <p:spPr>
          <a:xfrm>
            <a:off x="3341201" y="1293744"/>
            <a:ext cx="282143" cy="254609"/>
          </a:xfrm>
          <a:custGeom>
            <a:avLst/>
            <a:gdLst>
              <a:gd name="connsiteX0" fmla="*/ 234747 w 282143"/>
              <a:gd name="connsiteY0" fmla="*/ 61316 h 254609"/>
              <a:gd name="connsiteX1" fmla="*/ 249987 w 282143"/>
              <a:gd name="connsiteY1" fmla="*/ 61316 h 254609"/>
              <a:gd name="connsiteX2" fmla="*/ 234747 w 282143"/>
              <a:gd name="connsiteY2" fmla="*/ 34442 h 254609"/>
              <a:gd name="connsiteX3" fmla="*/ 268377 w 282143"/>
              <a:gd name="connsiteY3" fmla="*/ 34442 h 254609"/>
              <a:gd name="connsiteX4" fmla="*/ 278130 w 282143"/>
              <a:gd name="connsiteY4" fmla="*/ 38456 h 254609"/>
              <a:gd name="connsiteX5" fmla="*/ 282143 w 282143"/>
              <a:gd name="connsiteY5" fmla="*/ 47854 h 254609"/>
              <a:gd name="connsiteX6" fmla="*/ 282143 w 282143"/>
              <a:gd name="connsiteY6" fmla="*/ 202946 h 254609"/>
              <a:gd name="connsiteX7" fmla="*/ 282143 w 282143"/>
              <a:gd name="connsiteY7" fmla="*/ 227635 h 254609"/>
              <a:gd name="connsiteX8" fmla="*/ 278130 w 282143"/>
              <a:gd name="connsiteY8" fmla="*/ 237388 h 254609"/>
              <a:gd name="connsiteX9" fmla="*/ 268377 w 282143"/>
              <a:gd name="connsiteY9" fmla="*/ 241402 h 254609"/>
              <a:gd name="connsiteX10" fmla="*/ 259791 w 282143"/>
              <a:gd name="connsiteY10" fmla="*/ 241402 h 254609"/>
              <a:gd name="connsiteX11" fmla="*/ 259791 w 282143"/>
              <a:gd name="connsiteY11" fmla="*/ 254610 h 254609"/>
              <a:gd name="connsiteX12" fmla="*/ 234747 w 282143"/>
              <a:gd name="connsiteY12" fmla="*/ 168504 h 254609"/>
              <a:gd name="connsiteX13" fmla="*/ 249987 w 282143"/>
              <a:gd name="connsiteY13" fmla="*/ 168504 h 254609"/>
              <a:gd name="connsiteX14" fmla="*/ 249987 w 282143"/>
              <a:gd name="connsiteY14" fmla="*/ 141783 h 254609"/>
              <a:gd name="connsiteX15" fmla="*/ 234747 w 282143"/>
              <a:gd name="connsiteY15" fmla="*/ 141783 h 254609"/>
              <a:gd name="connsiteX16" fmla="*/ 249987 w 282143"/>
              <a:gd name="connsiteY16" fmla="*/ 88189 h 254609"/>
              <a:gd name="connsiteX17" fmla="*/ 234747 w 282143"/>
              <a:gd name="connsiteY17" fmla="*/ 88189 h 254609"/>
              <a:gd name="connsiteX18" fmla="*/ 234747 w 282143"/>
              <a:gd name="connsiteY18" fmla="*/ 115011 h 254609"/>
              <a:gd name="connsiteX19" fmla="*/ 249987 w 282143"/>
              <a:gd name="connsiteY19" fmla="*/ 115011 h 254609"/>
              <a:gd name="connsiteX20" fmla="*/ 282143 w 282143"/>
              <a:gd name="connsiteY20" fmla="*/ 202946 h 254609"/>
              <a:gd name="connsiteX21" fmla="*/ 234747 w 282143"/>
              <a:gd name="connsiteY21" fmla="*/ 202946 h 254609"/>
              <a:gd name="connsiteX22" fmla="*/ 259740 w 282143"/>
              <a:gd name="connsiteY22" fmla="*/ 241402 h 254609"/>
              <a:gd name="connsiteX23" fmla="*/ 234747 w 282143"/>
              <a:gd name="connsiteY23" fmla="*/ 241402 h 254609"/>
              <a:gd name="connsiteX24" fmla="*/ 73101 w 282143"/>
              <a:gd name="connsiteY24" fmla="*/ 13767 h 254609"/>
              <a:gd name="connsiteX25" fmla="*/ 73101 w 282143"/>
              <a:gd name="connsiteY25" fmla="*/ 202946 h 254609"/>
              <a:gd name="connsiteX26" fmla="*/ 208991 w 282143"/>
              <a:gd name="connsiteY26" fmla="*/ 202946 h 254609"/>
              <a:gd name="connsiteX27" fmla="*/ 208991 w 282143"/>
              <a:gd name="connsiteY27" fmla="*/ 13767 h 254609"/>
              <a:gd name="connsiteX28" fmla="*/ 204978 w 282143"/>
              <a:gd name="connsiteY28" fmla="*/ 4013 h 254609"/>
              <a:gd name="connsiteX29" fmla="*/ 195224 w 282143"/>
              <a:gd name="connsiteY29" fmla="*/ 0 h 254609"/>
              <a:gd name="connsiteX30" fmla="*/ 86868 w 282143"/>
              <a:gd name="connsiteY30" fmla="*/ 0 h 254609"/>
              <a:gd name="connsiteX31" fmla="*/ 77114 w 282143"/>
              <a:gd name="connsiteY31" fmla="*/ 4013 h 254609"/>
              <a:gd name="connsiteX32" fmla="*/ 73101 w 282143"/>
              <a:gd name="connsiteY32" fmla="*/ 13767 h 254609"/>
              <a:gd name="connsiteX33" fmla="*/ 176683 w 282143"/>
              <a:gd name="connsiteY33" fmla="*/ 34442 h 254609"/>
              <a:gd name="connsiteX34" fmla="*/ 105207 w 282143"/>
              <a:gd name="connsiteY34" fmla="*/ 34442 h 254609"/>
              <a:gd name="connsiteX35" fmla="*/ 176683 w 282143"/>
              <a:gd name="connsiteY35" fmla="*/ 61316 h 254609"/>
              <a:gd name="connsiteX36" fmla="*/ 105207 w 282143"/>
              <a:gd name="connsiteY36" fmla="*/ 61316 h 254609"/>
              <a:gd name="connsiteX37" fmla="*/ 47396 w 282143"/>
              <a:gd name="connsiteY37" fmla="*/ 34442 h 254609"/>
              <a:gd name="connsiteX38" fmla="*/ 13767 w 282143"/>
              <a:gd name="connsiteY38" fmla="*/ 34442 h 254609"/>
              <a:gd name="connsiteX39" fmla="*/ 4013 w 282143"/>
              <a:gd name="connsiteY39" fmla="*/ 38456 h 254609"/>
              <a:gd name="connsiteX40" fmla="*/ 0 w 282143"/>
              <a:gd name="connsiteY40" fmla="*/ 47854 h 254609"/>
              <a:gd name="connsiteX41" fmla="*/ 0 w 282143"/>
              <a:gd name="connsiteY41" fmla="*/ 202946 h 254609"/>
              <a:gd name="connsiteX42" fmla="*/ 47396 w 282143"/>
              <a:gd name="connsiteY42" fmla="*/ 202946 h 254609"/>
              <a:gd name="connsiteX43" fmla="*/ 47396 w 282143"/>
              <a:gd name="connsiteY43" fmla="*/ 241402 h 254609"/>
              <a:gd name="connsiteX44" fmla="*/ 22352 w 282143"/>
              <a:gd name="connsiteY44" fmla="*/ 241402 h 254609"/>
              <a:gd name="connsiteX45" fmla="*/ 22352 w 282143"/>
              <a:gd name="connsiteY45" fmla="*/ 254610 h 254609"/>
              <a:gd name="connsiteX46" fmla="*/ 0 w 282143"/>
              <a:gd name="connsiteY46" fmla="*/ 202946 h 254609"/>
              <a:gd name="connsiteX47" fmla="*/ 0 w 282143"/>
              <a:gd name="connsiteY47" fmla="*/ 227635 h 254609"/>
              <a:gd name="connsiteX48" fmla="*/ 4013 w 282143"/>
              <a:gd name="connsiteY48" fmla="*/ 237388 h 254609"/>
              <a:gd name="connsiteX49" fmla="*/ 13767 w 282143"/>
              <a:gd name="connsiteY49" fmla="*/ 241402 h 254609"/>
              <a:gd name="connsiteX50" fmla="*/ 22352 w 282143"/>
              <a:gd name="connsiteY50" fmla="*/ 241402 h 254609"/>
              <a:gd name="connsiteX51" fmla="*/ 186639 w 282143"/>
              <a:gd name="connsiteY51" fmla="*/ 254610 h 254609"/>
              <a:gd name="connsiteX52" fmla="*/ 186639 w 282143"/>
              <a:gd name="connsiteY52" fmla="*/ 241402 h 254609"/>
              <a:gd name="connsiteX53" fmla="*/ 95504 w 282143"/>
              <a:gd name="connsiteY53" fmla="*/ 241402 h 254609"/>
              <a:gd name="connsiteX54" fmla="*/ 95504 w 282143"/>
              <a:gd name="connsiteY54" fmla="*/ 254610 h 254609"/>
              <a:gd name="connsiteX55" fmla="*/ 73101 w 282143"/>
              <a:gd name="connsiteY55" fmla="*/ 202946 h 254609"/>
              <a:gd name="connsiteX56" fmla="*/ 73101 w 282143"/>
              <a:gd name="connsiteY56" fmla="*/ 227635 h 254609"/>
              <a:gd name="connsiteX57" fmla="*/ 77114 w 282143"/>
              <a:gd name="connsiteY57" fmla="*/ 237388 h 254609"/>
              <a:gd name="connsiteX58" fmla="*/ 86868 w 282143"/>
              <a:gd name="connsiteY58" fmla="*/ 241402 h 254609"/>
              <a:gd name="connsiteX59" fmla="*/ 95453 w 282143"/>
              <a:gd name="connsiteY59" fmla="*/ 241402 h 254609"/>
              <a:gd name="connsiteX60" fmla="*/ 186639 w 282143"/>
              <a:gd name="connsiteY60" fmla="*/ 241402 h 254609"/>
              <a:gd name="connsiteX61" fmla="*/ 195224 w 282143"/>
              <a:gd name="connsiteY61" fmla="*/ 241402 h 254609"/>
              <a:gd name="connsiteX62" fmla="*/ 204978 w 282143"/>
              <a:gd name="connsiteY62" fmla="*/ 237388 h 254609"/>
              <a:gd name="connsiteX63" fmla="*/ 208991 w 282143"/>
              <a:gd name="connsiteY63" fmla="*/ 227635 h 254609"/>
              <a:gd name="connsiteX64" fmla="*/ 208991 w 282143"/>
              <a:gd name="connsiteY64" fmla="*/ 202946 h 254609"/>
              <a:gd name="connsiteX65" fmla="*/ 105258 w 282143"/>
              <a:gd name="connsiteY65" fmla="*/ 88189 h 254609"/>
              <a:gd name="connsiteX66" fmla="*/ 176733 w 282143"/>
              <a:gd name="connsiteY66" fmla="*/ 88189 h 254609"/>
              <a:gd name="connsiteX67" fmla="*/ 176683 w 282143"/>
              <a:gd name="connsiteY67" fmla="*/ 115011 h 254609"/>
              <a:gd name="connsiteX68" fmla="*/ 105207 w 282143"/>
              <a:gd name="connsiteY68" fmla="*/ 115011 h 254609"/>
              <a:gd name="connsiteX69" fmla="*/ 105258 w 282143"/>
              <a:gd name="connsiteY69" fmla="*/ 141783 h 254609"/>
              <a:gd name="connsiteX70" fmla="*/ 176886 w 282143"/>
              <a:gd name="connsiteY70" fmla="*/ 141783 h 254609"/>
              <a:gd name="connsiteX71" fmla="*/ 176886 w 282143"/>
              <a:gd name="connsiteY71" fmla="*/ 168504 h 254609"/>
              <a:gd name="connsiteX72" fmla="*/ 105258 w 282143"/>
              <a:gd name="connsiteY72" fmla="*/ 168504 h 254609"/>
              <a:gd name="connsiteX73" fmla="*/ 47396 w 282143"/>
              <a:gd name="connsiteY73" fmla="*/ 61316 h 254609"/>
              <a:gd name="connsiteX74" fmla="*/ 32106 w 282143"/>
              <a:gd name="connsiteY74" fmla="*/ 61316 h 254609"/>
              <a:gd name="connsiteX75" fmla="*/ 32106 w 282143"/>
              <a:gd name="connsiteY75" fmla="*/ 141783 h 254609"/>
              <a:gd name="connsiteX76" fmla="*/ 47396 w 282143"/>
              <a:gd name="connsiteY76" fmla="*/ 141783 h 254609"/>
              <a:gd name="connsiteX77" fmla="*/ 47396 w 282143"/>
              <a:gd name="connsiteY77" fmla="*/ 168504 h 254609"/>
              <a:gd name="connsiteX78" fmla="*/ 32106 w 282143"/>
              <a:gd name="connsiteY78" fmla="*/ 168504 h 254609"/>
              <a:gd name="connsiteX79" fmla="*/ 47396 w 282143"/>
              <a:gd name="connsiteY79" fmla="*/ 115011 h 254609"/>
              <a:gd name="connsiteX80" fmla="*/ 32106 w 282143"/>
              <a:gd name="connsiteY80" fmla="*/ 115011 h 254609"/>
              <a:gd name="connsiteX81" fmla="*/ 32106 w 282143"/>
              <a:gd name="connsiteY81" fmla="*/ 88189 h 254609"/>
              <a:gd name="connsiteX82" fmla="*/ 47396 w 282143"/>
              <a:gd name="connsiteY82" fmla="*/ 88189 h 25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82143" h="254609">
                <a:moveTo>
                  <a:pt x="234747" y="61316"/>
                </a:moveTo>
                <a:lnTo>
                  <a:pt x="249987" y="61316"/>
                </a:lnTo>
                <a:moveTo>
                  <a:pt x="234747" y="34442"/>
                </a:moveTo>
                <a:lnTo>
                  <a:pt x="268377" y="34442"/>
                </a:lnTo>
                <a:cubicBezTo>
                  <a:pt x="272187" y="34442"/>
                  <a:pt x="275438" y="35763"/>
                  <a:pt x="278130" y="38456"/>
                </a:cubicBezTo>
                <a:cubicBezTo>
                  <a:pt x="280721" y="41046"/>
                  <a:pt x="282042" y="44196"/>
                  <a:pt x="282143" y="47854"/>
                </a:cubicBezTo>
                <a:lnTo>
                  <a:pt x="282143" y="202946"/>
                </a:lnTo>
                <a:lnTo>
                  <a:pt x="282143" y="227635"/>
                </a:lnTo>
                <a:cubicBezTo>
                  <a:pt x="282143" y="231445"/>
                  <a:pt x="280823" y="234696"/>
                  <a:pt x="278130" y="237388"/>
                </a:cubicBezTo>
                <a:cubicBezTo>
                  <a:pt x="275438" y="240081"/>
                  <a:pt x="272187" y="241402"/>
                  <a:pt x="268377" y="241402"/>
                </a:cubicBezTo>
                <a:lnTo>
                  <a:pt x="259791" y="241402"/>
                </a:lnTo>
                <a:lnTo>
                  <a:pt x="259791" y="254610"/>
                </a:lnTo>
                <a:moveTo>
                  <a:pt x="234747" y="168504"/>
                </a:moveTo>
                <a:lnTo>
                  <a:pt x="249987" y="168504"/>
                </a:lnTo>
                <a:moveTo>
                  <a:pt x="249987" y="141783"/>
                </a:moveTo>
                <a:lnTo>
                  <a:pt x="234747" y="141783"/>
                </a:lnTo>
                <a:moveTo>
                  <a:pt x="249987" y="88189"/>
                </a:moveTo>
                <a:lnTo>
                  <a:pt x="234747" y="88189"/>
                </a:lnTo>
                <a:moveTo>
                  <a:pt x="234747" y="115011"/>
                </a:moveTo>
                <a:lnTo>
                  <a:pt x="249987" y="115011"/>
                </a:lnTo>
                <a:moveTo>
                  <a:pt x="282143" y="202946"/>
                </a:moveTo>
                <a:lnTo>
                  <a:pt x="234747" y="202946"/>
                </a:lnTo>
                <a:moveTo>
                  <a:pt x="259740" y="241402"/>
                </a:moveTo>
                <a:lnTo>
                  <a:pt x="234747" y="241402"/>
                </a:lnTo>
                <a:moveTo>
                  <a:pt x="73101" y="13767"/>
                </a:moveTo>
                <a:lnTo>
                  <a:pt x="73101" y="202946"/>
                </a:lnTo>
                <a:lnTo>
                  <a:pt x="208991" y="202946"/>
                </a:lnTo>
                <a:lnTo>
                  <a:pt x="208991" y="13767"/>
                </a:lnTo>
                <a:cubicBezTo>
                  <a:pt x="208991" y="9957"/>
                  <a:pt x="207670" y="6706"/>
                  <a:pt x="204978" y="4013"/>
                </a:cubicBezTo>
                <a:cubicBezTo>
                  <a:pt x="202286" y="1321"/>
                  <a:pt x="199034" y="0"/>
                  <a:pt x="195224" y="0"/>
                </a:cubicBezTo>
                <a:lnTo>
                  <a:pt x="86868" y="0"/>
                </a:lnTo>
                <a:cubicBezTo>
                  <a:pt x="83058" y="0"/>
                  <a:pt x="79807" y="1321"/>
                  <a:pt x="77114" y="4013"/>
                </a:cubicBezTo>
                <a:cubicBezTo>
                  <a:pt x="74473" y="6706"/>
                  <a:pt x="73101" y="9957"/>
                  <a:pt x="73101" y="13767"/>
                </a:cubicBezTo>
                <a:close/>
                <a:moveTo>
                  <a:pt x="176683" y="34442"/>
                </a:moveTo>
                <a:lnTo>
                  <a:pt x="105207" y="34442"/>
                </a:lnTo>
                <a:moveTo>
                  <a:pt x="176683" y="61316"/>
                </a:moveTo>
                <a:lnTo>
                  <a:pt x="105207" y="61316"/>
                </a:lnTo>
                <a:moveTo>
                  <a:pt x="47396" y="34442"/>
                </a:moveTo>
                <a:lnTo>
                  <a:pt x="13767" y="34442"/>
                </a:lnTo>
                <a:cubicBezTo>
                  <a:pt x="9957" y="34442"/>
                  <a:pt x="6706" y="35763"/>
                  <a:pt x="4013" y="38456"/>
                </a:cubicBezTo>
                <a:cubicBezTo>
                  <a:pt x="1423" y="41046"/>
                  <a:pt x="102" y="44196"/>
                  <a:pt x="0" y="47854"/>
                </a:cubicBezTo>
                <a:lnTo>
                  <a:pt x="0" y="202946"/>
                </a:lnTo>
                <a:lnTo>
                  <a:pt x="47396" y="202946"/>
                </a:lnTo>
                <a:moveTo>
                  <a:pt x="47396" y="241402"/>
                </a:moveTo>
                <a:lnTo>
                  <a:pt x="22352" y="241402"/>
                </a:lnTo>
                <a:lnTo>
                  <a:pt x="22352" y="254610"/>
                </a:lnTo>
                <a:moveTo>
                  <a:pt x="0" y="202946"/>
                </a:moveTo>
                <a:lnTo>
                  <a:pt x="0" y="227635"/>
                </a:lnTo>
                <a:cubicBezTo>
                  <a:pt x="0" y="231445"/>
                  <a:pt x="1321" y="234696"/>
                  <a:pt x="4013" y="237388"/>
                </a:cubicBezTo>
                <a:cubicBezTo>
                  <a:pt x="6706" y="240081"/>
                  <a:pt x="9957" y="241402"/>
                  <a:pt x="13767" y="241402"/>
                </a:cubicBezTo>
                <a:lnTo>
                  <a:pt x="22352" y="241402"/>
                </a:lnTo>
                <a:moveTo>
                  <a:pt x="186639" y="254610"/>
                </a:moveTo>
                <a:lnTo>
                  <a:pt x="186639" y="241402"/>
                </a:lnTo>
                <a:lnTo>
                  <a:pt x="95504" y="241402"/>
                </a:lnTo>
                <a:lnTo>
                  <a:pt x="95504" y="254610"/>
                </a:lnTo>
                <a:moveTo>
                  <a:pt x="73101" y="202946"/>
                </a:moveTo>
                <a:lnTo>
                  <a:pt x="73101" y="227635"/>
                </a:lnTo>
                <a:cubicBezTo>
                  <a:pt x="73101" y="231445"/>
                  <a:pt x="74422" y="234696"/>
                  <a:pt x="77114" y="237388"/>
                </a:cubicBezTo>
                <a:cubicBezTo>
                  <a:pt x="79807" y="240081"/>
                  <a:pt x="83058" y="241402"/>
                  <a:pt x="86868" y="241402"/>
                </a:cubicBezTo>
                <a:lnTo>
                  <a:pt x="95453" y="241402"/>
                </a:lnTo>
                <a:moveTo>
                  <a:pt x="186639" y="241402"/>
                </a:moveTo>
                <a:lnTo>
                  <a:pt x="195224" y="241402"/>
                </a:lnTo>
                <a:cubicBezTo>
                  <a:pt x="199034" y="241402"/>
                  <a:pt x="202286" y="240081"/>
                  <a:pt x="204978" y="237388"/>
                </a:cubicBezTo>
                <a:cubicBezTo>
                  <a:pt x="207670" y="234696"/>
                  <a:pt x="208991" y="231445"/>
                  <a:pt x="208991" y="227635"/>
                </a:cubicBezTo>
                <a:lnTo>
                  <a:pt x="208991" y="202946"/>
                </a:lnTo>
                <a:moveTo>
                  <a:pt x="105258" y="88189"/>
                </a:moveTo>
                <a:lnTo>
                  <a:pt x="176733" y="88189"/>
                </a:lnTo>
                <a:moveTo>
                  <a:pt x="176683" y="115011"/>
                </a:moveTo>
                <a:lnTo>
                  <a:pt x="105207" y="115011"/>
                </a:lnTo>
                <a:moveTo>
                  <a:pt x="105258" y="141783"/>
                </a:moveTo>
                <a:lnTo>
                  <a:pt x="176886" y="141783"/>
                </a:lnTo>
                <a:moveTo>
                  <a:pt x="176886" y="168504"/>
                </a:moveTo>
                <a:lnTo>
                  <a:pt x="105258" y="168504"/>
                </a:lnTo>
                <a:moveTo>
                  <a:pt x="47396" y="61316"/>
                </a:moveTo>
                <a:lnTo>
                  <a:pt x="32106" y="61316"/>
                </a:lnTo>
                <a:moveTo>
                  <a:pt x="32106" y="141783"/>
                </a:moveTo>
                <a:lnTo>
                  <a:pt x="47396" y="141783"/>
                </a:lnTo>
                <a:moveTo>
                  <a:pt x="47396" y="168504"/>
                </a:moveTo>
                <a:lnTo>
                  <a:pt x="32106" y="168504"/>
                </a:lnTo>
                <a:moveTo>
                  <a:pt x="47396" y="115011"/>
                </a:moveTo>
                <a:lnTo>
                  <a:pt x="32106" y="115011"/>
                </a:lnTo>
                <a:moveTo>
                  <a:pt x="32106" y="88189"/>
                </a:moveTo>
                <a:lnTo>
                  <a:pt x="47396" y="88189"/>
                </a:lnTo>
              </a:path>
            </a:pathLst>
          </a:custGeom>
          <a:noFill/>
          <a:ln w="5080" cap="rnd">
            <a:solidFill>
              <a:srgbClr val="002878"/>
            </a:solidFill>
            <a:prstDash val="solid"/>
            <a:round/>
          </a:ln>
        </p:spPr>
        <p:txBody>
          <a:bodyPr rtlCol="0" anchor="ctr"/>
          <a:lstStyle/>
          <a:p>
            <a:endParaRPr lang="en-US" sz="2800"/>
          </a:p>
        </p:txBody>
      </p:sp>
      <p:grpSp>
        <p:nvGrpSpPr>
          <p:cNvPr id="676" name="Graphic 169">
            <a:extLst>
              <a:ext uri="{FF2B5EF4-FFF2-40B4-BE49-F238E27FC236}">
                <a16:creationId xmlns:a16="http://schemas.microsoft.com/office/drawing/2014/main" id="{D21AF70F-8C7D-4D20-8C06-6B827DDB43D7}"/>
              </a:ext>
            </a:extLst>
          </p:cNvPr>
          <p:cNvGrpSpPr/>
          <p:nvPr/>
        </p:nvGrpSpPr>
        <p:grpSpPr>
          <a:xfrm>
            <a:off x="5862049" y="1308323"/>
            <a:ext cx="281534" cy="218541"/>
            <a:chOff x="3106245" y="1041289"/>
            <a:chExt cx="281534" cy="218541"/>
          </a:xfrm>
        </p:grpSpPr>
        <p:sp>
          <p:nvSpPr>
            <p:cNvPr id="720" name="Freeform: Shape 719">
              <a:extLst>
                <a:ext uri="{FF2B5EF4-FFF2-40B4-BE49-F238E27FC236}">
                  <a16:creationId xmlns:a16="http://schemas.microsoft.com/office/drawing/2014/main" id="{13642333-B9B5-4FD5-AE53-C8DF3C6A8DF8}"/>
                </a:ext>
              </a:extLst>
            </p:cNvPr>
            <p:cNvSpPr/>
            <p:nvPr/>
          </p:nvSpPr>
          <p:spPr>
            <a:xfrm>
              <a:off x="3106245" y="1100419"/>
              <a:ext cx="281534" cy="159411"/>
            </a:xfrm>
            <a:custGeom>
              <a:avLst/>
              <a:gdLst>
                <a:gd name="connsiteX0" fmla="*/ 148590 w 281534"/>
                <a:gd name="connsiteY0" fmla="*/ 16206 h 159411"/>
                <a:gd name="connsiteX1" fmla="*/ 166269 w 281534"/>
                <a:gd name="connsiteY1" fmla="*/ 41200 h 159411"/>
                <a:gd name="connsiteX2" fmla="*/ 233324 w 281534"/>
                <a:gd name="connsiteY2" fmla="*/ 71730 h 159411"/>
                <a:gd name="connsiteX3" fmla="*/ 281534 w 281534"/>
                <a:gd name="connsiteY3" fmla="*/ 118619 h 159411"/>
                <a:gd name="connsiteX4" fmla="*/ 231394 w 281534"/>
                <a:gd name="connsiteY4" fmla="*/ 159411 h 159411"/>
                <a:gd name="connsiteX5" fmla="*/ 39574 w 281534"/>
                <a:gd name="connsiteY5" fmla="*/ 158700 h 159411"/>
                <a:gd name="connsiteX6" fmla="*/ 0 w 281534"/>
                <a:gd name="connsiteY6" fmla="*/ 118822 h 159411"/>
                <a:gd name="connsiteX7" fmla="*/ 30226 w 281534"/>
                <a:gd name="connsiteY7" fmla="*/ 71832 h 159411"/>
                <a:gd name="connsiteX8" fmla="*/ 99314 w 281534"/>
                <a:gd name="connsiteY8" fmla="*/ 1 h 159411"/>
                <a:gd name="connsiteX9" fmla="*/ 131471 w 281534"/>
                <a:gd name="connsiteY9" fmla="*/ 5893 h 15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534" h="159411">
                  <a:moveTo>
                    <a:pt x="148590" y="16206"/>
                  </a:moveTo>
                  <a:cubicBezTo>
                    <a:pt x="162306" y="27737"/>
                    <a:pt x="166269" y="41200"/>
                    <a:pt x="166269" y="41200"/>
                  </a:cubicBezTo>
                  <a:cubicBezTo>
                    <a:pt x="166269" y="41200"/>
                    <a:pt x="219914" y="15037"/>
                    <a:pt x="233324" y="71730"/>
                  </a:cubicBezTo>
                  <a:cubicBezTo>
                    <a:pt x="233324" y="71730"/>
                    <a:pt x="281686" y="66904"/>
                    <a:pt x="281534" y="118619"/>
                  </a:cubicBezTo>
                  <a:cubicBezTo>
                    <a:pt x="281382" y="159868"/>
                    <a:pt x="231394" y="159411"/>
                    <a:pt x="231394" y="159411"/>
                  </a:cubicBezTo>
                  <a:lnTo>
                    <a:pt x="39574" y="158700"/>
                  </a:lnTo>
                  <a:cubicBezTo>
                    <a:pt x="39574" y="158700"/>
                    <a:pt x="-152" y="158547"/>
                    <a:pt x="0" y="118822"/>
                  </a:cubicBezTo>
                  <a:cubicBezTo>
                    <a:pt x="153" y="83211"/>
                    <a:pt x="30226" y="71832"/>
                    <a:pt x="30226" y="71832"/>
                  </a:cubicBezTo>
                  <a:cubicBezTo>
                    <a:pt x="30226" y="71832"/>
                    <a:pt x="30480" y="-253"/>
                    <a:pt x="99314" y="1"/>
                  </a:cubicBezTo>
                  <a:cubicBezTo>
                    <a:pt x="112268" y="51"/>
                    <a:pt x="122885" y="2388"/>
                    <a:pt x="131471" y="5893"/>
                  </a:cubicBezTo>
                </a:path>
              </a:pathLst>
            </a:custGeom>
            <a:noFill/>
            <a:ln w="5080" cap="flat">
              <a:solidFill>
                <a:srgbClr val="002878"/>
              </a:solidFill>
              <a:prstDash val="solid"/>
              <a:miter/>
            </a:ln>
          </p:spPr>
          <p:txBody>
            <a:bodyPr rtlCol="0" anchor="ctr"/>
            <a:lstStyle/>
            <a:p>
              <a:endParaRPr lang="en-US" sz="2800"/>
            </a:p>
          </p:txBody>
        </p:sp>
        <p:grpSp>
          <p:nvGrpSpPr>
            <p:cNvPr id="721" name="Graphic 169">
              <a:extLst>
                <a:ext uri="{FF2B5EF4-FFF2-40B4-BE49-F238E27FC236}">
                  <a16:creationId xmlns:a16="http://schemas.microsoft.com/office/drawing/2014/main" id="{AE19CCA3-2F0F-4D1D-8D52-A8ADCDD10061}"/>
                </a:ext>
              </a:extLst>
            </p:cNvPr>
            <p:cNvGrpSpPr/>
            <p:nvPr/>
          </p:nvGrpSpPr>
          <p:grpSpPr>
            <a:xfrm>
              <a:off x="3226794" y="1041289"/>
              <a:ext cx="41554" cy="152450"/>
              <a:chOff x="3226794" y="1041289"/>
              <a:chExt cx="41554" cy="152450"/>
            </a:xfrm>
            <a:solidFill>
              <a:srgbClr val="002878"/>
            </a:solidFill>
          </p:grpSpPr>
          <p:sp>
            <p:nvSpPr>
              <p:cNvPr id="722" name="Freeform: Shape 721">
                <a:extLst>
                  <a:ext uri="{FF2B5EF4-FFF2-40B4-BE49-F238E27FC236}">
                    <a16:creationId xmlns:a16="http://schemas.microsoft.com/office/drawing/2014/main" id="{1EF8CBF0-0E18-4209-B523-D00A867DFD38}"/>
                  </a:ext>
                </a:extLst>
              </p:cNvPr>
              <p:cNvSpPr/>
              <p:nvPr/>
            </p:nvSpPr>
            <p:spPr>
              <a:xfrm>
                <a:off x="3247063" y="1046775"/>
                <a:ext cx="558" cy="146964"/>
              </a:xfrm>
              <a:custGeom>
                <a:avLst/>
                <a:gdLst>
                  <a:gd name="connsiteX0" fmla="*/ 0 w 558"/>
                  <a:gd name="connsiteY0" fmla="*/ 146964 h 146964"/>
                  <a:gd name="connsiteX1" fmla="*/ 559 w 558"/>
                  <a:gd name="connsiteY1" fmla="*/ 0 h 146964"/>
                </a:gdLst>
                <a:ahLst/>
                <a:cxnLst>
                  <a:cxn ang="0">
                    <a:pos x="connsiteX0" y="connsiteY0"/>
                  </a:cxn>
                  <a:cxn ang="0">
                    <a:pos x="connsiteX1" y="connsiteY1"/>
                  </a:cxn>
                </a:cxnLst>
                <a:rect l="l" t="t" r="r" b="b"/>
                <a:pathLst>
                  <a:path w="558" h="146964">
                    <a:moveTo>
                      <a:pt x="0" y="146964"/>
                    </a:moveTo>
                    <a:lnTo>
                      <a:pt x="559" y="0"/>
                    </a:lnTo>
                  </a:path>
                </a:pathLst>
              </a:custGeom>
              <a:ln w="5080" cap="flat">
                <a:solidFill>
                  <a:srgbClr val="002878"/>
                </a:solidFill>
                <a:prstDash val="solid"/>
                <a:miter/>
              </a:ln>
            </p:spPr>
            <p:txBody>
              <a:bodyPr rtlCol="0" anchor="ctr"/>
              <a:lstStyle/>
              <a:p>
                <a:endParaRPr lang="en-US" sz="2800"/>
              </a:p>
            </p:txBody>
          </p:sp>
          <p:sp>
            <p:nvSpPr>
              <p:cNvPr id="723" name="Freeform: Shape 722">
                <a:extLst>
                  <a:ext uri="{FF2B5EF4-FFF2-40B4-BE49-F238E27FC236}">
                    <a16:creationId xmlns:a16="http://schemas.microsoft.com/office/drawing/2014/main" id="{3092BA7E-E3F3-44F9-816B-E54F523DE285}"/>
                  </a:ext>
                </a:extLst>
              </p:cNvPr>
              <p:cNvSpPr/>
              <p:nvPr/>
            </p:nvSpPr>
            <p:spPr>
              <a:xfrm>
                <a:off x="3226794" y="1041289"/>
                <a:ext cx="41554" cy="25857"/>
              </a:xfrm>
              <a:custGeom>
                <a:avLst/>
                <a:gdLst>
                  <a:gd name="connsiteX0" fmla="*/ 41555 w 41554"/>
                  <a:gd name="connsiteY0" fmla="*/ 22403 h 25857"/>
                  <a:gd name="connsiteX1" fmla="*/ 37795 w 41554"/>
                  <a:gd name="connsiteY1" fmla="*/ 25857 h 25857"/>
                  <a:gd name="connsiteX2" fmla="*/ 20828 w 41554"/>
                  <a:gd name="connsiteY2" fmla="*/ 7468 h 25857"/>
                  <a:gd name="connsiteX3" fmla="*/ 3708 w 41554"/>
                  <a:gd name="connsiteY3" fmla="*/ 25756 h 25857"/>
                  <a:gd name="connsiteX4" fmla="*/ 0 w 41554"/>
                  <a:gd name="connsiteY4" fmla="*/ 22250 h 25857"/>
                  <a:gd name="connsiteX5" fmla="*/ 20879 w 41554"/>
                  <a:gd name="connsiteY5" fmla="*/ 0 h 2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54" h="25857">
                    <a:moveTo>
                      <a:pt x="41555" y="22403"/>
                    </a:moveTo>
                    <a:lnTo>
                      <a:pt x="37795" y="25857"/>
                    </a:lnTo>
                    <a:lnTo>
                      <a:pt x="20828" y="7468"/>
                    </a:lnTo>
                    <a:lnTo>
                      <a:pt x="3708" y="25756"/>
                    </a:lnTo>
                    <a:lnTo>
                      <a:pt x="0" y="22250"/>
                    </a:lnTo>
                    <a:lnTo>
                      <a:pt x="20879" y="0"/>
                    </a:lnTo>
                    <a:close/>
                  </a:path>
                </a:pathLst>
              </a:custGeom>
              <a:solidFill>
                <a:srgbClr val="002878"/>
              </a:solidFill>
              <a:ln w="5080" cap="flat">
                <a:noFill/>
                <a:prstDash val="solid"/>
                <a:miter/>
              </a:ln>
            </p:spPr>
            <p:txBody>
              <a:bodyPr rtlCol="0" anchor="ctr"/>
              <a:lstStyle/>
              <a:p>
                <a:endParaRPr lang="en-US" sz="2800"/>
              </a:p>
            </p:txBody>
          </p:sp>
        </p:grpSp>
      </p:grpSp>
      <p:sp>
        <p:nvSpPr>
          <p:cNvPr id="677" name="Graphic 169">
            <a:extLst>
              <a:ext uri="{FF2B5EF4-FFF2-40B4-BE49-F238E27FC236}">
                <a16:creationId xmlns:a16="http://schemas.microsoft.com/office/drawing/2014/main" id="{A2149353-C72B-4AD9-9DD8-1913456B500E}"/>
              </a:ext>
            </a:extLst>
          </p:cNvPr>
          <p:cNvSpPr/>
          <p:nvPr/>
        </p:nvSpPr>
        <p:spPr>
          <a:xfrm>
            <a:off x="2069119" y="975025"/>
            <a:ext cx="4599381" cy="236626"/>
          </a:xfrm>
          <a:custGeom>
            <a:avLst/>
            <a:gdLst>
              <a:gd name="connsiteX0" fmla="*/ 0 w 4599381"/>
              <a:gd name="connsiteY0" fmla="*/ 0 h 236626"/>
              <a:gd name="connsiteX1" fmla="*/ 4599382 w 4599381"/>
              <a:gd name="connsiteY1" fmla="*/ 0 h 236626"/>
              <a:gd name="connsiteX2" fmla="*/ 4599382 w 4599381"/>
              <a:gd name="connsiteY2" fmla="*/ 236626 h 236626"/>
              <a:gd name="connsiteX3" fmla="*/ 0 w 4599381"/>
              <a:gd name="connsiteY3" fmla="*/ 236626 h 236626"/>
            </a:gdLst>
            <a:ahLst/>
            <a:cxnLst>
              <a:cxn ang="0">
                <a:pos x="connsiteX0" y="connsiteY0"/>
              </a:cxn>
              <a:cxn ang="0">
                <a:pos x="connsiteX1" y="connsiteY1"/>
              </a:cxn>
              <a:cxn ang="0">
                <a:pos x="connsiteX2" y="connsiteY2"/>
              </a:cxn>
              <a:cxn ang="0">
                <a:pos x="connsiteX3" y="connsiteY3"/>
              </a:cxn>
            </a:cxnLst>
            <a:rect l="l" t="t" r="r" b="b"/>
            <a:pathLst>
              <a:path w="4599381" h="236626">
                <a:moveTo>
                  <a:pt x="0" y="0"/>
                </a:moveTo>
                <a:lnTo>
                  <a:pt x="4599382" y="0"/>
                </a:lnTo>
                <a:lnTo>
                  <a:pt x="4599382" y="236626"/>
                </a:lnTo>
                <a:lnTo>
                  <a:pt x="0" y="236626"/>
                </a:lnTo>
                <a:close/>
              </a:path>
            </a:pathLst>
          </a:custGeom>
          <a:noFill/>
          <a:ln w="5080" cap="flat">
            <a:noFill/>
            <a:prstDash val="solid"/>
            <a:miter/>
          </a:ln>
        </p:spPr>
        <p:txBody>
          <a:bodyPr rtlCol="0" anchor="ctr"/>
          <a:lstStyle/>
          <a:p>
            <a:endParaRPr lang="en-US" sz="2800"/>
          </a:p>
        </p:txBody>
      </p:sp>
      <p:sp>
        <p:nvSpPr>
          <p:cNvPr id="678" name="Graphic 169">
            <a:extLst>
              <a:ext uri="{FF2B5EF4-FFF2-40B4-BE49-F238E27FC236}">
                <a16:creationId xmlns:a16="http://schemas.microsoft.com/office/drawing/2014/main" id="{C815A5CA-6CC7-46A1-BC01-9F0E7251C835}"/>
              </a:ext>
            </a:extLst>
          </p:cNvPr>
          <p:cNvSpPr/>
          <p:nvPr/>
        </p:nvSpPr>
        <p:spPr>
          <a:xfrm>
            <a:off x="3916867" y="1664940"/>
            <a:ext cx="949604" cy="279806"/>
          </a:xfrm>
          <a:custGeom>
            <a:avLst/>
            <a:gdLst>
              <a:gd name="connsiteX0" fmla="*/ 0 w 949604"/>
              <a:gd name="connsiteY0" fmla="*/ 0 h 279806"/>
              <a:gd name="connsiteX1" fmla="*/ 949604 w 949604"/>
              <a:gd name="connsiteY1" fmla="*/ 0 h 279806"/>
              <a:gd name="connsiteX2" fmla="*/ 949604 w 949604"/>
              <a:gd name="connsiteY2" fmla="*/ 279806 h 279806"/>
              <a:gd name="connsiteX3" fmla="*/ 0 w 949604"/>
              <a:gd name="connsiteY3" fmla="*/ 279806 h 279806"/>
            </a:gdLst>
            <a:ahLst/>
            <a:cxnLst>
              <a:cxn ang="0">
                <a:pos x="connsiteX0" y="connsiteY0"/>
              </a:cxn>
              <a:cxn ang="0">
                <a:pos x="connsiteX1" y="connsiteY1"/>
              </a:cxn>
              <a:cxn ang="0">
                <a:pos x="connsiteX2" y="connsiteY2"/>
              </a:cxn>
              <a:cxn ang="0">
                <a:pos x="connsiteX3" y="connsiteY3"/>
              </a:cxn>
            </a:cxnLst>
            <a:rect l="l" t="t" r="r" b="b"/>
            <a:pathLst>
              <a:path w="949604" h="279806">
                <a:moveTo>
                  <a:pt x="0" y="0"/>
                </a:moveTo>
                <a:lnTo>
                  <a:pt x="949604" y="0"/>
                </a:lnTo>
                <a:lnTo>
                  <a:pt x="949604" y="279806"/>
                </a:lnTo>
                <a:lnTo>
                  <a:pt x="0" y="279806"/>
                </a:lnTo>
                <a:close/>
              </a:path>
            </a:pathLst>
          </a:custGeom>
          <a:noFill/>
          <a:ln w="5080" cap="flat">
            <a:noFill/>
            <a:prstDash val="solid"/>
            <a:miter/>
          </a:ln>
        </p:spPr>
        <p:txBody>
          <a:bodyPr rtlCol="0" anchor="ctr"/>
          <a:lstStyle/>
          <a:p>
            <a:endParaRPr lang="en-US" sz="2800"/>
          </a:p>
        </p:txBody>
      </p:sp>
      <p:sp>
        <p:nvSpPr>
          <p:cNvPr id="679" name="Graphic 169">
            <a:extLst>
              <a:ext uri="{FF2B5EF4-FFF2-40B4-BE49-F238E27FC236}">
                <a16:creationId xmlns:a16="http://schemas.microsoft.com/office/drawing/2014/main" id="{89A41BE4-249C-4F6E-9B34-A4D1BA2B197E}"/>
              </a:ext>
            </a:extLst>
          </p:cNvPr>
          <p:cNvSpPr txBox="1"/>
          <p:nvPr/>
        </p:nvSpPr>
        <p:spPr>
          <a:xfrm>
            <a:off x="3716227" y="1598910"/>
            <a:ext cx="1305165" cy="246221"/>
          </a:xfrm>
          <a:prstGeom prst="rect">
            <a:avLst/>
          </a:prstGeom>
          <a:noFill/>
        </p:spPr>
        <p:txBody>
          <a:bodyPr wrap="none" rtlCol="0">
            <a:spAutoFit/>
          </a:bodyPr>
          <a:lstStyle/>
          <a:p>
            <a:pPr algn="l"/>
            <a:r>
              <a:rPr lang="en-US" sz="1000">
                <a:solidFill>
                  <a:schemeClr val="tx2"/>
                </a:solidFill>
                <a:latin typeface="Arial"/>
                <a:cs typeface="Arial"/>
                <a:sym typeface="Arial"/>
                <a:rtl val="0"/>
              </a:rPr>
              <a:t>WAN, LAN, Internet</a:t>
            </a:r>
          </a:p>
        </p:txBody>
      </p:sp>
      <p:sp>
        <p:nvSpPr>
          <p:cNvPr id="680" name="Graphic 169">
            <a:extLst>
              <a:ext uri="{FF2B5EF4-FFF2-40B4-BE49-F238E27FC236}">
                <a16:creationId xmlns:a16="http://schemas.microsoft.com/office/drawing/2014/main" id="{59C0EEE3-B326-4DF0-BCE3-E547DEBA57AC}"/>
              </a:ext>
            </a:extLst>
          </p:cNvPr>
          <p:cNvSpPr txBox="1"/>
          <p:nvPr/>
        </p:nvSpPr>
        <p:spPr>
          <a:xfrm>
            <a:off x="3289828" y="802479"/>
            <a:ext cx="2682145" cy="253916"/>
          </a:xfrm>
          <a:prstGeom prst="rect">
            <a:avLst/>
          </a:prstGeom>
          <a:noFill/>
        </p:spPr>
        <p:txBody>
          <a:bodyPr wrap="none" rtlCol="0">
            <a:spAutoFit/>
          </a:bodyPr>
          <a:lstStyle/>
          <a:p>
            <a:pPr algn="l"/>
            <a:r>
              <a:rPr lang="en-US" sz="1050" dirty="0">
                <a:solidFill>
                  <a:schemeClr val="tx2"/>
                </a:solidFill>
                <a:latin typeface="Arial"/>
                <a:cs typeface="Arial"/>
                <a:sym typeface="Arial"/>
                <a:rtl val="0"/>
              </a:rPr>
              <a:t>S3-Enabled Apps, Backup and Workflows</a:t>
            </a:r>
          </a:p>
        </p:txBody>
      </p:sp>
      <p:sp>
        <p:nvSpPr>
          <p:cNvPr id="681" name="Freeform: Shape 680">
            <a:extLst>
              <a:ext uri="{FF2B5EF4-FFF2-40B4-BE49-F238E27FC236}">
                <a16:creationId xmlns:a16="http://schemas.microsoft.com/office/drawing/2014/main" id="{77233D92-8D04-45C5-9F65-6458DDC0F4DE}"/>
              </a:ext>
            </a:extLst>
          </p:cNvPr>
          <p:cNvSpPr/>
          <p:nvPr/>
        </p:nvSpPr>
        <p:spPr>
          <a:xfrm>
            <a:off x="3718543" y="1299332"/>
            <a:ext cx="337566" cy="244094"/>
          </a:xfrm>
          <a:custGeom>
            <a:avLst/>
            <a:gdLst>
              <a:gd name="connsiteX0" fmla="*/ 191262 w 337566"/>
              <a:gd name="connsiteY0" fmla="*/ 9347 h 244094"/>
              <a:gd name="connsiteX1" fmla="*/ 197358 w 337566"/>
              <a:gd name="connsiteY1" fmla="*/ 0 h 244094"/>
              <a:gd name="connsiteX2" fmla="*/ 169215 w 337566"/>
              <a:gd name="connsiteY2" fmla="*/ 0 h 244094"/>
              <a:gd name="connsiteX3" fmla="*/ 169215 w 337566"/>
              <a:gd name="connsiteY3" fmla="*/ 26010 h 244094"/>
              <a:gd name="connsiteX4" fmla="*/ 213258 w 337566"/>
              <a:gd name="connsiteY4" fmla="*/ 44196 h 244094"/>
              <a:gd name="connsiteX5" fmla="*/ 213512 w 337566"/>
              <a:gd name="connsiteY5" fmla="*/ 44450 h 244094"/>
              <a:gd name="connsiteX6" fmla="*/ 214020 w 337566"/>
              <a:gd name="connsiteY6" fmla="*/ 44958 h 244094"/>
              <a:gd name="connsiteX7" fmla="*/ 232054 w 337566"/>
              <a:gd name="connsiteY7" fmla="*/ 89002 h 244094"/>
              <a:gd name="connsiteX8" fmla="*/ 232054 w 337566"/>
              <a:gd name="connsiteY8" fmla="*/ 89408 h 244094"/>
              <a:gd name="connsiteX9" fmla="*/ 263500 w 337566"/>
              <a:gd name="connsiteY9" fmla="*/ 89408 h 244094"/>
              <a:gd name="connsiteX10" fmla="*/ 263500 w 337566"/>
              <a:gd name="connsiteY10" fmla="*/ 101956 h 244094"/>
              <a:gd name="connsiteX11" fmla="*/ 256489 w 337566"/>
              <a:gd name="connsiteY11" fmla="*/ 109068 h 244094"/>
              <a:gd name="connsiteX12" fmla="*/ 256489 w 337566"/>
              <a:gd name="connsiteY12" fmla="*/ 135941 h 244094"/>
              <a:gd name="connsiteX13" fmla="*/ 320497 w 337566"/>
              <a:gd name="connsiteY13" fmla="*/ 135941 h 244094"/>
              <a:gd name="connsiteX14" fmla="*/ 320497 w 337566"/>
              <a:gd name="connsiteY14" fmla="*/ 148488 h 244094"/>
              <a:gd name="connsiteX15" fmla="*/ 307950 w 337566"/>
              <a:gd name="connsiteY15" fmla="*/ 160985 h 244094"/>
              <a:gd name="connsiteX16" fmla="*/ 307950 w 337566"/>
              <a:gd name="connsiteY16" fmla="*/ 234645 h 244094"/>
              <a:gd name="connsiteX17" fmla="*/ 337566 w 337566"/>
              <a:gd name="connsiteY17" fmla="*/ 234645 h 244094"/>
              <a:gd name="connsiteX18" fmla="*/ 0 w 337566"/>
              <a:gd name="connsiteY18" fmla="*/ 234544 h 244094"/>
              <a:gd name="connsiteX19" fmla="*/ 30480 w 337566"/>
              <a:gd name="connsiteY19" fmla="*/ 234544 h 244094"/>
              <a:gd name="connsiteX20" fmla="*/ 30480 w 337566"/>
              <a:gd name="connsiteY20" fmla="*/ 160884 h 244094"/>
              <a:gd name="connsiteX21" fmla="*/ 17932 w 337566"/>
              <a:gd name="connsiteY21" fmla="*/ 148387 h 244094"/>
              <a:gd name="connsiteX22" fmla="*/ 17932 w 337566"/>
              <a:gd name="connsiteY22" fmla="*/ 135839 h 244094"/>
              <a:gd name="connsiteX23" fmla="*/ 82042 w 337566"/>
              <a:gd name="connsiteY23" fmla="*/ 135839 h 244094"/>
              <a:gd name="connsiteX24" fmla="*/ 82042 w 337566"/>
              <a:gd name="connsiteY24" fmla="*/ 108966 h 244094"/>
              <a:gd name="connsiteX25" fmla="*/ 74879 w 337566"/>
              <a:gd name="connsiteY25" fmla="*/ 101854 h 244094"/>
              <a:gd name="connsiteX26" fmla="*/ 74879 w 337566"/>
              <a:gd name="connsiteY26" fmla="*/ 89306 h 244094"/>
              <a:gd name="connsiteX27" fmla="*/ 106020 w 337566"/>
              <a:gd name="connsiteY27" fmla="*/ 89306 h 244094"/>
              <a:gd name="connsiteX28" fmla="*/ 106020 w 337566"/>
              <a:gd name="connsiteY28" fmla="*/ 88900 h 244094"/>
              <a:gd name="connsiteX29" fmla="*/ 124460 w 337566"/>
              <a:gd name="connsiteY29" fmla="*/ 44348 h 244094"/>
              <a:gd name="connsiteX30" fmla="*/ 169062 w 337566"/>
              <a:gd name="connsiteY30" fmla="*/ 25908 h 244094"/>
              <a:gd name="connsiteX31" fmla="*/ 169215 w 337566"/>
              <a:gd name="connsiteY31" fmla="*/ 25908 h 244094"/>
              <a:gd name="connsiteX32" fmla="*/ 148031 w 337566"/>
              <a:gd name="connsiteY32" fmla="*/ 161493 h 244094"/>
              <a:gd name="connsiteX33" fmla="*/ 148031 w 337566"/>
              <a:gd name="connsiteY33" fmla="*/ 176022 h 244094"/>
              <a:gd name="connsiteX34" fmla="*/ 190297 w 337566"/>
              <a:gd name="connsiteY34" fmla="*/ 161493 h 244094"/>
              <a:gd name="connsiteX35" fmla="*/ 190297 w 337566"/>
              <a:gd name="connsiteY35" fmla="*/ 176022 h 244094"/>
              <a:gd name="connsiteX36" fmla="*/ 190297 w 337566"/>
              <a:gd name="connsiteY36" fmla="*/ 197358 h 244094"/>
              <a:gd name="connsiteX37" fmla="*/ 190297 w 337566"/>
              <a:gd name="connsiteY37" fmla="*/ 216662 h 244094"/>
              <a:gd name="connsiteX38" fmla="*/ 211480 w 337566"/>
              <a:gd name="connsiteY38" fmla="*/ 216662 h 244094"/>
              <a:gd name="connsiteX39" fmla="*/ 211480 w 337566"/>
              <a:gd name="connsiteY39" fmla="*/ 135941 h 244094"/>
              <a:gd name="connsiteX40" fmla="*/ 169215 w 337566"/>
              <a:gd name="connsiteY40" fmla="*/ 135941 h 244094"/>
              <a:gd name="connsiteX41" fmla="*/ 169215 w 337566"/>
              <a:gd name="connsiteY41" fmla="*/ 216662 h 244094"/>
              <a:gd name="connsiteX42" fmla="*/ 190297 w 337566"/>
              <a:gd name="connsiteY42" fmla="*/ 216662 h 244094"/>
              <a:gd name="connsiteX43" fmla="*/ 30480 w 337566"/>
              <a:gd name="connsiteY43" fmla="*/ 234544 h 244094"/>
              <a:gd name="connsiteX44" fmla="*/ 86309 w 337566"/>
              <a:gd name="connsiteY44" fmla="*/ 234544 h 244094"/>
              <a:gd name="connsiteX45" fmla="*/ 104191 w 337566"/>
              <a:gd name="connsiteY45" fmla="*/ 216662 h 244094"/>
              <a:gd name="connsiteX46" fmla="*/ 126949 w 337566"/>
              <a:gd name="connsiteY46" fmla="*/ 216662 h 244094"/>
              <a:gd name="connsiteX47" fmla="*/ 126949 w 337566"/>
              <a:gd name="connsiteY47" fmla="*/ 135941 h 244094"/>
              <a:gd name="connsiteX48" fmla="*/ 104191 w 337566"/>
              <a:gd name="connsiteY48" fmla="*/ 135890 h 244094"/>
              <a:gd name="connsiteX49" fmla="*/ 104191 w 337566"/>
              <a:gd name="connsiteY49" fmla="*/ 121666 h 244094"/>
              <a:gd name="connsiteX50" fmla="*/ 169215 w 337566"/>
              <a:gd name="connsiteY50" fmla="*/ 105969 h 244094"/>
              <a:gd name="connsiteX51" fmla="*/ 234239 w 337566"/>
              <a:gd name="connsiteY51" fmla="*/ 121666 h 244094"/>
              <a:gd name="connsiteX52" fmla="*/ 234239 w 337566"/>
              <a:gd name="connsiteY52" fmla="*/ 135890 h 244094"/>
              <a:gd name="connsiteX53" fmla="*/ 211480 w 337566"/>
              <a:gd name="connsiteY53" fmla="*/ 135941 h 244094"/>
              <a:gd name="connsiteX54" fmla="*/ 75794 w 337566"/>
              <a:gd name="connsiteY54" fmla="*/ 161493 h 244094"/>
              <a:gd name="connsiteX55" fmla="*/ 75794 w 337566"/>
              <a:gd name="connsiteY55" fmla="*/ 176022 h 244094"/>
              <a:gd name="connsiteX56" fmla="*/ 53086 w 337566"/>
              <a:gd name="connsiteY56" fmla="*/ 161493 h 244094"/>
              <a:gd name="connsiteX57" fmla="*/ 53086 w 337566"/>
              <a:gd name="connsiteY57" fmla="*/ 176022 h 244094"/>
              <a:gd name="connsiteX58" fmla="*/ 98501 w 337566"/>
              <a:gd name="connsiteY58" fmla="*/ 161493 h 244094"/>
              <a:gd name="connsiteX59" fmla="*/ 98501 w 337566"/>
              <a:gd name="connsiteY59" fmla="*/ 176022 h 244094"/>
              <a:gd name="connsiteX60" fmla="*/ 75794 w 337566"/>
              <a:gd name="connsiteY60" fmla="*/ 197307 h 244094"/>
              <a:gd name="connsiteX61" fmla="*/ 75794 w 337566"/>
              <a:gd name="connsiteY61" fmla="*/ 211836 h 244094"/>
              <a:gd name="connsiteX62" fmla="*/ 53086 w 337566"/>
              <a:gd name="connsiteY62" fmla="*/ 197307 h 244094"/>
              <a:gd name="connsiteX63" fmla="*/ 53086 w 337566"/>
              <a:gd name="connsiteY63" fmla="*/ 211836 h 244094"/>
              <a:gd name="connsiteX64" fmla="*/ 148031 w 337566"/>
              <a:gd name="connsiteY64" fmla="*/ 197307 h 244094"/>
              <a:gd name="connsiteX65" fmla="*/ 148031 w 337566"/>
              <a:gd name="connsiteY65" fmla="*/ 216662 h 244094"/>
              <a:gd name="connsiteX66" fmla="*/ 169215 w 337566"/>
              <a:gd name="connsiteY66" fmla="*/ 216662 h 244094"/>
              <a:gd name="connsiteX67" fmla="*/ 169215 w 337566"/>
              <a:gd name="connsiteY67" fmla="*/ 135941 h 244094"/>
              <a:gd name="connsiteX68" fmla="*/ 126949 w 337566"/>
              <a:gd name="connsiteY68" fmla="*/ 135941 h 244094"/>
              <a:gd name="connsiteX69" fmla="*/ 148031 w 337566"/>
              <a:gd name="connsiteY69" fmla="*/ 216662 h 244094"/>
              <a:gd name="connsiteX70" fmla="*/ 126949 w 337566"/>
              <a:gd name="connsiteY70" fmla="*/ 216662 h 244094"/>
              <a:gd name="connsiteX71" fmla="*/ 239928 w 337566"/>
              <a:gd name="connsiteY71" fmla="*/ 161493 h 244094"/>
              <a:gd name="connsiteX72" fmla="*/ 239928 w 337566"/>
              <a:gd name="connsiteY72" fmla="*/ 176022 h 244094"/>
              <a:gd name="connsiteX73" fmla="*/ 262636 w 337566"/>
              <a:gd name="connsiteY73" fmla="*/ 161493 h 244094"/>
              <a:gd name="connsiteX74" fmla="*/ 262636 w 337566"/>
              <a:gd name="connsiteY74" fmla="*/ 176022 h 244094"/>
              <a:gd name="connsiteX75" fmla="*/ 285344 w 337566"/>
              <a:gd name="connsiteY75" fmla="*/ 161493 h 244094"/>
              <a:gd name="connsiteX76" fmla="*/ 285344 w 337566"/>
              <a:gd name="connsiteY76" fmla="*/ 176022 h 244094"/>
              <a:gd name="connsiteX77" fmla="*/ 262636 w 337566"/>
              <a:gd name="connsiteY77" fmla="*/ 197307 h 244094"/>
              <a:gd name="connsiteX78" fmla="*/ 262636 w 337566"/>
              <a:gd name="connsiteY78" fmla="*/ 211836 h 244094"/>
              <a:gd name="connsiteX79" fmla="*/ 285344 w 337566"/>
              <a:gd name="connsiteY79" fmla="*/ 197307 h 244094"/>
              <a:gd name="connsiteX80" fmla="*/ 285344 w 337566"/>
              <a:gd name="connsiteY80" fmla="*/ 211836 h 244094"/>
              <a:gd name="connsiteX81" fmla="*/ 211480 w 337566"/>
              <a:gd name="connsiteY81" fmla="*/ 216662 h 244094"/>
              <a:gd name="connsiteX82" fmla="*/ 234239 w 337566"/>
              <a:gd name="connsiteY82" fmla="*/ 216662 h 244094"/>
              <a:gd name="connsiteX83" fmla="*/ 252324 w 337566"/>
              <a:gd name="connsiteY83" fmla="*/ 234544 h 244094"/>
              <a:gd name="connsiteX84" fmla="*/ 308000 w 337566"/>
              <a:gd name="connsiteY84" fmla="*/ 234544 h 244094"/>
              <a:gd name="connsiteX85" fmla="*/ 105461 w 337566"/>
              <a:gd name="connsiteY85" fmla="*/ 244094 h 244094"/>
              <a:gd name="connsiteX86" fmla="*/ 233070 w 337566"/>
              <a:gd name="connsiteY86" fmla="*/ 244094 h 244094"/>
              <a:gd name="connsiteX87" fmla="*/ 232054 w 337566"/>
              <a:gd name="connsiteY87" fmla="*/ 89357 h 244094"/>
              <a:gd name="connsiteX88" fmla="*/ 106070 w 337566"/>
              <a:gd name="connsiteY88" fmla="*/ 89357 h 24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7566" h="244094">
                <a:moveTo>
                  <a:pt x="191262" y="9347"/>
                </a:moveTo>
                <a:lnTo>
                  <a:pt x="197358" y="0"/>
                </a:lnTo>
                <a:lnTo>
                  <a:pt x="169215" y="0"/>
                </a:lnTo>
                <a:lnTo>
                  <a:pt x="169215" y="26010"/>
                </a:lnTo>
                <a:cubicBezTo>
                  <a:pt x="186385" y="26060"/>
                  <a:pt x="201066" y="32106"/>
                  <a:pt x="213258" y="44196"/>
                </a:cubicBezTo>
                <a:cubicBezTo>
                  <a:pt x="213360" y="44298"/>
                  <a:pt x="213411" y="44348"/>
                  <a:pt x="213512" y="44450"/>
                </a:cubicBezTo>
                <a:cubicBezTo>
                  <a:pt x="213665" y="44602"/>
                  <a:pt x="213868" y="44806"/>
                  <a:pt x="214020" y="44958"/>
                </a:cubicBezTo>
                <a:cubicBezTo>
                  <a:pt x="226009" y="57201"/>
                  <a:pt x="232004" y="71882"/>
                  <a:pt x="232054" y="89002"/>
                </a:cubicBezTo>
                <a:cubicBezTo>
                  <a:pt x="232054" y="89154"/>
                  <a:pt x="232054" y="89256"/>
                  <a:pt x="232054" y="89408"/>
                </a:cubicBezTo>
                <a:lnTo>
                  <a:pt x="263500" y="89408"/>
                </a:lnTo>
                <a:lnTo>
                  <a:pt x="263500" y="101956"/>
                </a:lnTo>
                <a:lnTo>
                  <a:pt x="256489" y="109068"/>
                </a:lnTo>
                <a:lnTo>
                  <a:pt x="256489" y="135941"/>
                </a:lnTo>
                <a:lnTo>
                  <a:pt x="320497" y="135941"/>
                </a:lnTo>
                <a:lnTo>
                  <a:pt x="320497" y="148488"/>
                </a:lnTo>
                <a:lnTo>
                  <a:pt x="307950" y="160985"/>
                </a:lnTo>
                <a:lnTo>
                  <a:pt x="307950" y="234645"/>
                </a:lnTo>
                <a:lnTo>
                  <a:pt x="337566" y="234645"/>
                </a:lnTo>
                <a:moveTo>
                  <a:pt x="0" y="234544"/>
                </a:moveTo>
                <a:lnTo>
                  <a:pt x="30480" y="234544"/>
                </a:lnTo>
                <a:lnTo>
                  <a:pt x="30480" y="160884"/>
                </a:lnTo>
                <a:lnTo>
                  <a:pt x="17932" y="148387"/>
                </a:lnTo>
                <a:lnTo>
                  <a:pt x="17932" y="135839"/>
                </a:lnTo>
                <a:lnTo>
                  <a:pt x="82042" y="135839"/>
                </a:lnTo>
                <a:lnTo>
                  <a:pt x="82042" y="108966"/>
                </a:lnTo>
                <a:lnTo>
                  <a:pt x="74879" y="101854"/>
                </a:lnTo>
                <a:lnTo>
                  <a:pt x="74879" y="89306"/>
                </a:lnTo>
                <a:lnTo>
                  <a:pt x="106020" y="89306"/>
                </a:lnTo>
                <a:cubicBezTo>
                  <a:pt x="106020" y="89154"/>
                  <a:pt x="106020" y="89052"/>
                  <a:pt x="106020" y="88900"/>
                </a:cubicBezTo>
                <a:cubicBezTo>
                  <a:pt x="106020" y="71526"/>
                  <a:pt x="112166" y="56693"/>
                  <a:pt x="124460" y="44348"/>
                </a:cubicBezTo>
                <a:cubicBezTo>
                  <a:pt x="136804" y="32055"/>
                  <a:pt x="151689" y="25908"/>
                  <a:pt x="169062" y="25908"/>
                </a:cubicBezTo>
                <a:cubicBezTo>
                  <a:pt x="169113" y="25908"/>
                  <a:pt x="169164" y="25908"/>
                  <a:pt x="169215" y="25908"/>
                </a:cubicBezTo>
                <a:moveTo>
                  <a:pt x="148031" y="161493"/>
                </a:moveTo>
                <a:lnTo>
                  <a:pt x="148031" y="176022"/>
                </a:lnTo>
                <a:moveTo>
                  <a:pt x="190297" y="161493"/>
                </a:moveTo>
                <a:lnTo>
                  <a:pt x="190297" y="176022"/>
                </a:lnTo>
                <a:moveTo>
                  <a:pt x="190297" y="197358"/>
                </a:moveTo>
                <a:lnTo>
                  <a:pt x="190297" y="216662"/>
                </a:lnTo>
                <a:lnTo>
                  <a:pt x="211480" y="216662"/>
                </a:lnTo>
                <a:lnTo>
                  <a:pt x="211480" y="135941"/>
                </a:lnTo>
                <a:lnTo>
                  <a:pt x="169215" y="135941"/>
                </a:lnTo>
                <a:lnTo>
                  <a:pt x="169215" y="216662"/>
                </a:lnTo>
                <a:lnTo>
                  <a:pt x="190297" y="216662"/>
                </a:lnTo>
                <a:moveTo>
                  <a:pt x="30480" y="234544"/>
                </a:moveTo>
                <a:lnTo>
                  <a:pt x="86309" y="234544"/>
                </a:lnTo>
                <a:lnTo>
                  <a:pt x="104191" y="216662"/>
                </a:lnTo>
                <a:lnTo>
                  <a:pt x="126949" y="216662"/>
                </a:lnTo>
                <a:lnTo>
                  <a:pt x="126949" y="135941"/>
                </a:lnTo>
                <a:lnTo>
                  <a:pt x="104191" y="135890"/>
                </a:lnTo>
                <a:lnTo>
                  <a:pt x="104191" y="121666"/>
                </a:lnTo>
                <a:lnTo>
                  <a:pt x="169215" y="105969"/>
                </a:lnTo>
                <a:lnTo>
                  <a:pt x="234239" y="121666"/>
                </a:lnTo>
                <a:lnTo>
                  <a:pt x="234239" y="135890"/>
                </a:lnTo>
                <a:lnTo>
                  <a:pt x="211480" y="135941"/>
                </a:lnTo>
                <a:moveTo>
                  <a:pt x="75794" y="161493"/>
                </a:moveTo>
                <a:lnTo>
                  <a:pt x="75794" y="176022"/>
                </a:lnTo>
                <a:moveTo>
                  <a:pt x="53086" y="161493"/>
                </a:moveTo>
                <a:lnTo>
                  <a:pt x="53086" y="176022"/>
                </a:lnTo>
                <a:moveTo>
                  <a:pt x="98501" y="161493"/>
                </a:moveTo>
                <a:lnTo>
                  <a:pt x="98501" y="176022"/>
                </a:lnTo>
                <a:moveTo>
                  <a:pt x="75794" y="197307"/>
                </a:moveTo>
                <a:lnTo>
                  <a:pt x="75794" y="211836"/>
                </a:lnTo>
                <a:moveTo>
                  <a:pt x="53086" y="197307"/>
                </a:moveTo>
                <a:lnTo>
                  <a:pt x="53086" y="211836"/>
                </a:lnTo>
                <a:moveTo>
                  <a:pt x="148031" y="197307"/>
                </a:moveTo>
                <a:lnTo>
                  <a:pt x="148031" y="216662"/>
                </a:lnTo>
                <a:lnTo>
                  <a:pt x="169215" y="216662"/>
                </a:lnTo>
                <a:moveTo>
                  <a:pt x="169215" y="135941"/>
                </a:moveTo>
                <a:lnTo>
                  <a:pt x="126949" y="135941"/>
                </a:lnTo>
                <a:moveTo>
                  <a:pt x="148031" y="216662"/>
                </a:moveTo>
                <a:lnTo>
                  <a:pt x="126949" y="216662"/>
                </a:lnTo>
                <a:moveTo>
                  <a:pt x="239928" y="161493"/>
                </a:moveTo>
                <a:lnTo>
                  <a:pt x="239928" y="176022"/>
                </a:lnTo>
                <a:moveTo>
                  <a:pt x="262636" y="161493"/>
                </a:moveTo>
                <a:lnTo>
                  <a:pt x="262636" y="176022"/>
                </a:lnTo>
                <a:moveTo>
                  <a:pt x="285344" y="161493"/>
                </a:moveTo>
                <a:lnTo>
                  <a:pt x="285344" y="176022"/>
                </a:lnTo>
                <a:moveTo>
                  <a:pt x="262636" y="197307"/>
                </a:moveTo>
                <a:lnTo>
                  <a:pt x="262636" y="211836"/>
                </a:lnTo>
                <a:moveTo>
                  <a:pt x="285344" y="197307"/>
                </a:moveTo>
                <a:lnTo>
                  <a:pt x="285344" y="211836"/>
                </a:lnTo>
                <a:moveTo>
                  <a:pt x="211480" y="216662"/>
                </a:moveTo>
                <a:lnTo>
                  <a:pt x="234239" y="216662"/>
                </a:lnTo>
                <a:lnTo>
                  <a:pt x="252324" y="234544"/>
                </a:lnTo>
                <a:lnTo>
                  <a:pt x="308000" y="234544"/>
                </a:lnTo>
                <a:moveTo>
                  <a:pt x="105461" y="244094"/>
                </a:moveTo>
                <a:lnTo>
                  <a:pt x="233070" y="244094"/>
                </a:lnTo>
                <a:moveTo>
                  <a:pt x="232054" y="89357"/>
                </a:moveTo>
                <a:lnTo>
                  <a:pt x="106070" y="89357"/>
                </a:lnTo>
              </a:path>
            </a:pathLst>
          </a:custGeom>
          <a:noFill/>
          <a:ln w="5080" cap="rnd">
            <a:solidFill>
              <a:srgbClr val="002878"/>
            </a:solidFill>
            <a:prstDash val="solid"/>
            <a:round/>
          </a:ln>
        </p:spPr>
        <p:txBody>
          <a:bodyPr rtlCol="0" anchor="ctr"/>
          <a:lstStyle/>
          <a:p>
            <a:endParaRPr lang="en-US" sz="2800"/>
          </a:p>
        </p:txBody>
      </p:sp>
      <p:grpSp>
        <p:nvGrpSpPr>
          <p:cNvPr id="682" name="Graphic 169">
            <a:extLst>
              <a:ext uri="{FF2B5EF4-FFF2-40B4-BE49-F238E27FC236}">
                <a16:creationId xmlns:a16="http://schemas.microsoft.com/office/drawing/2014/main" id="{7190CC40-8699-4731-9E39-47EAC6078BEC}"/>
              </a:ext>
            </a:extLst>
          </p:cNvPr>
          <p:cNvGrpSpPr/>
          <p:nvPr/>
        </p:nvGrpSpPr>
        <p:grpSpPr>
          <a:xfrm>
            <a:off x="2273386" y="1293185"/>
            <a:ext cx="250392" cy="245008"/>
            <a:chOff x="-482418" y="1026150"/>
            <a:chExt cx="250392" cy="245008"/>
          </a:xfrm>
          <a:noFill/>
        </p:grpSpPr>
        <p:sp>
          <p:nvSpPr>
            <p:cNvPr id="705" name="Freeform: Shape 704">
              <a:extLst>
                <a:ext uri="{FF2B5EF4-FFF2-40B4-BE49-F238E27FC236}">
                  <a16:creationId xmlns:a16="http://schemas.microsoft.com/office/drawing/2014/main" id="{01F5980B-2F53-426A-8BC9-8EE9021C485B}"/>
                </a:ext>
              </a:extLst>
            </p:cNvPr>
            <p:cNvSpPr/>
            <p:nvPr/>
          </p:nvSpPr>
          <p:spPr>
            <a:xfrm>
              <a:off x="-382291" y="1026150"/>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712"/>
                    <a:pt x="-713" y="24843"/>
                  </a:cubicBezTo>
                  <a:close/>
                </a:path>
              </a:pathLst>
            </a:custGeom>
            <a:noFill/>
            <a:ln w="5080" cap="flat">
              <a:solidFill>
                <a:srgbClr val="002878"/>
              </a:solidFill>
              <a:prstDash val="solid"/>
              <a:round/>
            </a:ln>
          </p:spPr>
          <p:txBody>
            <a:bodyPr rtlCol="0" anchor="ctr"/>
            <a:lstStyle/>
            <a:p>
              <a:endParaRPr lang="en-US" sz="2800"/>
            </a:p>
          </p:txBody>
        </p:sp>
        <p:sp>
          <p:nvSpPr>
            <p:cNvPr id="706" name="Freeform: Shape 705">
              <a:extLst>
                <a:ext uri="{FF2B5EF4-FFF2-40B4-BE49-F238E27FC236}">
                  <a16:creationId xmlns:a16="http://schemas.microsoft.com/office/drawing/2014/main" id="{7A414A48-0EBA-4E8B-89B3-A352456DFDDA}"/>
                </a:ext>
              </a:extLst>
            </p:cNvPr>
            <p:cNvSpPr/>
            <p:nvPr/>
          </p:nvSpPr>
          <p:spPr>
            <a:xfrm>
              <a:off x="-382291" y="1123636"/>
              <a:ext cx="50088" cy="50088"/>
            </a:xfrm>
            <a:custGeom>
              <a:avLst/>
              <a:gdLst>
                <a:gd name="connsiteX0" fmla="*/ -713 w 50088"/>
                <a:gd name="connsiteY0" fmla="*/ 24843 h 50088"/>
                <a:gd name="connsiteX1" fmla="*/ 24331 w 50088"/>
                <a:gd name="connsiteY1" fmla="*/ -201 h 50088"/>
                <a:gd name="connsiteX2" fmla="*/ 49376 w 50088"/>
                <a:gd name="connsiteY2" fmla="*/ 24843 h 50088"/>
                <a:gd name="connsiteX3" fmla="*/ 24331 w 50088"/>
                <a:gd name="connsiteY3" fmla="*/ 49888 h 50088"/>
                <a:gd name="connsiteX4" fmla="*/ -713 w 50088"/>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3"/>
                  </a:moveTo>
                  <a:cubicBezTo>
                    <a:pt x="-713" y="11026"/>
                    <a:pt x="10514" y="-201"/>
                    <a:pt x="24331" y="-201"/>
                  </a:cubicBezTo>
                  <a:cubicBezTo>
                    <a:pt x="38149" y="-201"/>
                    <a:pt x="49376" y="11026"/>
                    <a:pt x="49376" y="24843"/>
                  </a:cubicBezTo>
                  <a:cubicBezTo>
                    <a:pt x="49376" y="38661"/>
                    <a:pt x="38149" y="49888"/>
                    <a:pt x="24331" y="49888"/>
                  </a:cubicBezTo>
                  <a:cubicBezTo>
                    <a:pt x="10514" y="49888"/>
                    <a:pt x="-713" y="38661"/>
                    <a:pt x="-713" y="24843"/>
                  </a:cubicBezTo>
                  <a:close/>
                </a:path>
              </a:pathLst>
            </a:custGeom>
            <a:noFill/>
            <a:ln w="5080" cap="flat">
              <a:solidFill>
                <a:srgbClr val="002878"/>
              </a:solidFill>
              <a:prstDash val="solid"/>
              <a:round/>
            </a:ln>
          </p:spPr>
          <p:txBody>
            <a:bodyPr rtlCol="0" anchor="ctr"/>
            <a:lstStyle/>
            <a:p>
              <a:endParaRPr lang="en-US" sz="2800"/>
            </a:p>
          </p:txBody>
        </p:sp>
        <p:sp>
          <p:nvSpPr>
            <p:cNvPr id="707" name="Freeform: Shape 706">
              <a:extLst>
                <a:ext uri="{FF2B5EF4-FFF2-40B4-BE49-F238E27FC236}">
                  <a16:creationId xmlns:a16="http://schemas.microsoft.com/office/drawing/2014/main" id="{737376CD-F57E-4B30-B099-40F576F75499}"/>
                </a:ext>
              </a:extLst>
            </p:cNvPr>
            <p:cNvSpPr/>
            <p:nvPr/>
          </p:nvSpPr>
          <p:spPr>
            <a:xfrm>
              <a:off x="-382291" y="1222391"/>
              <a:ext cx="50088" cy="48767"/>
            </a:xfrm>
            <a:custGeom>
              <a:avLst/>
              <a:gdLst>
                <a:gd name="connsiteX0" fmla="*/ -713 w 50088"/>
                <a:gd name="connsiteY0" fmla="*/ 24183 h 48767"/>
                <a:gd name="connsiteX1" fmla="*/ 24331 w 50088"/>
                <a:gd name="connsiteY1" fmla="*/ -201 h 48767"/>
                <a:gd name="connsiteX2" fmla="*/ 49376 w 50088"/>
                <a:gd name="connsiteY2" fmla="*/ 24183 h 48767"/>
                <a:gd name="connsiteX3" fmla="*/ 24331 w 50088"/>
                <a:gd name="connsiteY3" fmla="*/ 48567 h 48767"/>
                <a:gd name="connsiteX4" fmla="*/ -713 w 50088"/>
                <a:gd name="connsiteY4" fmla="*/ 24183 h 48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7">
                  <a:moveTo>
                    <a:pt x="-713" y="24183"/>
                  </a:moveTo>
                  <a:cubicBezTo>
                    <a:pt x="-713" y="10721"/>
                    <a:pt x="10514" y="-201"/>
                    <a:pt x="24331" y="-201"/>
                  </a:cubicBezTo>
                  <a:cubicBezTo>
                    <a:pt x="38149" y="-201"/>
                    <a:pt x="49376" y="10721"/>
                    <a:pt x="49376" y="24183"/>
                  </a:cubicBezTo>
                  <a:cubicBezTo>
                    <a:pt x="49376" y="37645"/>
                    <a:pt x="38149" y="48567"/>
                    <a:pt x="24331" y="48567"/>
                  </a:cubicBezTo>
                  <a:cubicBezTo>
                    <a:pt x="10514" y="48567"/>
                    <a:pt x="-713" y="37645"/>
                    <a:pt x="-713" y="24183"/>
                  </a:cubicBezTo>
                  <a:close/>
                </a:path>
              </a:pathLst>
            </a:custGeom>
            <a:noFill/>
            <a:ln w="5080" cap="flat">
              <a:solidFill>
                <a:srgbClr val="002878"/>
              </a:solidFill>
              <a:prstDash val="solid"/>
              <a:round/>
            </a:ln>
          </p:spPr>
          <p:txBody>
            <a:bodyPr rtlCol="0" anchor="ctr"/>
            <a:lstStyle/>
            <a:p>
              <a:endParaRPr lang="en-US" sz="2800"/>
            </a:p>
          </p:txBody>
        </p:sp>
        <p:sp>
          <p:nvSpPr>
            <p:cNvPr id="708" name="Freeform: Shape 707">
              <a:extLst>
                <a:ext uri="{FF2B5EF4-FFF2-40B4-BE49-F238E27FC236}">
                  <a16:creationId xmlns:a16="http://schemas.microsoft.com/office/drawing/2014/main" id="{2B32C3E7-DDBC-4FC4-9913-C38A263CABBD}"/>
                </a:ext>
              </a:extLst>
            </p:cNvPr>
            <p:cNvSpPr/>
            <p:nvPr/>
          </p:nvSpPr>
          <p:spPr>
            <a:xfrm>
              <a:off x="-482418" y="1074868"/>
              <a:ext cx="50088" cy="48768"/>
            </a:xfrm>
            <a:custGeom>
              <a:avLst/>
              <a:gdLst>
                <a:gd name="connsiteX0" fmla="*/ -713 w 50088"/>
                <a:gd name="connsiteY0" fmla="*/ 24183 h 48768"/>
                <a:gd name="connsiteX1" fmla="*/ 24332 w 50088"/>
                <a:gd name="connsiteY1" fmla="*/ -201 h 48768"/>
                <a:gd name="connsiteX2" fmla="*/ 49376 w 50088"/>
                <a:gd name="connsiteY2" fmla="*/ 24183 h 48768"/>
                <a:gd name="connsiteX3" fmla="*/ 24332 w 50088"/>
                <a:gd name="connsiteY3" fmla="*/ 48567 h 48768"/>
                <a:gd name="connsiteX4" fmla="*/ -713 w 50088"/>
                <a:gd name="connsiteY4" fmla="*/ 24183 h 4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48768">
                  <a:moveTo>
                    <a:pt x="-713" y="24183"/>
                  </a:moveTo>
                  <a:cubicBezTo>
                    <a:pt x="-713" y="10721"/>
                    <a:pt x="10514" y="-201"/>
                    <a:pt x="24332" y="-201"/>
                  </a:cubicBezTo>
                  <a:cubicBezTo>
                    <a:pt x="38149" y="-201"/>
                    <a:pt x="49376" y="10721"/>
                    <a:pt x="49376" y="24183"/>
                  </a:cubicBezTo>
                  <a:cubicBezTo>
                    <a:pt x="49376" y="37645"/>
                    <a:pt x="38149" y="48567"/>
                    <a:pt x="24332" y="48567"/>
                  </a:cubicBezTo>
                  <a:cubicBezTo>
                    <a:pt x="10463" y="48567"/>
                    <a:pt x="-713" y="37645"/>
                    <a:pt x="-713" y="24183"/>
                  </a:cubicBezTo>
                  <a:close/>
                </a:path>
              </a:pathLst>
            </a:custGeom>
            <a:noFill/>
            <a:ln w="5080" cap="flat">
              <a:solidFill>
                <a:srgbClr val="002878"/>
              </a:solidFill>
              <a:prstDash val="solid"/>
              <a:round/>
            </a:ln>
          </p:spPr>
          <p:txBody>
            <a:bodyPr rtlCol="0" anchor="ctr"/>
            <a:lstStyle/>
            <a:p>
              <a:endParaRPr lang="en-US" sz="2800"/>
            </a:p>
          </p:txBody>
        </p:sp>
        <p:sp>
          <p:nvSpPr>
            <p:cNvPr id="709" name="Freeform: Shape 708">
              <a:extLst>
                <a:ext uri="{FF2B5EF4-FFF2-40B4-BE49-F238E27FC236}">
                  <a16:creationId xmlns:a16="http://schemas.microsoft.com/office/drawing/2014/main" id="{582ABADB-944A-46F8-B6E5-A4E0BBF6A658}"/>
                </a:ext>
              </a:extLst>
            </p:cNvPr>
            <p:cNvSpPr/>
            <p:nvPr/>
          </p:nvSpPr>
          <p:spPr>
            <a:xfrm>
              <a:off x="-482418" y="1173673"/>
              <a:ext cx="50088" cy="50088"/>
            </a:xfrm>
            <a:custGeom>
              <a:avLst/>
              <a:gdLst>
                <a:gd name="connsiteX0" fmla="*/ -713 w 50088"/>
                <a:gd name="connsiteY0" fmla="*/ 24844 h 50088"/>
                <a:gd name="connsiteX1" fmla="*/ 24332 w 50088"/>
                <a:gd name="connsiteY1" fmla="*/ -201 h 50088"/>
                <a:gd name="connsiteX2" fmla="*/ 49376 w 50088"/>
                <a:gd name="connsiteY2" fmla="*/ 24844 h 50088"/>
                <a:gd name="connsiteX3" fmla="*/ 24332 w 50088"/>
                <a:gd name="connsiteY3" fmla="*/ 49888 h 50088"/>
                <a:gd name="connsiteX4" fmla="*/ -713 w 50088"/>
                <a:gd name="connsiteY4" fmla="*/ 24844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88" h="50088">
                  <a:moveTo>
                    <a:pt x="-713" y="24844"/>
                  </a:moveTo>
                  <a:cubicBezTo>
                    <a:pt x="-713" y="11026"/>
                    <a:pt x="10514" y="-201"/>
                    <a:pt x="24332" y="-201"/>
                  </a:cubicBezTo>
                  <a:cubicBezTo>
                    <a:pt x="38149" y="-201"/>
                    <a:pt x="49376" y="11026"/>
                    <a:pt x="49376" y="24844"/>
                  </a:cubicBezTo>
                  <a:cubicBezTo>
                    <a:pt x="49376" y="38661"/>
                    <a:pt x="38149" y="49888"/>
                    <a:pt x="24332" y="49888"/>
                  </a:cubicBezTo>
                  <a:cubicBezTo>
                    <a:pt x="10463" y="49888"/>
                    <a:pt x="-713" y="38712"/>
                    <a:pt x="-713" y="24844"/>
                  </a:cubicBezTo>
                  <a:close/>
                </a:path>
              </a:pathLst>
            </a:custGeom>
            <a:noFill/>
            <a:ln w="5080" cap="flat">
              <a:solidFill>
                <a:srgbClr val="002878"/>
              </a:solidFill>
              <a:prstDash val="solid"/>
              <a:round/>
            </a:ln>
          </p:spPr>
          <p:txBody>
            <a:bodyPr rtlCol="0" anchor="ctr"/>
            <a:lstStyle/>
            <a:p>
              <a:endParaRPr lang="en-US" sz="2800"/>
            </a:p>
          </p:txBody>
        </p:sp>
        <p:sp>
          <p:nvSpPr>
            <p:cNvPr id="710" name="Freeform: Shape 709">
              <a:extLst>
                <a:ext uri="{FF2B5EF4-FFF2-40B4-BE49-F238E27FC236}">
                  <a16:creationId xmlns:a16="http://schemas.microsoft.com/office/drawing/2014/main" id="{BCAC5574-97BF-4B47-8CDE-7DEE27758C41}"/>
                </a:ext>
              </a:extLst>
            </p:cNvPr>
            <p:cNvSpPr/>
            <p:nvPr/>
          </p:nvSpPr>
          <p:spPr>
            <a:xfrm>
              <a:off x="-440508" y="1051906"/>
              <a:ext cx="58166" cy="30429"/>
            </a:xfrm>
            <a:custGeom>
              <a:avLst/>
              <a:gdLst>
                <a:gd name="connsiteX0" fmla="*/ -713 w 58166"/>
                <a:gd name="connsiteY0" fmla="*/ 30228 h 30429"/>
                <a:gd name="connsiteX1" fmla="*/ 57453 w 58166"/>
                <a:gd name="connsiteY1" fmla="*/ -201 h 30429"/>
              </a:gdLst>
              <a:ahLst/>
              <a:cxnLst>
                <a:cxn ang="0">
                  <a:pos x="connsiteX0" y="connsiteY0"/>
                </a:cxn>
                <a:cxn ang="0">
                  <a:pos x="connsiteX1" y="connsiteY1"/>
                </a:cxn>
              </a:cxnLst>
              <a:rect l="l" t="t" r="r" b="b"/>
              <a:pathLst>
                <a:path w="58166" h="30429">
                  <a:moveTo>
                    <a:pt x="-713" y="30228"/>
                  </a:moveTo>
                  <a:lnTo>
                    <a:pt x="57453" y="-201"/>
                  </a:lnTo>
                </a:path>
              </a:pathLst>
            </a:custGeom>
            <a:noFill/>
            <a:ln w="5080" cap="flat">
              <a:solidFill>
                <a:srgbClr val="002878"/>
              </a:solidFill>
              <a:prstDash val="solid"/>
              <a:round/>
            </a:ln>
          </p:spPr>
          <p:txBody>
            <a:bodyPr rtlCol="0" anchor="ctr"/>
            <a:lstStyle/>
            <a:p>
              <a:endParaRPr lang="en-US" sz="2800"/>
            </a:p>
          </p:txBody>
        </p:sp>
        <p:sp>
          <p:nvSpPr>
            <p:cNvPr id="711" name="Freeform: Shape 710">
              <a:extLst>
                <a:ext uri="{FF2B5EF4-FFF2-40B4-BE49-F238E27FC236}">
                  <a16:creationId xmlns:a16="http://schemas.microsoft.com/office/drawing/2014/main" id="{99539C59-CE92-4CFA-B9FE-8909DB9B025F}"/>
                </a:ext>
              </a:extLst>
            </p:cNvPr>
            <p:cNvSpPr/>
            <p:nvPr/>
          </p:nvSpPr>
          <p:spPr>
            <a:xfrm>
              <a:off x="-432381" y="1099251"/>
              <a:ext cx="58166" cy="32054"/>
            </a:xfrm>
            <a:custGeom>
              <a:avLst/>
              <a:gdLst>
                <a:gd name="connsiteX0" fmla="*/ -713 w 58166"/>
                <a:gd name="connsiteY0" fmla="*/ -201 h 32054"/>
                <a:gd name="connsiteX1" fmla="*/ 57453 w 58166"/>
                <a:gd name="connsiteY1" fmla="*/ 31854 h 32054"/>
              </a:gdLst>
              <a:ahLst/>
              <a:cxnLst>
                <a:cxn ang="0">
                  <a:pos x="connsiteX0" y="connsiteY0"/>
                </a:cxn>
                <a:cxn ang="0">
                  <a:pos x="connsiteX1" y="connsiteY1"/>
                </a:cxn>
              </a:cxnLst>
              <a:rect l="l" t="t" r="r" b="b"/>
              <a:pathLst>
                <a:path w="58166" h="32054">
                  <a:moveTo>
                    <a:pt x="-713" y="-201"/>
                  </a:moveTo>
                  <a:lnTo>
                    <a:pt x="57453" y="31854"/>
                  </a:lnTo>
                </a:path>
              </a:pathLst>
            </a:custGeom>
            <a:noFill/>
            <a:ln w="5080" cap="flat">
              <a:solidFill>
                <a:srgbClr val="002878"/>
              </a:solidFill>
              <a:prstDash val="solid"/>
              <a:round/>
            </a:ln>
          </p:spPr>
          <p:txBody>
            <a:bodyPr rtlCol="0" anchor="ctr"/>
            <a:lstStyle/>
            <a:p>
              <a:endParaRPr lang="en-US" sz="2800"/>
            </a:p>
          </p:txBody>
        </p:sp>
        <p:sp>
          <p:nvSpPr>
            <p:cNvPr id="712" name="Freeform: Shape 711">
              <a:extLst>
                <a:ext uri="{FF2B5EF4-FFF2-40B4-BE49-F238E27FC236}">
                  <a16:creationId xmlns:a16="http://schemas.microsoft.com/office/drawing/2014/main" id="{F2B74321-0570-4ABA-9AF3-8D295D10051D}"/>
                </a:ext>
              </a:extLst>
            </p:cNvPr>
            <p:cNvSpPr/>
            <p:nvPr/>
          </p:nvSpPr>
          <p:spPr>
            <a:xfrm>
              <a:off x="-440508" y="1116879"/>
              <a:ext cx="65430" cy="112064"/>
            </a:xfrm>
            <a:custGeom>
              <a:avLst/>
              <a:gdLst>
                <a:gd name="connsiteX0" fmla="*/ -713 w 65430"/>
                <a:gd name="connsiteY0" fmla="*/ -201 h 112064"/>
                <a:gd name="connsiteX1" fmla="*/ 64717 w 65430"/>
                <a:gd name="connsiteY1" fmla="*/ 111864 h 112064"/>
              </a:gdLst>
              <a:ahLst/>
              <a:cxnLst>
                <a:cxn ang="0">
                  <a:pos x="connsiteX0" y="connsiteY0"/>
                </a:cxn>
                <a:cxn ang="0">
                  <a:pos x="connsiteX1" y="connsiteY1"/>
                </a:cxn>
              </a:cxnLst>
              <a:rect l="l" t="t" r="r" b="b"/>
              <a:pathLst>
                <a:path w="65430" h="112064">
                  <a:moveTo>
                    <a:pt x="-713" y="-201"/>
                  </a:moveTo>
                  <a:lnTo>
                    <a:pt x="64717" y="111864"/>
                  </a:lnTo>
                </a:path>
              </a:pathLst>
            </a:custGeom>
            <a:noFill/>
            <a:ln w="5080" cap="flat">
              <a:solidFill>
                <a:srgbClr val="002878"/>
              </a:solidFill>
              <a:prstDash val="solid"/>
              <a:round/>
            </a:ln>
          </p:spPr>
          <p:txBody>
            <a:bodyPr rtlCol="0" anchor="ctr"/>
            <a:lstStyle/>
            <a:p>
              <a:endParaRPr lang="en-US" sz="2800"/>
            </a:p>
          </p:txBody>
        </p:sp>
        <p:sp>
          <p:nvSpPr>
            <p:cNvPr id="713" name="Freeform: Shape 712">
              <a:extLst>
                <a:ext uri="{FF2B5EF4-FFF2-40B4-BE49-F238E27FC236}">
                  <a16:creationId xmlns:a16="http://schemas.microsoft.com/office/drawing/2014/main" id="{53E65EE6-9DEC-44B6-8278-685DF56675B3}"/>
                </a:ext>
              </a:extLst>
            </p:cNvPr>
            <p:cNvSpPr/>
            <p:nvPr/>
          </p:nvSpPr>
          <p:spPr>
            <a:xfrm>
              <a:off x="-440508" y="1215634"/>
              <a:ext cx="58166" cy="30429"/>
            </a:xfrm>
            <a:custGeom>
              <a:avLst/>
              <a:gdLst>
                <a:gd name="connsiteX0" fmla="*/ -713 w 58166"/>
                <a:gd name="connsiteY0" fmla="*/ -201 h 30429"/>
                <a:gd name="connsiteX1" fmla="*/ 57453 w 58166"/>
                <a:gd name="connsiteY1" fmla="*/ 30228 h 30429"/>
              </a:gdLst>
              <a:ahLst/>
              <a:cxnLst>
                <a:cxn ang="0">
                  <a:pos x="connsiteX0" y="connsiteY0"/>
                </a:cxn>
                <a:cxn ang="0">
                  <a:pos x="connsiteX1" y="connsiteY1"/>
                </a:cxn>
              </a:cxnLst>
              <a:rect l="l" t="t" r="r" b="b"/>
              <a:pathLst>
                <a:path w="58166" h="30429">
                  <a:moveTo>
                    <a:pt x="-713" y="-201"/>
                  </a:moveTo>
                  <a:lnTo>
                    <a:pt x="57453" y="30228"/>
                  </a:lnTo>
                </a:path>
              </a:pathLst>
            </a:custGeom>
            <a:noFill/>
            <a:ln w="5080" cap="flat">
              <a:solidFill>
                <a:srgbClr val="002878"/>
              </a:solidFill>
              <a:prstDash val="solid"/>
              <a:round/>
            </a:ln>
          </p:spPr>
          <p:txBody>
            <a:bodyPr rtlCol="0" anchor="ctr"/>
            <a:lstStyle/>
            <a:p>
              <a:endParaRPr lang="en-US" sz="2800"/>
            </a:p>
          </p:txBody>
        </p:sp>
        <p:sp>
          <p:nvSpPr>
            <p:cNvPr id="714" name="Freeform: Shape 713">
              <a:extLst>
                <a:ext uri="{FF2B5EF4-FFF2-40B4-BE49-F238E27FC236}">
                  <a16:creationId xmlns:a16="http://schemas.microsoft.com/office/drawing/2014/main" id="{C3C49D0A-AD45-4632-A6C8-1F496FB9F1AE}"/>
                </a:ext>
              </a:extLst>
            </p:cNvPr>
            <p:cNvSpPr/>
            <p:nvPr/>
          </p:nvSpPr>
          <p:spPr>
            <a:xfrm>
              <a:off x="-432381" y="1166917"/>
              <a:ext cx="58166" cy="32054"/>
            </a:xfrm>
            <a:custGeom>
              <a:avLst/>
              <a:gdLst>
                <a:gd name="connsiteX0" fmla="*/ -713 w 58166"/>
                <a:gd name="connsiteY0" fmla="*/ 31854 h 32054"/>
                <a:gd name="connsiteX1" fmla="*/ 57453 w 58166"/>
                <a:gd name="connsiteY1" fmla="*/ -201 h 32054"/>
              </a:gdLst>
              <a:ahLst/>
              <a:cxnLst>
                <a:cxn ang="0">
                  <a:pos x="connsiteX0" y="connsiteY0"/>
                </a:cxn>
                <a:cxn ang="0">
                  <a:pos x="connsiteX1" y="connsiteY1"/>
                </a:cxn>
              </a:cxnLst>
              <a:rect l="l" t="t" r="r" b="b"/>
              <a:pathLst>
                <a:path w="58166" h="32054">
                  <a:moveTo>
                    <a:pt x="-713" y="31854"/>
                  </a:moveTo>
                  <a:lnTo>
                    <a:pt x="57453" y="-201"/>
                  </a:lnTo>
                </a:path>
              </a:pathLst>
            </a:custGeom>
            <a:noFill/>
            <a:ln w="5080" cap="flat">
              <a:solidFill>
                <a:srgbClr val="002878"/>
              </a:solidFill>
              <a:prstDash val="solid"/>
              <a:round/>
            </a:ln>
          </p:spPr>
          <p:txBody>
            <a:bodyPr rtlCol="0" anchor="ctr"/>
            <a:lstStyle/>
            <a:p>
              <a:endParaRPr lang="en-US" sz="2800"/>
            </a:p>
          </p:txBody>
        </p:sp>
        <p:sp>
          <p:nvSpPr>
            <p:cNvPr id="715" name="Freeform: Shape 714">
              <a:extLst>
                <a:ext uri="{FF2B5EF4-FFF2-40B4-BE49-F238E27FC236}">
                  <a16:creationId xmlns:a16="http://schemas.microsoft.com/office/drawing/2014/main" id="{35591CF3-B595-4AFF-8819-0F03A0011EAC}"/>
                </a:ext>
              </a:extLst>
            </p:cNvPr>
            <p:cNvSpPr/>
            <p:nvPr/>
          </p:nvSpPr>
          <p:spPr>
            <a:xfrm>
              <a:off x="-440508" y="1066790"/>
              <a:ext cx="65430" cy="112064"/>
            </a:xfrm>
            <a:custGeom>
              <a:avLst/>
              <a:gdLst>
                <a:gd name="connsiteX0" fmla="*/ -713 w 65430"/>
                <a:gd name="connsiteY0" fmla="*/ 111864 h 112064"/>
                <a:gd name="connsiteX1" fmla="*/ 64717 w 65430"/>
                <a:gd name="connsiteY1" fmla="*/ -201 h 112064"/>
              </a:gdLst>
              <a:ahLst/>
              <a:cxnLst>
                <a:cxn ang="0">
                  <a:pos x="connsiteX0" y="connsiteY0"/>
                </a:cxn>
                <a:cxn ang="0">
                  <a:pos x="connsiteX1" y="connsiteY1"/>
                </a:cxn>
              </a:cxnLst>
              <a:rect l="l" t="t" r="r" b="b"/>
              <a:pathLst>
                <a:path w="65430" h="112064">
                  <a:moveTo>
                    <a:pt x="-713" y="111864"/>
                  </a:moveTo>
                  <a:lnTo>
                    <a:pt x="64717" y="-201"/>
                  </a:lnTo>
                </a:path>
              </a:pathLst>
            </a:custGeom>
            <a:noFill/>
            <a:ln w="5080" cap="flat">
              <a:solidFill>
                <a:srgbClr val="002878"/>
              </a:solidFill>
              <a:prstDash val="solid"/>
              <a:round/>
            </a:ln>
          </p:spPr>
          <p:txBody>
            <a:bodyPr rtlCol="0" anchor="ctr"/>
            <a:lstStyle/>
            <a:p>
              <a:endParaRPr lang="en-US" sz="2800"/>
            </a:p>
          </p:txBody>
        </p:sp>
        <p:sp>
          <p:nvSpPr>
            <p:cNvPr id="716" name="Freeform: Shape 715">
              <a:extLst>
                <a:ext uri="{FF2B5EF4-FFF2-40B4-BE49-F238E27FC236}">
                  <a16:creationId xmlns:a16="http://schemas.microsoft.com/office/drawing/2014/main" id="{F0B3D7B7-C18A-409E-B22D-488B7B8D9AE0}"/>
                </a:ext>
              </a:extLst>
            </p:cNvPr>
            <p:cNvSpPr/>
            <p:nvPr/>
          </p:nvSpPr>
          <p:spPr>
            <a:xfrm>
              <a:off x="-338959" y="1069483"/>
              <a:ext cx="65430" cy="62483"/>
            </a:xfrm>
            <a:custGeom>
              <a:avLst/>
              <a:gdLst>
                <a:gd name="connsiteX0" fmla="*/ 64717 w 65430"/>
                <a:gd name="connsiteY0" fmla="*/ 62283 h 62483"/>
                <a:gd name="connsiteX1" fmla="*/ -713 w 65430"/>
                <a:gd name="connsiteY1" fmla="*/ -201 h 62483"/>
              </a:gdLst>
              <a:ahLst/>
              <a:cxnLst>
                <a:cxn ang="0">
                  <a:pos x="connsiteX0" y="connsiteY0"/>
                </a:cxn>
                <a:cxn ang="0">
                  <a:pos x="connsiteX1" y="connsiteY1"/>
                </a:cxn>
              </a:cxnLst>
              <a:rect l="l" t="t" r="r" b="b"/>
              <a:pathLst>
                <a:path w="65430" h="62483">
                  <a:moveTo>
                    <a:pt x="64717" y="62283"/>
                  </a:moveTo>
                  <a:lnTo>
                    <a:pt x="-713" y="-201"/>
                  </a:lnTo>
                </a:path>
              </a:pathLst>
            </a:custGeom>
            <a:noFill/>
            <a:ln w="5080" cap="flat">
              <a:solidFill>
                <a:srgbClr val="002878"/>
              </a:solidFill>
              <a:prstDash val="solid"/>
              <a:round/>
            </a:ln>
          </p:spPr>
          <p:txBody>
            <a:bodyPr rtlCol="0" anchor="ctr"/>
            <a:lstStyle/>
            <a:p>
              <a:endParaRPr lang="en-US" sz="2800"/>
            </a:p>
          </p:txBody>
        </p:sp>
        <p:sp>
          <p:nvSpPr>
            <p:cNvPr id="717" name="Freeform: Shape 716">
              <a:extLst>
                <a:ext uri="{FF2B5EF4-FFF2-40B4-BE49-F238E27FC236}">
                  <a16:creationId xmlns:a16="http://schemas.microsoft.com/office/drawing/2014/main" id="{DBF4E3BD-4727-4317-A362-7C5803673BB0}"/>
                </a:ext>
              </a:extLst>
            </p:cNvPr>
            <p:cNvSpPr/>
            <p:nvPr/>
          </p:nvSpPr>
          <p:spPr>
            <a:xfrm>
              <a:off x="-332203" y="1149340"/>
              <a:ext cx="50901" cy="5080"/>
            </a:xfrm>
            <a:custGeom>
              <a:avLst/>
              <a:gdLst>
                <a:gd name="connsiteX0" fmla="*/ -713 w 50901"/>
                <a:gd name="connsiteY0" fmla="*/ -201 h 5080"/>
                <a:gd name="connsiteX1" fmla="*/ 50189 w 50901"/>
                <a:gd name="connsiteY1" fmla="*/ -201 h 5080"/>
              </a:gdLst>
              <a:ahLst/>
              <a:cxnLst>
                <a:cxn ang="0">
                  <a:pos x="connsiteX0" y="connsiteY0"/>
                </a:cxn>
                <a:cxn ang="0">
                  <a:pos x="connsiteX1" y="connsiteY1"/>
                </a:cxn>
              </a:cxnLst>
              <a:rect l="l" t="t" r="r" b="b"/>
              <a:pathLst>
                <a:path w="50901" h="5080">
                  <a:moveTo>
                    <a:pt x="-713" y="-201"/>
                  </a:moveTo>
                  <a:lnTo>
                    <a:pt x="50189" y="-201"/>
                  </a:lnTo>
                </a:path>
              </a:pathLst>
            </a:custGeom>
            <a:noFill/>
            <a:ln w="5080" cap="flat">
              <a:solidFill>
                <a:srgbClr val="002878"/>
              </a:solidFill>
              <a:prstDash val="solid"/>
              <a:round/>
            </a:ln>
          </p:spPr>
          <p:txBody>
            <a:bodyPr rtlCol="0" anchor="ctr"/>
            <a:lstStyle/>
            <a:p>
              <a:endParaRPr lang="en-US" sz="2800"/>
            </a:p>
          </p:txBody>
        </p:sp>
        <p:sp>
          <p:nvSpPr>
            <p:cNvPr id="718" name="Freeform: Shape 717">
              <a:extLst>
                <a:ext uri="{FF2B5EF4-FFF2-40B4-BE49-F238E27FC236}">
                  <a16:creationId xmlns:a16="http://schemas.microsoft.com/office/drawing/2014/main" id="{E02D180E-164D-4EE4-BE83-5853196A4194}"/>
                </a:ext>
              </a:extLst>
            </p:cNvPr>
            <p:cNvSpPr/>
            <p:nvPr/>
          </p:nvSpPr>
          <p:spPr>
            <a:xfrm>
              <a:off x="-338959" y="1166917"/>
              <a:ext cx="65430" cy="62483"/>
            </a:xfrm>
            <a:custGeom>
              <a:avLst/>
              <a:gdLst>
                <a:gd name="connsiteX0" fmla="*/ -713 w 65430"/>
                <a:gd name="connsiteY0" fmla="*/ 62283 h 62483"/>
                <a:gd name="connsiteX1" fmla="*/ 64717 w 65430"/>
                <a:gd name="connsiteY1" fmla="*/ -201 h 62483"/>
              </a:gdLst>
              <a:ahLst/>
              <a:cxnLst>
                <a:cxn ang="0">
                  <a:pos x="connsiteX0" y="connsiteY0"/>
                </a:cxn>
                <a:cxn ang="0">
                  <a:pos x="connsiteX1" y="connsiteY1"/>
                </a:cxn>
              </a:cxnLst>
              <a:rect l="l" t="t" r="r" b="b"/>
              <a:pathLst>
                <a:path w="65430" h="62483">
                  <a:moveTo>
                    <a:pt x="-713" y="62283"/>
                  </a:moveTo>
                  <a:lnTo>
                    <a:pt x="64717" y="-201"/>
                  </a:lnTo>
                </a:path>
              </a:pathLst>
            </a:custGeom>
            <a:noFill/>
            <a:ln w="5080" cap="flat">
              <a:solidFill>
                <a:srgbClr val="002878"/>
              </a:solidFill>
              <a:prstDash val="solid"/>
              <a:round/>
            </a:ln>
          </p:spPr>
          <p:txBody>
            <a:bodyPr rtlCol="0" anchor="ctr"/>
            <a:lstStyle/>
            <a:p>
              <a:endParaRPr lang="en-US" sz="2800"/>
            </a:p>
          </p:txBody>
        </p:sp>
        <p:sp>
          <p:nvSpPr>
            <p:cNvPr id="719" name="Freeform: Shape 718">
              <a:extLst>
                <a:ext uri="{FF2B5EF4-FFF2-40B4-BE49-F238E27FC236}">
                  <a16:creationId xmlns:a16="http://schemas.microsoft.com/office/drawing/2014/main" id="{BB57B06E-8033-4976-9C55-9E75DB2D7F9F}"/>
                </a:ext>
              </a:extLst>
            </p:cNvPr>
            <p:cNvSpPr/>
            <p:nvPr/>
          </p:nvSpPr>
          <p:spPr>
            <a:xfrm>
              <a:off x="-280793" y="1123636"/>
              <a:ext cx="48767" cy="50088"/>
            </a:xfrm>
            <a:custGeom>
              <a:avLst/>
              <a:gdLst>
                <a:gd name="connsiteX0" fmla="*/ -713 w 48767"/>
                <a:gd name="connsiteY0" fmla="*/ 24843 h 50088"/>
                <a:gd name="connsiteX1" fmla="*/ 23671 w 48767"/>
                <a:gd name="connsiteY1" fmla="*/ -201 h 50088"/>
                <a:gd name="connsiteX2" fmla="*/ 48055 w 48767"/>
                <a:gd name="connsiteY2" fmla="*/ 24843 h 50088"/>
                <a:gd name="connsiteX3" fmla="*/ 23671 w 48767"/>
                <a:gd name="connsiteY3" fmla="*/ 49888 h 50088"/>
                <a:gd name="connsiteX4" fmla="*/ -713 w 48767"/>
                <a:gd name="connsiteY4" fmla="*/ 24843 h 50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50088">
                  <a:moveTo>
                    <a:pt x="-713" y="24843"/>
                  </a:moveTo>
                  <a:cubicBezTo>
                    <a:pt x="-713" y="11026"/>
                    <a:pt x="10209" y="-201"/>
                    <a:pt x="23671" y="-201"/>
                  </a:cubicBezTo>
                  <a:cubicBezTo>
                    <a:pt x="37133" y="-201"/>
                    <a:pt x="48055" y="11026"/>
                    <a:pt x="48055" y="24843"/>
                  </a:cubicBezTo>
                  <a:cubicBezTo>
                    <a:pt x="48055" y="38661"/>
                    <a:pt x="37133" y="49888"/>
                    <a:pt x="23671" y="49888"/>
                  </a:cubicBezTo>
                  <a:cubicBezTo>
                    <a:pt x="10209" y="49888"/>
                    <a:pt x="-713" y="38661"/>
                    <a:pt x="-713" y="24843"/>
                  </a:cubicBezTo>
                  <a:close/>
                </a:path>
              </a:pathLst>
            </a:custGeom>
            <a:noFill/>
            <a:ln w="5080" cap="flat">
              <a:solidFill>
                <a:srgbClr val="002878"/>
              </a:solidFill>
              <a:prstDash val="solid"/>
              <a:round/>
            </a:ln>
          </p:spPr>
          <p:txBody>
            <a:bodyPr rtlCol="0" anchor="ctr"/>
            <a:lstStyle/>
            <a:p>
              <a:endParaRPr lang="en-US" sz="2800"/>
            </a:p>
          </p:txBody>
        </p:sp>
      </p:grpSp>
      <p:sp>
        <p:nvSpPr>
          <p:cNvPr id="683" name="Graphic 3">
            <a:extLst>
              <a:ext uri="{FF2B5EF4-FFF2-40B4-BE49-F238E27FC236}">
                <a16:creationId xmlns:a16="http://schemas.microsoft.com/office/drawing/2014/main" id="{51F638FB-BC56-40DC-9BA5-B66A4636B52B}"/>
              </a:ext>
            </a:extLst>
          </p:cNvPr>
          <p:cNvSpPr/>
          <p:nvPr/>
        </p:nvSpPr>
        <p:spPr>
          <a:xfrm>
            <a:off x="2927792" y="3603590"/>
            <a:ext cx="2447493" cy="279501"/>
          </a:xfrm>
          <a:custGeom>
            <a:avLst/>
            <a:gdLst>
              <a:gd name="connsiteX0" fmla="*/ 0 w 2447493"/>
              <a:gd name="connsiteY0" fmla="*/ 0 h 279501"/>
              <a:gd name="connsiteX1" fmla="*/ 2447493 w 2447493"/>
              <a:gd name="connsiteY1" fmla="*/ 0 h 279501"/>
              <a:gd name="connsiteX2" fmla="*/ 2447493 w 2447493"/>
              <a:gd name="connsiteY2" fmla="*/ 279502 h 279501"/>
              <a:gd name="connsiteX3" fmla="*/ 0 w 2447493"/>
              <a:gd name="connsiteY3" fmla="*/ 279502 h 279501"/>
            </a:gdLst>
            <a:ahLst/>
            <a:cxnLst>
              <a:cxn ang="0">
                <a:pos x="connsiteX0" y="connsiteY0"/>
              </a:cxn>
              <a:cxn ang="0">
                <a:pos x="connsiteX1" y="connsiteY1"/>
              </a:cxn>
              <a:cxn ang="0">
                <a:pos x="connsiteX2" y="connsiteY2"/>
              </a:cxn>
              <a:cxn ang="0">
                <a:pos x="connsiteX3" y="connsiteY3"/>
              </a:cxn>
            </a:cxnLst>
            <a:rect l="l" t="t" r="r" b="b"/>
            <a:pathLst>
              <a:path w="2447493" h="279501">
                <a:moveTo>
                  <a:pt x="0" y="0"/>
                </a:moveTo>
                <a:lnTo>
                  <a:pt x="2447493" y="0"/>
                </a:lnTo>
                <a:lnTo>
                  <a:pt x="2447493" y="279502"/>
                </a:lnTo>
                <a:lnTo>
                  <a:pt x="0" y="279502"/>
                </a:lnTo>
                <a:close/>
              </a:path>
            </a:pathLst>
          </a:custGeom>
          <a:noFill/>
          <a:ln w="5080" cap="flat">
            <a:noFill/>
            <a:prstDash val="solid"/>
            <a:miter/>
          </a:ln>
        </p:spPr>
        <p:txBody>
          <a:bodyPr rtlCol="0" anchor="ctr"/>
          <a:lstStyle/>
          <a:p>
            <a:endParaRPr lang="en-US"/>
          </a:p>
        </p:txBody>
      </p:sp>
      <p:grpSp>
        <p:nvGrpSpPr>
          <p:cNvPr id="31" name="Group 19">
            <a:extLst>
              <a:ext uri="{FF2B5EF4-FFF2-40B4-BE49-F238E27FC236}">
                <a16:creationId xmlns:a16="http://schemas.microsoft.com/office/drawing/2014/main" id="{57A22CD7-09B2-C0FA-A3B6-8EB50D37A3F0}"/>
              </a:ext>
            </a:extLst>
          </p:cNvPr>
          <p:cNvGrpSpPr/>
          <p:nvPr/>
        </p:nvGrpSpPr>
        <p:grpSpPr>
          <a:xfrm>
            <a:off x="3909591" y="2270365"/>
            <a:ext cx="936080" cy="2011318"/>
            <a:chOff x="-984134" y="-617694"/>
            <a:chExt cx="2327465" cy="7038328"/>
          </a:xfrm>
          <a:effectLst>
            <a:outerShdw blurRad="50800" dist="50800" dir="3652794" algn="ctr" rotWithShape="0">
              <a:srgbClr val="000000">
                <a:alpha val="67889"/>
              </a:srgbClr>
            </a:outerShdw>
          </a:effectLst>
        </p:grpSpPr>
        <p:grpSp>
          <p:nvGrpSpPr>
            <p:cNvPr id="34" name="Group 106">
              <a:extLst>
                <a:ext uri="{FF2B5EF4-FFF2-40B4-BE49-F238E27FC236}">
                  <a16:creationId xmlns:a16="http://schemas.microsoft.com/office/drawing/2014/main" id="{B219F9DE-7FE4-EC6C-B12C-22E3203DA03D}"/>
                </a:ext>
              </a:extLst>
            </p:cNvPr>
            <p:cNvGrpSpPr/>
            <p:nvPr/>
          </p:nvGrpSpPr>
          <p:grpSpPr>
            <a:xfrm>
              <a:off x="-984134" y="1707804"/>
              <a:ext cx="2327465" cy="2353210"/>
              <a:chOff x="5272659" y="919799"/>
              <a:chExt cx="3356214" cy="3393337"/>
            </a:xfrm>
            <a:effectLst>
              <a:outerShdw blurRad="50800" dist="38100" dir="2700000" algn="tl" rotWithShape="0">
                <a:prstClr val="black">
                  <a:alpha val="40000"/>
                </a:prstClr>
              </a:outerShdw>
            </a:effectLst>
          </p:grpSpPr>
          <p:pic>
            <p:nvPicPr>
              <p:cNvPr id="43" name="Picture 107" descr="A picture containing text, electronics, computer&#10;&#10;Description automatically generated">
                <a:extLst>
                  <a:ext uri="{FF2B5EF4-FFF2-40B4-BE49-F238E27FC236}">
                    <a16:creationId xmlns:a16="http://schemas.microsoft.com/office/drawing/2014/main" id="{DFD73B97-55DA-91D6-06C1-9887C22D3D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44" name="Picture 108" descr="A picture containing text, electronics, computer&#10;&#10;Description automatically generated">
                <a:extLst>
                  <a:ext uri="{FF2B5EF4-FFF2-40B4-BE49-F238E27FC236}">
                    <a16:creationId xmlns:a16="http://schemas.microsoft.com/office/drawing/2014/main" id="{F011F15B-B2B5-A383-8DB7-F4BA900D47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45" name="Picture 109" descr="A picture containing text, electronics, computer&#10;&#10;Description automatically generated">
                <a:extLst>
                  <a:ext uri="{FF2B5EF4-FFF2-40B4-BE49-F238E27FC236}">
                    <a16:creationId xmlns:a16="http://schemas.microsoft.com/office/drawing/2014/main" id="{22574F3B-039C-A8D6-F37B-90B9EAAB73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nvGrpSpPr>
            <p:cNvPr id="35" name="Group 114">
              <a:extLst>
                <a:ext uri="{FF2B5EF4-FFF2-40B4-BE49-F238E27FC236}">
                  <a16:creationId xmlns:a16="http://schemas.microsoft.com/office/drawing/2014/main" id="{F73823A5-7F31-1146-1096-BCB00D86BC4D}"/>
                </a:ext>
              </a:extLst>
            </p:cNvPr>
            <p:cNvGrpSpPr/>
            <p:nvPr/>
          </p:nvGrpSpPr>
          <p:grpSpPr>
            <a:xfrm>
              <a:off x="-984134" y="-617694"/>
              <a:ext cx="2327465" cy="2353209"/>
              <a:chOff x="5272659" y="968781"/>
              <a:chExt cx="3356214" cy="3393336"/>
            </a:xfrm>
            <a:effectLst>
              <a:outerShdw blurRad="50800" dist="38100" dir="2700000" algn="tl" rotWithShape="0">
                <a:prstClr val="black">
                  <a:alpha val="40000"/>
                </a:prstClr>
              </a:outerShdw>
            </a:effectLst>
          </p:grpSpPr>
          <p:pic>
            <p:nvPicPr>
              <p:cNvPr id="40" name="Picture 115" descr="A picture containing text, electronics, computer&#10;&#10;Description automatically generated">
                <a:extLst>
                  <a:ext uri="{FF2B5EF4-FFF2-40B4-BE49-F238E27FC236}">
                    <a16:creationId xmlns:a16="http://schemas.microsoft.com/office/drawing/2014/main" id="{DD99F1D6-E26F-BC80-B840-9BBFFF1453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66857"/>
                <a:ext cx="3356214" cy="1495260"/>
              </a:xfrm>
              <a:prstGeom prst="rect">
                <a:avLst/>
              </a:prstGeom>
            </p:spPr>
          </p:pic>
          <p:pic>
            <p:nvPicPr>
              <p:cNvPr id="41" name="Picture 116" descr="A picture containing text, electronics, computer&#10;&#10;Description automatically generated">
                <a:extLst>
                  <a:ext uri="{FF2B5EF4-FFF2-40B4-BE49-F238E27FC236}">
                    <a16:creationId xmlns:a16="http://schemas.microsoft.com/office/drawing/2014/main" id="{4DB19764-CFE4-F58C-9D5A-3B4EF59F1E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720933"/>
                <a:ext cx="3356214" cy="1495260"/>
              </a:xfrm>
              <a:prstGeom prst="rect">
                <a:avLst/>
              </a:prstGeom>
            </p:spPr>
          </p:pic>
          <p:pic>
            <p:nvPicPr>
              <p:cNvPr id="42" name="Picture 117" descr="A picture containing text, electronics, computer&#10;&#10;Description automatically generated">
                <a:extLst>
                  <a:ext uri="{FF2B5EF4-FFF2-40B4-BE49-F238E27FC236}">
                    <a16:creationId xmlns:a16="http://schemas.microsoft.com/office/drawing/2014/main" id="{CEBFC207-3391-04E6-67EB-92C8063CB6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68781"/>
                <a:ext cx="3356214" cy="1099614"/>
              </a:xfrm>
              <a:prstGeom prst="rect">
                <a:avLst/>
              </a:prstGeom>
            </p:spPr>
          </p:pic>
        </p:grpSp>
        <p:grpSp>
          <p:nvGrpSpPr>
            <p:cNvPr id="36" name="Group 110">
              <a:extLst>
                <a:ext uri="{FF2B5EF4-FFF2-40B4-BE49-F238E27FC236}">
                  <a16:creationId xmlns:a16="http://schemas.microsoft.com/office/drawing/2014/main" id="{D380327B-B795-4C0A-5A17-EE43458C405F}"/>
                </a:ext>
              </a:extLst>
            </p:cNvPr>
            <p:cNvGrpSpPr/>
            <p:nvPr/>
          </p:nvGrpSpPr>
          <p:grpSpPr>
            <a:xfrm>
              <a:off x="-984134" y="4067424"/>
              <a:ext cx="2327465" cy="2353210"/>
              <a:chOff x="5272659" y="919799"/>
              <a:chExt cx="3356214" cy="3393337"/>
            </a:xfrm>
            <a:effectLst>
              <a:outerShdw blurRad="50800" dist="38100" dir="2700000" algn="tl" rotWithShape="0">
                <a:prstClr val="black">
                  <a:alpha val="40000"/>
                </a:prstClr>
              </a:outerShdw>
            </a:effectLst>
          </p:grpSpPr>
          <p:pic>
            <p:nvPicPr>
              <p:cNvPr id="37" name="Picture 111" descr="A picture containing text, electronics, computer&#10;&#10;Description automatically generated">
                <a:extLst>
                  <a:ext uri="{FF2B5EF4-FFF2-40B4-BE49-F238E27FC236}">
                    <a16:creationId xmlns:a16="http://schemas.microsoft.com/office/drawing/2014/main" id="{E411A7F0-37F5-8DEC-BACA-943D0DE865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2817875"/>
                <a:ext cx="3356214" cy="1495261"/>
              </a:xfrm>
              <a:prstGeom prst="rect">
                <a:avLst/>
              </a:prstGeom>
            </p:spPr>
          </p:pic>
          <p:pic>
            <p:nvPicPr>
              <p:cNvPr id="38" name="Picture 112" descr="A picture containing text, electronics, computer&#10;&#10;Description automatically generated">
                <a:extLst>
                  <a:ext uri="{FF2B5EF4-FFF2-40B4-BE49-F238E27FC236}">
                    <a16:creationId xmlns:a16="http://schemas.microsoft.com/office/drawing/2014/main" id="{156106BE-6B68-E542-7751-ECB3E62A79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2659" y="1671949"/>
                <a:ext cx="3356214" cy="1495261"/>
              </a:xfrm>
              <a:prstGeom prst="rect">
                <a:avLst/>
              </a:prstGeom>
            </p:spPr>
          </p:pic>
          <p:pic>
            <p:nvPicPr>
              <p:cNvPr id="39" name="Picture 113" descr="A picture containing text, electronics, computer&#10;&#10;Description automatically generated">
                <a:extLst>
                  <a:ext uri="{FF2B5EF4-FFF2-40B4-BE49-F238E27FC236}">
                    <a16:creationId xmlns:a16="http://schemas.microsoft.com/office/drawing/2014/main" id="{E09FB0D8-5146-99A9-343F-80BDA06541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6461" b="-1"/>
              <a:stretch/>
            </p:blipFill>
            <p:spPr>
              <a:xfrm>
                <a:off x="5272659" y="919799"/>
                <a:ext cx="3356214" cy="1099613"/>
              </a:xfrm>
              <a:prstGeom prst="rect">
                <a:avLst/>
              </a:prstGeom>
            </p:spPr>
          </p:pic>
        </p:grpSp>
      </p:grpSp>
      <p:sp>
        <p:nvSpPr>
          <p:cNvPr id="12" name="TextBox 31">
            <a:extLst>
              <a:ext uri="{FF2B5EF4-FFF2-40B4-BE49-F238E27FC236}">
                <a16:creationId xmlns:a16="http://schemas.microsoft.com/office/drawing/2014/main" id="{1EE76FEB-B671-0E9A-2BAF-85A547DA2F1A}"/>
              </a:ext>
            </a:extLst>
          </p:cNvPr>
          <p:cNvSpPr txBox="1"/>
          <p:nvPr/>
        </p:nvSpPr>
        <p:spPr>
          <a:xfrm>
            <a:off x="190478" y="2331517"/>
            <a:ext cx="3287866" cy="2321085"/>
          </a:xfrm>
          <a:prstGeom prst="rect">
            <a:avLst/>
          </a:prstGeom>
          <a:noFill/>
        </p:spPr>
        <p:txBody>
          <a:bodyPr wrap="square" lIns="91440" tIns="45720" rIns="91440" bIns="45720" anchor="t">
            <a:spAutoFit/>
          </a:bodyPr>
          <a:lstStyle/>
          <a:p>
            <a:pPr>
              <a:lnSpc>
                <a:spcPct val="150000"/>
              </a:lnSpc>
            </a:pPr>
            <a:r>
              <a:rPr lang="en-US" sz="1400" b="1" dirty="0">
                <a:solidFill>
                  <a:srgbClr val="6A7B84"/>
                </a:solidFill>
                <a:ea typeface="ＭＳ Ｐゴシック"/>
              </a:rPr>
              <a:t>S3 and S3 Glacier Standard</a:t>
            </a:r>
          </a:p>
          <a:p>
            <a:pPr defTabSz="914333">
              <a:buSzPct val="95000"/>
              <a:defRPr/>
            </a:pPr>
            <a:endParaRPr lang="en-US" sz="1400" dirty="0">
              <a:solidFill>
                <a:srgbClr val="6A7B84"/>
              </a:solidFill>
            </a:endParaRPr>
          </a:p>
          <a:p>
            <a:pPr defTabSz="914333">
              <a:buSzPct val="95000"/>
              <a:defRPr/>
            </a:pPr>
            <a:r>
              <a:rPr lang="en-US" sz="1400" b="1" dirty="0">
                <a:solidFill>
                  <a:srgbClr val="6A7B84"/>
                </a:solidFill>
                <a:ea typeface="ＭＳ Ｐゴシック"/>
              </a:rPr>
              <a:t>Ultra-secure, </a:t>
            </a:r>
            <a:r>
              <a:rPr lang="en-US" sz="1400" b="1" dirty="0">
                <a:solidFill>
                  <a:srgbClr val="92D050"/>
                </a:solidFill>
                <a:ea typeface="ＭＳ Ｐゴシック"/>
              </a:rPr>
              <a:t>green</a:t>
            </a:r>
            <a:r>
              <a:rPr lang="en-US" sz="1400" b="1" dirty="0">
                <a:solidFill>
                  <a:srgbClr val="6A7B84"/>
                </a:solidFill>
                <a:ea typeface="ＭＳ Ｐゴシック"/>
              </a:rPr>
              <a:t> data storage</a:t>
            </a:r>
          </a:p>
          <a:p>
            <a:pPr defTabSz="914333">
              <a:buSzPct val="95000"/>
              <a:defRPr/>
            </a:pPr>
            <a:endParaRPr lang="en-US" sz="1400" dirty="0">
              <a:solidFill>
                <a:srgbClr val="6A7B84"/>
              </a:solidFill>
              <a:cs typeface="Calibri"/>
            </a:endParaRPr>
          </a:p>
          <a:p>
            <a:pPr>
              <a:lnSpc>
                <a:spcPct val="150000"/>
              </a:lnSpc>
            </a:pPr>
            <a:r>
              <a:rPr lang="en-US" sz="1400" b="1" dirty="0">
                <a:solidFill>
                  <a:srgbClr val="6A7B84"/>
                </a:solidFill>
                <a:ea typeface="ＭＳ Ｐゴシック"/>
              </a:rPr>
              <a:t>Manage exabytes with a single admin</a:t>
            </a:r>
          </a:p>
          <a:p>
            <a:endParaRPr lang="en-US" sz="1400" b="1" dirty="0">
              <a:solidFill>
                <a:srgbClr val="6A7B84"/>
              </a:solidFill>
              <a:ea typeface="+mn-lt"/>
              <a:cs typeface="Calibri"/>
            </a:endParaRPr>
          </a:p>
          <a:p>
            <a:r>
              <a:rPr lang="en-US" sz="1400" b="1" dirty="0">
                <a:solidFill>
                  <a:srgbClr val="6A7B84"/>
                </a:solidFill>
                <a:ea typeface="+mn-lt"/>
                <a:cs typeface="Calibri"/>
              </a:rPr>
              <a:t>Store and protect billions of files and objects</a:t>
            </a:r>
          </a:p>
          <a:p>
            <a:pPr>
              <a:lnSpc>
                <a:spcPct val="150000"/>
              </a:lnSpc>
            </a:pPr>
            <a:endParaRPr lang="en-US" sz="1400" b="1" dirty="0">
              <a:solidFill>
                <a:srgbClr val="6A7B84"/>
              </a:solidFill>
              <a:ea typeface="ＭＳ Ｐゴシック"/>
            </a:endParaRPr>
          </a:p>
        </p:txBody>
      </p:sp>
    </p:spTree>
    <p:extLst>
      <p:ext uri="{BB962C8B-B14F-4D97-AF65-F5344CB8AC3E}">
        <p14:creationId xmlns:p14="http://schemas.microsoft.com/office/powerpoint/2010/main" val="162648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Basic 2021 Quantum Corporate PowerPoint Template [P00964A-v06]">
  <a:themeElements>
    <a:clrScheme name="Custom 1">
      <a:dk1>
        <a:srgbClr val="0F73C3"/>
      </a:dk1>
      <a:lt1>
        <a:srgbClr val="FFFFFF"/>
      </a:lt1>
      <a:dk2>
        <a:srgbClr val="222222"/>
      </a:dk2>
      <a:lt2>
        <a:srgbClr val="B0B9BF"/>
      </a:lt2>
      <a:accent1>
        <a:srgbClr val="00B6F1"/>
      </a:accent1>
      <a:accent2>
        <a:srgbClr val="002878"/>
      </a:accent2>
      <a:accent3>
        <a:srgbClr val="A72023"/>
      </a:accent3>
      <a:accent4>
        <a:srgbClr val="F37F16"/>
      </a:accent4>
      <a:accent5>
        <a:srgbClr val="682C86"/>
      </a:accent5>
      <a:accent6>
        <a:srgbClr val="74A534"/>
      </a:accent6>
      <a:hlink>
        <a:srgbClr val="74A534"/>
      </a:hlink>
      <a:folHlink>
        <a:srgbClr val="0F73C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fontAlgn="auto">
          <a:spcBef>
            <a:spcPts val="0"/>
          </a:spcBef>
          <a:spcAft>
            <a:spcPts val="0"/>
          </a:spcAft>
          <a:defRPr sz="1600" dirty="0">
            <a:solidFill>
              <a:srgbClr val="FFFFFF"/>
            </a:solidFill>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Quantum_Template_2021_Complete" id="{E6D1BC13-93D7-49DD-A097-1A05D3526A5C}" vid="{80ADBC79-325B-49F6-9EA7-7A4D48DBD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9FE8990795774990F0B9DECEDB2424" ma:contentTypeVersion="12" ma:contentTypeDescription="Create a new document." ma:contentTypeScope="" ma:versionID="a4eb1619a7bdd0e1ffec1860499a439b">
  <xsd:schema xmlns:xsd="http://www.w3.org/2001/XMLSchema" xmlns:xs="http://www.w3.org/2001/XMLSchema" xmlns:p="http://schemas.microsoft.com/office/2006/metadata/properties" xmlns:ns2="7d5b2dbf-658b-46cf-9ee4-28451c2053f5" xmlns:ns3="96ed80fa-952a-4bb5-8d97-41890bb1efe6" targetNamespace="http://schemas.microsoft.com/office/2006/metadata/properties" ma:root="true" ma:fieldsID="5e34778a6c0cacc729c163f9cbc86798" ns2:_="" ns3:_="">
    <xsd:import namespace="7d5b2dbf-658b-46cf-9ee4-28451c2053f5"/>
    <xsd:import namespace="96ed80fa-952a-4bb5-8d97-41890bb1ef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b2dbf-658b-46cf-9ee4-28451c2053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7b79d49-45e8-4655-b7b9-160b048b756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ed80fa-952a-4bb5-8d97-41890bb1efe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8c2de23-029d-4877-ad67-3ba76fd62c22}" ma:internalName="TaxCatchAll" ma:showField="CatchAllData" ma:web="96ed80fa-952a-4bb5-8d97-41890bb1ef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6ed80fa-952a-4bb5-8d97-41890bb1efe6" xsi:nil="true"/>
    <lcf76f155ced4ddcb4097134ff3c332f xmlns="7d5b2dbf-658b-46cf-9ee4-28451c2053f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3AFA6D-8475-4FA9-961F-5A96A35545B3}">
  <ds:schemaRefs>
    <ds:schemaRef ds:uri="http://schemas.microsoft.com/sharepoint/v3/contenttype/forms"/>
  </ds:schemaRefs>
</ds:datastoreItem>
</file>

<file path=customXml/itemProps2.xml><?xml version="1.0" encoding="utf-8"?>
<ds:datastoreItem xmlns:ds="http://schemas.openxmlformats.org/officeDocument/2006/customXml" ds:itemID="{59639BE6-3AF6-4268-8CA0-2FA93211A1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5b2dbf-658b-46cf-9ee4-28451c2053f5"/>
    <ds:schemaRef ds:uri="96ed80fa-952a-4bb5-8d97-41890bb1e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944171-27AF-4ED5-88C9-C6D3A888D981}">
  <ds:schemaRefs>
    <ds:schemaRef ds:uri="http://schemas.microsoft.com/office/2006/documentManagement/types"/>
    <ds:schemaRef ds:uri="http://purl.org/dc/dcmitype/"/>
    <ds:schemaRef ds:uri="http://purl.org/dc/elements/1.1/"/>
    <ds:schemaRef ds:uri="http://purl.org/dc/terms/"/>
    <ds:schemaRef ds:uri="7d5b2dbf-658b-46cf-9ee4-28451c2053f5"/>
    <ds:schemaRef ds:uri="http://schemas.microsoft.com/office/2006/metadata/properties"/>
    <ds:schemaRef ds:uri="http://schemas.microsoft.com/office/infopath/2007/PartnerControls"/>
    <ds:schemaRef ds:uri="http://schemas.openxmlformats.org/package/2006/metadata/core-properties"/>
    <ds:schemaRef ds:uri="96ed80fa-952a-4bb5-8d97-41890bb1efe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Quantum_Template_2021_Complete</Template>
  <TotalTime>835</TotalTime>
  <Words>2018</Words>
  <Application>Microsoft Macintosh PowerPoint</Application>
  <PresentationFormat>Presentazione su schermo (16:9)</PresentationFormat>
  <Paragraphs>376</Paragraphs>
  <Slides>25</Slides>
  <Notes>16</Notes>
  <HiddenSlides>1</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25</vt:i4>
      </vt:variant>
    </vt:vector>
  </HeadingPairs>
  <TitlesOfParts>
    <vt:vector size="32" baseType="lpstr">
      <vt:lpstr>ＭＳ Ｐゴシック</vt:lpstr>
      <vt:lpstr>Aptos</vt:lpstr>
      <vt:lpstr>Arial</vt:lpstr>
      <vt:lpstr>Calibri</vt:lpstr>
      <vt:lpstr>Calibri Light</vt:lpstr>
      <vt:lpstr>Symbol</vt:lpstr>
      <vt:lpstr>1_Basic 2021 Quantum Corporate PowerPoint Template [P00964A-v06]</vt:lpstr>
      <vt:lpstr>Presentazione standard di PowerPoint</vt:lpstr>
      <vt:lpstr>About Quantum (NASDAQ: QMCO)</vt:lpstr>
      <vt:lpstr>Presentazione standard di PowerPoint</vt:lpstr>
      <vt:lpstr>Customer Problems We Solve Today</vt:lpstr>
      <vt:lpstr>Customer Problems We Solve Today</vt:lpstr>
      <vt:lpstr>Need to Address Massive Data Growth; Store Data for Decades and Longer… </vt:lpstr>
      <vt:lpstr>Quantum Solutions for Strengthening Data Protection and Cyber Resilience</vt:lpstr>
      <vt:lpstr>Presentazione standard di PowerPoint</vt:lpstr>
      <vt:lpstr>    ActiveScale Secure, highly durable, and unlimited scalability</vt:lpstr>
      <vt:lpstr>ActiveScale Deployment Options</vt:lpstr>
      <vt:lpstr>    ActiveScale ColdStorage A New Class of Storage (Glacier on premises)</vt:lpstr>
      <vt:lpstr>ActiveScale Cold Storage Low Cost, Durable, Secure Storage for Archiving and Long-Term Retention</vt:lpstr>
      <vt:lpstr>Why Tape?</vt:lpstr>
      <vt:lpstr> Quantum Tape Portfolio with Scalar i7 RAPTOR</vt:lpstr>
      <vt:lpstr>Quantum Active Vault for Ransomware Protection</vt:lpstr>
      <vt:lpstr>Introducing Scalar® Ransom Block</vt:lpstr>
      <vt:lpstr>Quantum Dxi - Series Backup Appliances</vt:lpstr>
      <vt:lpstr>Tape Library Scalar i3</vt:lpstr>
      <vt:lpstr>DXi T-Series Appliance di Backup</vt:lpstr>
      <vt:lpstr>StorNext + Scalar i3 Tape Library</vt:lpstr>
      <vt:lpstr>Long Term Data Archiving – ActiveScale Cold Storage</vt:lpstr>
      <vt:lpstr>Presentazione standard di PowerPoint</vt:lpstr>
      <vt:lpstr>    Integrated Backup infrastructure suite Secure, highly durable, low-cost storage for backup and archiving of cold data</vt:lpstr>
      <vt:lpstr>ActiveScale Cold Storage Low Cost, Durable, Secure Storage for Archiving and Long-Term Retention</vt:lpstr>
      <vt:lpstr>Patented 2-Dimensional Erasure Coding (2D EC)</vt:lpstr>
    </vt:vector>
  </TitlesOfParts>
  <Manager>Isaac Alves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dc:title>
  <dc:subject>Quantum 16:9</dc:subject>
  <dc:creator>Eric Bassier</dc:creator>
  <cp:keywords>Template Mater 2015</cp:keywords>
  <cp:lastModifiedBy>Massimiliano Capoccetti</cp:lastModifiedBy>
  <cp:revision>76</cp:revision>
  <cp:lastPrinted>2015-05-05T15:24:22Z</cp:lastPrinted>
  <dcterms:created xsi:type="dcterms:W3CDTF">2021-09-21T16:09:48Z</dcterms:created>
  <dcterms:modified xsi:type="dcterms:W3CDTF">2025-05-05T14:54:42Z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0x010100F49FE8990795774990F0B9DECEDB2424</vt:lpwstr>
  </property>
  <property fmtid="{D5CDD505-2E9C-101B-9397-08002B2CF9AE}" pid="3" name="MediaServiceImageTags">
    <vt:lpwstr/>
  </property>
</Properties>
</file>