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61" r:id="rId4"/>
    <p:sldId id="755" r:id="rId5"/>
    <p:sldId id="291" r:id="rId6"/>
    <p:sldId id="816" r:id="rId7"/>
    <p:sldId id="2147478549" r:id="rId8"/>
    <p:sldId id="296" r:id="rId9"/>
    <p:sldId id="266" r:id="rId10"/>
    <p:sldId id="268" r:id="rId11"/>
    <p:sldId id="316" r:id="rId12"/>
    <p:sldId id="2147478539" r:id="rId13"/>
    <p:sldId id="2147478551" r:id="rId14"/>
    <p:sldId id="2147478552" r:id="rId15"/>
    <p:sldId id="329" r:id="rId16"/>
    <p:sldId id="330" r:id="rId17"/>
    <p:sldId id="2147478550" r:id="rId18"/>
    <p:sldId id="2147478553" r:id="rId19"/>
    <p:sldId id="331" r:id="rId20"/>
    <p:sldId id="2147478538" r:id="rId21"/>
    <p:sldId id="278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117D8A"/>
    <a:srgbClr val="F39200"/>
    <a:srgbClr val="005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55AA87-8ABE-9745-8B69-FDB47D0E2885}" v="44" dt="2026-09-30T13:38:06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795"/>
  </p:normalViewPr>
  <p:slideViewPr>
    <p:cSldViewPr snapToGrid="0">
      <p:cViewPr varScale="1">
        <p:scale>
          <a:sx n="120" d="100"/>
          <a:sy n="120" d="100"/>
        </p:scale>
        <p:origin x="1456" y="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948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E4FE-D80E-6C42-A864-7BE91C1253C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95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3067A2-51B9-D1E4-3D30-77FB892D0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41DD4A8-85B8-56DF-4406-4DAC8E335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288F78-5A26-678B-0EC4-B532387FD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25EAF9-AB5D-2984-40F1-FD8C994A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A9F558-3AAF-8A71-74ED-7BFABD1F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84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157F13-FE18-1EC1-F814-9F55C5AF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A6ABF4-1B63-CA19-F78F-46F6C0197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C85885-6094-ED86-BB91-C1E1A1B8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2E3FFC-1D52-15E8-9186-E19579B6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AAA8AC-E4DA-3CE7-B5EA-0AC71057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665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0902AF-01A7-B7A1-5532-B70CDAC1F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AD4026-4EA7-E8AC-EAE0-6143F5703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278EC7-3A0D-70EC-6451-6288AE0C1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3E5031-D4A4-0EC6-4F74-E5DD0213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8D94F9-5FF1-F3DF-0388-E9DD58D3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00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C9EBAA-B003-9630-1ADF-A0F8265DC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917263-B333-AFEB-E8C5-0332EAB3B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2D2A8B-6087-E97C-E15C-6AB7A6FFB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595D10-5FE4-B62D-1D7F-34717EF6F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871D443-FB91-EDDC-C546-05B67664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B894DF0-C140-2649-08E2-46516E18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945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A8C00E-CA71-2F68-3B55-FF0609A5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A9B3FED-737C-476B-83A6-7AFB73A1F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6C2213-6053-48C6-2921-B159D3762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8E388F8-9C3B-8B6A-87B1-A4C595D4C3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7FFA0B-0949-B965-19B5-F597E9026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D840A5D-4E9C-24AD-CE9A-704ED07C0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D75B18A-0911-552C-E73D-53F150EF4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51E8F89-2033-C07B-9E06-2961A133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62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6503D7-6158-1C68-C771-594F9A985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E25DC6F-9758-670C-560B-3737E381A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A21D77B-18E1-B4FD-9675-DB0F13772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E703887-6645-68D5-975E-52E9D195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313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B42D553-33E1-98FB-97DC-B9658CF00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DF7F2A5-79DB-5D94-5D48-C9C3FFCF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22057D-8EDF-3A6C-F58F-E88F20A16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913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7EE268-2545-337B-BE82-40F462D2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93E3F-5C91-BA2E-7FCB-D921E92FF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81B9AF-CF00-6E28-A882-AB6852210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D2932A-4C6E-1C77-2D92-5D87B3E4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0668C01-C238-BEBF-47F4-23812112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E3870A2-D134-DEB5-4020-7286D365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80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E1B253-FC82-9C20-8187-3B7B39F2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0614E8B-4E7D-7C77-851C-0B3F6AD3C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8297C5-8022-DB74-070C-90852F83E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198687-FB3A-6CA7-9D63-E3ACBE713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EFD178-23F0-7092-F97E-17587161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00059D-6855-7E3B-F620-C9B9C97AA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626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AB9C61-9391-6DD6-DD2F-3C9AE0C97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7E707CE-43D5-E4C8-C550-836B58745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FBB114-583C-0E82-6402-05B34085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CF143-C6F9-6E9E-2056-CE7B4A9A4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85B11C-76B4-F12F-7680-1D546E5E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76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26BCE78-FA0E-5ED2-5E8C-5A81DF22D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1BB6E15-47D3-4A73-A8D7-79FC1F5FB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9B1F1B-D0ED-8E3A-3A47-7E79A2184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BB997E-4888-8580-013B-280EA559D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5FA881-4FDB-A801-C807-31B507EA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558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3067A2-51B9-D1E4-3D30-77FB892D0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41DD4A8-85B8-56DF-4406-4DAC8E335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288F78-5A26-678B-0EC4-B532387FD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25EAF9-AB5D-2984-40F1-FD8C994A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A9F558-3AAF-8A71-74ED-7BFABD1F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331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157F13-FE18-1EC1-F814-9F55C5AF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A6ABF4-1B63-CA19-F78F-46F6C0197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C85885-6094-ED86-BB91-C1E1A1B8E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2E3FFC-1D52-15E8-9186-E19579B6E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AAA8AC-E4DA-3CE7-B5EA-0AC71057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7815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0902AF-01A7-B7A1-5532-B70CDAC1F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AD4026-4EA7-E8AC-EAE0-6143F5703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278EC7-3A0D-70EC-6451-6288AE0C1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3E5031-D4A4-0EC6-4F74-E5DD0213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8D94F9-5FF1-F3DF-0388-E9DD58D3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090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C9EBAA-B003-9630-1ADF-A0F8265DC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917263-B333-AFEB-E8C5-0332EAB3B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2D2A8B-6087-E97C-E15C-6AB7A6FFB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595D10-5FE4-B62D-1D7F-34717EF6F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871D443-FB91-EDDC-C546-05B67664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B894DF0-C140-2649-08E2-46516E18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A8C00E-CA71-2F68-3B55-FF0609A5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A9B3FED-737C-476B-83A6-7AFB73A1F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6C2213-6053-48C6-2921-B159D3762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8E388F8-9C3B-8B6A-87B1-A4C595D4C3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7FFA0B-0949-B965-19B5-F597E9026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D840A5D-4E9C-24AD-CE9A-704ED07C0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D75B18A-0911-552C-E73D-53F150EF4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51E8F89-2033-C07B-9E06-2961A133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756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6503D7-6158-1C68-C771-594F9A985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E25DC6F-9758-670C-560B-3737E381A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A21D77B-18E1-B4FD-9675-DB0F13772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E703887-6645-68D5-975E-52E9D195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3490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B42D553-33E1-98FB-97DC-B9658CF00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DF7F2A5-79DB-5D94-5D48-C9C3FFCF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22057D-8EDF-3A6C-F58F-E88F20A16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460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7EE268-2545-337B-BE82-40F462D2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93E3F-5C91-BA2E-7FCB-D921E92FF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81B9AF-CF00-6E28-A882-AB6852210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D2932A-4C6E-1C77-2D92-5D87B3E4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0668C01-C238-BEBF-47F4-23812112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E3870A2-D134-DEB5-4020-7286D365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106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E1B253-FC82-9C20-8187-3B7B39F2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0614E8B-4E7D-7C77-851C-0B3F6AD3C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8297C5-8022-DB74-070C-90852F83E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198687-FB3A-6CA7-9D63-E3ACBE713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EFD178-23F0-7092-F97E-17587161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00059D-6855-7E3B-F620-C9B9C97AA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6838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AB9C61-9391-6DD6-DD2F-3C9AE0C97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7E707CE-43D5-E4C8-C550-836B58745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FBB114-583C-0E82-6402-05B34085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CF143-C6F9-6E9E-2056-CE7B4A9A4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85B11C-76B4-F12F-7680-1D546E5E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0159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26BCE78-FA0E-5ED2-5E8C-5A81DF22D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1BB6E15-47D3-4A73-A8D7-79FC1F5FB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9B1F1B-D0ED-8E3A-3A47-7E79A2184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BB997E-4888-8580-013B-280EA559D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5FA881-4FDB-A801-C807-31B507EA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11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476E054-3F20-574F-EBEF-5B56BCFB5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355A7A2-EEB7-1A07-1C87-CE9B7DB49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757513-678D-0FF3-B62B-F1A5AE970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C783F9-11F0-E7B1-5A02-3AF9AB434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0D699A-9D15-135F-DBAF-7293B3A3C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413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476E054-3F20-574F-EBEF-5B56BCFB5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355A7A2-EEB7-1A07-1C87-CE9B7DB49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757513-678D-0FF3-B62B-F1A5AE970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AD8BC-6142-4829-9838-EB7FE3987C11}" type="datetimeFigureOut">
              <a:rPr lang="it-IT" smtClean="0"/>
              <a:t>01/10/26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C783F9-11F0-E7B1-5A02-3AF9AB434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0D699A-9D15-135F-DBAF-7293B3A3C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72D04-FB4C-47AF-82DF-8D2E86D28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421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it/dp/B097B1BX8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3cime.com/it-IT/Blo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hyperlink" Target="https://www.punto-informatico.it/viasat-guerra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5_slRzlWPRI?feature=oembed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22.svg"/><Relationship Id="rId7" Type="http://schemas.openxmlformats.org/officeDocument/2006/relationships/image" Target="../media/image26.jpe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svg"/><Relationship Id="rId9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57016" y="-428801"/>
            <a:ext cx="8778684" cy="7544182"/>
            <a:chOff x="0" y="0"/>
            <a:chExt cx="812800" cy="698500"/>
          </a:xfrm>
        </p:grpSpPr>
        <p:sp>
          <p:nvSpPr>
            <p:cNvPr id="3" name="Freeform 3"/>
            <p:cNvSpPr/>
            <p:nvPr/>
          </p:nvSpPr>
          <p:spPr>
            <a:xfrm>
              <a:off x="3387" y="0"/>
              <a:ext cx="806026" cy="698500"/>
            </a:xfrm>
            <a:custGeom>
              <a:avLst/>
              <a:gdLst/>
              <a:ahLst/>
              <a:cxnLst/>
              <a:rect l="l" t="t" r="r" b="b"/>
              <a:pathLst>
                <a:path w="806026" h="698500">
                  <a:moveTo>
                    <a:pt x="800543" y="364495"/>
                  </a:moveTo>
                  <a:lnTo>
                    <a:pt x="615083" y="683255"/>
                  </a:lnTo>
                  <a:cubicBezTo>
                    <a:pt x="609591" y="692693"/>
                    <a:pt x="599495" y="698500"/>
                    <a:pt x="588575" y="698500"/>
                  </a:cubicBezTo>
                  <a:lnTo>
                    <a:pt x="217451" y="698500"/>
                  </a:lnTo>
                  <a:cubicBezTo>
                    <a:pt x="206531" y="698500"/>
                    <a:pt x="196435" y="692693"/>
                    <a:pt x="190943" y="683255"/>
                  </a:cubicBezTo>
                  <a:lnTo>
                    <a:pt x="5483" y="364495"/>
                  </a:lnTo>
                  <a:cubicBezTo>
                    <a:pt x="0" y="355071"/>
                    <a:pt x="0" y="343429"/>
                    <a:pt x="5483" y="334005"/>
                  </a:cubicBezTo>
                  <a:lnTo>
                    <a:pt x="190943" y="15245"/>
                  </a:lnTo>
                  <a:cubicBezTo>
                    <a:pt x="196435" y="5807"/>
                    <a:pt x="206531" y="0"/>
                    <a:pt x="217451" y="0"/>
                  </a:cubicBezTo>
                  <a:lnTo>
                    <a:pt x="588575" y="0"/>
                  </a:lnTo>
                  <a:cubicBezTo>
                    <a:pt x="599495" y="0"/>
                    <a:pt x="609591" y="5807"/>
                    <a:pt x="615083" y="15245"/>
                  </a:cubicBezTo>
                  <a:lnTo>
                    <a:pt x="800543" y="334005"/>
                  </a:lnTo>
                  <a:cubicBezTo>
                    <a:pt x="806026" y="343429"/>
                    <a:pt x="806026" y="355071"/>
                    <a:pt x="800543" y="364495"/>
                  </a:cubicBezTo>
                  <a:close/>
                </a:path>
              </a:pathLst>
            </a:custGeom>
            <a:solidFill>
              <a:srgbClr val="273B64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2232866" y="-1893856"/>
            <a:ext cx="3409583" cy="2930110"/>
            <a:chOff x="0" y="0"/>
            <a:chExt cx="812800" cy="698500"/>
          </a:xfrm>
        </p:grpSpPr>
        <p:sp>
          <p:nvSpPr>
            <p:cNvPr id="15" name="Freeform 15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2F5EA8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5800" y="4457848"/>
            <a:ext cx="2837989" cy="760662"/>
            <a:chOff x="0" y="-66675"/>
            <a:chExt cx="1121181" cy="3005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1181" cy="233833"/>
            </a:xfrm>
            <a:custGeom>
              <a:avLst/>
              <a:gdLst/>
              <a:ahLst/>
              <a:cxnLst/>
              <a:rect l="l" t="t" r="r" b="b"/>
              <a:pathLst>
                <a:path w="1121181" h="233833">
                  <a:moveTo>
                    <a:pt x="27280" y="0"/>
                  </a:moveTo>
                  <a:lnTo>
                    <a:pt x="1093901" y="0"/>
                  </a:lnTo>
                  <a:cubicBezTo>
                    <a:pt x="1101136" y="0"/>
                    <a:pt x="1108075" y="2874"/>
                    <a:pt x="1113191" y="7990"/>
                  </a:cubicBezTo>
                  <a:cubicBezTo>
                    <a:pt x="1118307" y="13106"/>
                    <a:pt x="1121181" y="20045"/>
                    <a:pt x="1121181" y="27280"/>
                  </a:cubicBezTo>
                  <a:lnTo>
                    <a:pt x="1121181" y="206554"/>
                  </a:lnTo>
                  <a:cubicBezTo>
                    <a:pt x="1121181" y="213789"/>
                    <a:pt x="1118307" y="220727"/>
                    <a:pt x="1113191" y="225843"/>
                  </a:cubicBezTo>
                  <a:cubicBezTo>
                    <a:pt x="1108075" y="230959"/>
                    <a:pt x="1101136" y="233833"/>
                    <a:pt x="1093901" y="233833"/>
                  </a:cubicBezTo>
                  <a:lnTo>
                    <a:pt x="27280" y="233833"/>
                  </a:lnTo>
                  <a:cubicBezTo>
                    <a:pt x="20045" y="233833"/>
                    <a:pt x="13106" y="230959"/>
                    <a:pt x="7990" y="225843"/>
                  </a:cubicBezTo>
                  <a:cubicBezTo>
                    <a:pt x="2874" y="220727"/>
                    <a:pt x="0" y="213789"/>
                    <a:pt x="0" y="206554"/>
                  </a:cubicBezTo>
                  <a:lnTo>
                    <a:pt x="0" y="27280"/>
                  </a:lnTo>
                  <a:cubicBezTo>
                    <a:pt x="0" y="20045"/>
                    <a:pt x="2874" y="13106"/>
                    <a:pt x="7990" y="7990"/>
                  </a:cubicBezTo>
                  <a:cubicBezTo>
                    <a:pt x="13106" y="2874"/>
                    <a:pt x="20045" y="0"/>
                    <a:pt x="27280" y="0"/>
                  </a:cubicBezTo>
                  <a:close/>
                </a:path>
              </a:pathLst>
            </a:custGeom>
            <a:solidFill>
              <a:srgbClr val="2F5EA8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1121181" cy="30050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r>
                <a:rPr lang="en-US" sz="1667" dirty="0">
                  <a:solidFill>
                    <a:srgbClr val="FFFFFF"/>
                  </a:solidFill>
                  <a:latin typeface="TT Norms"/>
                  <a:ea typeface="TT Norms"/>
                  <a:cs typeface="TT Norms"/>
                  <a:sym typeface="TT Norms"/>
                </a:rPr>
                <a:t>www.meetit.cloud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 rot="21388237">
            <a:off x="5784917" y="5837879"/>
            <a:ext cx="2385893" cy="2272315"/>
            <a:chOff x="0" y="0"/>
            <a:chExt cx="812800" cy="711200"/>
          </a:xfrm>
        </p:grpSpPr>
        <p:sp>
          <p:nvSpPr>
            <p:cNvPr id="21" name="Freeform 21"/>
            <p:cNvSpPr/>
            <p:nvPr/>
          </p:nvSpPr>
          <p:spPr>
            <a:xfrm>
              <a:off x="24952" y="36798"/>
              <a:ext cx="762896" cy="674402"/>
            </a:xfrm>
            <a:custGeom>
              <a:avLst/>
              <a:gdLst/>
              <a:ahLst/>
              <a:cxnLst/>
              <a:rect l="l" t="t" r="r" b="b"/>
              <a:pathLst>
                <a:path w="762896" h="674402">
                  <a:moveTo>
                    <a:pt x="412908" y="18257"/>
                  </a:moveTo>
                  <a:lnTo>
                    <a:pt x="756388" y="619347"/>
                  </a:lnTo>
                  <a:cubicBezTo>
                    <a:pt x="762896" y="630736"/>
                    <a:pt x="762849" y="644728"/>
                    <a:pt x="756265" y="656074"/>
                  </a:cubicBezTo>
                  <a:cubicBezTo>
                    <a:pt x="749681" y="667419"/>
                    <a:pt x="737556" y="674402"/>
                    <a:pt x="724438" y="674402"/>
                  </a:cubicBezTo>
                  <a:lnTo>
                    <a:pt x="38458" y="674402"/>
                  </a:lnTo>
                  <a:cubicBezTo>
                    <a:pt x="25340" y="674402"/>
                    <a:pt x="13215" y="667419"/>
                    <a:pt x="6631" y="656074"/>
                  </a:cubicBezTo>
                  <a:cubicBezTo>
                    <a:pt x="47" y="644728"/>
                    <a:pt x="0" y="630736"/>
                    <a:pt x="6508" y="619347"/>
                  </a:cubicBezTo>
                  <a:lnTo>
                    <a:pt x="349988" y="18257"/>
                  </a:lnTo>
                  <a:cubicBezTo>
                    <a:pt x="356439" y="6967"/>
                    <a:pt x="368445" y="0"/>
                    <a:pt x="381448" y="0"/>
                  </a:cubicBezTo>
                  <a:cubicBezTo>
                    <a:pt x="394451" y="0"/>
                    <a:pt x="406457" y="6967"/>
                    <a:pt x="412908" y="18257"/>
                  </a:cubicBezTo>
                  <a:close/>
                </a:path>
              </a:pathLst>
            </a:custGeom>
            <a:solidFill>
              <a:srgbClr val="2F5EA8">
                <a:alpha val="89804"/>
              </a:srgbClr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0123504" y="6457950"/>
            <a:ext cx="2074333" cy="814176"/>
          </a:xfrm>
          <a:custGeom>
            <a:avLst/>
            <a:gdLst/>
            <a:ahLst/>
            <a:cxnLst/>
            <a:rect l="l" t="t" r="r" b="b"/>
            <a:pathLst>
              <a:path w="3111500" h="1221264">
                <a:moveTo>
                  <a:pt x="0" y="0"/>
                </a:moveTo>
                <a:lnTo>
                  <a:pt x="3111500" y="0"/>
                </a:lnTo>
                <a:lnTo>
                  <a:pt x="3111500" y="1221263"/>
                </a:lnTo>
                <a:lnTo>
                  <a:pt x="0" y="12212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24" name="Group 24"/>
          <p:cNvGrpSpPr/>
          <p:nvPr/>
        </p:nvGrpSpPr>
        <p:grpSpPr>
          <a:xfrm rot="10800000">
            <a:off x="5514470" y="-698517"/>
            <a:ext cx="2234695" cy="1955358"/>
            <a:chOff x="0" y="0"/>
            <a:chExt cx="812800" cy="711200"/>
          </a:xfrm>
        </p:grpSpPr>
        <p:sp>
          <p:nvSpPr>
            <p:cNvPr id="25" name="Freeform 25"/>
            <p:cNvSpPr/>
            <p:nvPr/>
          </p:nvSpPr>
          <p:spPr>
            <a:xfrm>
              <a:off x="27265" y="40210"/>
              <a:ext cx="758270" cy="670990"/>
            </a:xfrm>
            <a:custGeom>
              <a:avLst/>
              <a:gdLst/>
              <a:ahLst/>
              <a:cxnLst/>
              <a:rect l="l" t="t" r="r" b="b"/>
              <a:pathLst>
                <a:path w="758270" h="670990">
                  <a:moveTo>
                    <a:pt x="413512" y="19949"/>
                  </a:moveTo>
                  <a:lnTo>
                    <a:pt x="751158" y="610831"/>
                  </a:lnTo>
                  <a:cubicBezTo>
                    <a:pt x="758270" y="623276"/>
                    <a:pt x="758219" y="638565"/>
                    <a:pt x="751024" y="650963"/>
                  </a:cubicBezTo>
                  <a:cubicBezTo>
                    <a:pt x="743830" y="663360"/>
                    <a:pt x="730580" y="670990"/>
                    <a:pt x="716247" y="670990"/>
                  </a:cubicBezTo>
                  <a:lnTo>
                    <a:pt x="42023" y="670990"/>
                  </a:lnTo>
                  <a:cubicBezTo>
                    <a:pt x="27690" y="670990"/>
                    <a:pt x="14440" y="663360"/>
                    <a:pt x="7246" y="650963"/>
                  </a:cubicBezTo>
                  <a:cubicBezTo>
                    <a:pt x="51" y="638565"/>
                    <a:pt x="0" y="623276"/>
                    <a:pt x="7112" y="610831"/>
                  </a:cubicBezTo>
                  <a:lnTo>
                    <a:pt x="344758" y="19949"/>
                  </a:lnTo>
                  <a:cubicBezTo>
                    <a:pt x="351808" y="7613"/>
                    <a:pt x="364927" y="0"/>
                    <a:pt x="379135" y="0"/>
                  </a:cubicBezTo>
                  <a:cubicBezTo>
                    <a:pt x="393343" y="0"/>
                    <a:pt x="406462" y="7613"/>
                    <a:pt x="413512" y="19949"/>
                  </a:cubicBezTo>
                  <a:close/>
                </a:path>
              </a:pathLst>
            </a:custGeom>
            <a:solidFill>
              <a:srgbClr val="273B64">
                <a:alpha val="89804"/>
              </a:srgbClr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sp>
        <p:nvSpPr>
          <p:cNvPr id="27" name="Freeform 27"/>
          <p:cNvSpPr/>
          <p:nvPr/>
        </p:nvSpPr>
        <p:spPr>
          <a:xfrm>
            <a:off x="245490" y="256818"/>
            <a:ext cx="599345" cy="488466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28" name="Freeform 28"/>
          <p:cNvSpPr/>
          <p:nvPr/>
        </p:nvSpPr>
        <p:spPr>
          <a:xfrm>
            <a:off x="10123504" y="-226068"/>
            <a:ext cx="2074333" cy="814176"/>
          </a:xfrm>
          <a:custGeom>
            <a:avLst/>
            <a:gdLst/>
            <a:ahLst/>
            <a:cxnLst/>
            <a:rect l="l" t="t" r="r" b="b"/>
            <a:pathLst>
              <a:path w="3111500" h="1221264">
                <a:moveTo>
                  <a:pt x="0" y="0"/>
                </a:moveTo>
                <a:lnTo>
                  <a:pt x="3111500" y="0"/>
                </a:lnTo>
                <a:lnTo>
                  <a:pt x="3111500" y="1221264"/>
                </a:lnTo>
                <a:lnTo>
                  <a:pt x="0" y="1221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29" name="Freeform 29"/>
          <p:cNvSpPr/>
          <p:nvPr/>
        </p:nvSpPr>
        <p:spPr>
          <a:xfrm>
            <a:off x="685801" y="685800"/>
            <a:ext cx="732103" cy="571041"/>
          </a:xfrm>
          <a:custGeom>
            <a:avLst/>
            <a:gdLst/>
            <a:ahLst/>
            <a:cxnLst/>
            <a:rect l="l" t="t" r="r" b="b"/>
            <a:pathLst>
              <a:path w="1098155" h="856561">
                <a:moveTo>
                  <a:pt x="0" y="0"/>
                </a:moveTo>
                <a:lnTo>
                  <a:pt x="1098155" y="0"/>
                </a:lnTo>
                <a:lnTo>
                  <a:pt x="1098155" y="856561"/>
                </a:lnTo>
                <a:lnTo>
                  <a:pt x="0" y="8565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30" name="Group 30"/>
          <p:cNvGrpSpPr/>
          <p:nvPr/>
        </p:nvGrpSpPr>
        <p:grpSpPr>
          <a:xfrm>
            <a:off x="4708806" y="5672817"/>
            <a:ext cx="2095141" cy="499383"/>
            <a:chOff x="0" y="0"/>
            <a:chExt cx="4190283" cy="9987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96420" cy="998767"/>
            </a:xfrm>
            <a:custGeom>
              <a:avLst/>
              <a:gdLst/>
              <a:ahLst/>
              <a:cxnLst/>
              <a:rect l="l" t="t" r="r" b="b"/>
              <a:pathLst>
                <a:path w="1696420" h="998767">
                  <a:moveTo>
                    <a:pt x="0" y="0"/>
                  </a:moveTo>
                  <a:lnTo>
                    <a:pt x="1696420" y="0"/>
                  </a:lnTo>
                  <a:lnTo>
                    <a:pt x="1696420" y="998767"/>
                  </a:lnTo>
                  <a:lnTo>
                    <a:pt x="0" y="998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2187517" y="125061"/>
              <a:ext cx="2002766" cy="873706"/>
            </a:xfrm>
            <a:custGeom>
              <a:avLst/>
              <a:gdLst/>
              <a:ahLst/>
              <a:cxnLst/>
              <a:rect l="l" t="t" r="r" b="b"/>
              <a:pathLst>
                <a:path w="2002766" h="873706">
                  <a:moveTo>
                    <a:pt x="0" y="0"/>
                  </a:moveTo>
                  <a:lnTo>
                    <a:pt x="2002766" y="0"/>
                  </a:lnTo>
                  <a:lnTo>
                    <a:pt x="2002766" y="873706"/>
                  </a:lnTo>
                  <a:lnTo>
                    <a:pt x="0" y="873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it-IT" sz="1200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85800" y="2297830"/>
            <a:ext cx="5520125" cy="86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8"/>
              </a:lnSpc>
            </a:pPr>
            <a:r>
              <a:rPr lang="en-US" sz="4068" b="1" dirty="0">
                <a:solidFill>
                  <a:srgbClr val="273B64"/>
                </a:solidFill>
                <a:latin typeface="TT Norms Bold"/>
                <a:ea typeface="TT Norms Bold"/>
                <a:cs typeface="TT Norms Bold"/>
                <a:sym typeface="TT Norms Bold"/>
              </a:rPr>
              <a:t>Il Disaster Recovery</a:t>
            </a:r>
          </a:p>
          <a:p>
            <a:pPr>
              <a:lnSpc>
                <a:spcPts val="2601"/>
              </a:lnSpc>
            </a:pPr>
            <a:r>
              <a:rPr lang="en-US" sz="2601" b="1" dirty="0">
                <a:solidFill>
                  <a:srgbClr val="2F5EA8"/>
                </a:solidFill>
                <a:latin typeface="TT Norms Bold"/>
                <a:ea typeface="TT Norms Bold"/>
                <a:cs typeface="TT Norms Bold"/>
                <a:sym typeface="TT Norms Bold"/>
              </a:rPr>
              <a:t>Il nostro </a:t>
            </a:r>
            <a:r>
              <a:rPr lang="en-US" sz="2601" b="1" dirty="0" err="1">
                <a:solidFill>
                  <a:srgbClr val="2F5EA8"/>
                </a:solidFill>
                <a:latin typeface="TT Norms Bold"/>
                <a:ea typeface="TT Norms Bold"/>
                <a:cs typeface="TT Norms Bold"/>
                <a:sym typeface="TT Norms Bold"/>
              </a:rPr>
              <a:t>approccio</a:t>
            </a:r>
            <a:r>
              <a:rPr lang="en-US" sz="2601" b="1" dirty="0">
                <a:solidFill>
                  <a:srgbClr val="2F5EA8"/>
                </a:solidFill>
                <a:latin typeface="TT Norms Bold"/>
                <a:ea typeface="TT Norms Bold"/>
                <a:cs typeface="TT Norms Bold"/>
                <a:sym typeface="TT Norms Bold"/>
              </a:rPr>
              <a:t> </a:t>
            </a:r>
            <a:r>
              <a:rPr lang="en-US" sz="2601" b="1" dirty="0" err="1">
                <a:solidFill>
                  <a:srgbClr val="2F5EA8"/>
                </a:solidFill>
                <a:latin typeface="TT Norms Bold"/>
                <a:ea typeface="TT Norms Bold"/>
                <a:cs typeface="TT Norms Bold"/>
                <a:sym typeface="TT Norms Bold"/>
              </a:rPr>
              <a:t>concreto</a:t>
            </a:r>
            <a:endParaRPr lang="en-US" sz="2601" b="1" dirty="0">
              <a:solidFill>
                <a:srgbClr val="2F5EA8"/>
              </a:solidFill>
              <a:latin typeface="TT Norms Bold"/>
              <a:ea typeface="TT Norms Bold"/>
              <a:cs typeface="TT Norms Bold"/>
              <a:sym typeface="TT Norms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685800" y="5306484"/>
            <a:ext cx="3917725" cy="86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1667" dirty="0">
                <a:solidFill>
                  <a:srgbClr val="273B64"/>
                </a:solidFill>
                <a:latin typeface="TT Norms"/>
                <a:ea typeface="TT Norms"/>
                <a:cs typeface="TT Norms"/>
                <a:sym typeface="TT Norms"/>
              </a:rPr>
              <a:t>Bologna, 1 Ottobre 2026</a:t>
            </a:r>
          </a:p>
          <a:p>
            <a:pPr>
              <a:lnSpc>
                <a:spcPts val="2333"/>
              </a:lnSpc>
            </a:pPr>
            <a:r>
              <a:rPr lang="en-US" sz="1667" b="1" dirty="0">
                <a:solidFill>
                  <a:srgbClr val="273B64"/>
                </a:solidFill>
                <a:latin typeface="TT Norms Bold"/>
                <a:ea typeface="TT Norms Bold"/>
                <a:cs typeface="TT Norms Bold"/>
                <a:sym typeface="TT Norms Bold"/>
              </a:rPr>
              <a:t>Giuseppe Mazzoli</a:t>
            </a:r>
          </a:p>
          <a:p>
            <a:pPr>
              <a:lnSpc>
                <a:spcPts val="2333"/>
              </a:lnSpc>
            </a:pPr>
            <a:r>
              <a:rPr lang="en-US" sz="1667" b="1" dirty="0">
                <a:solidFill>
                  <a:srgbClr val="273B64"/>
                </a:solidFill>
                <a:latin typeface="TT Norms Bold"/>
                <a:ea typeface="TT Norms Bold"/>
                <a:cs typeface="TT Norms Bold"/>
                <a:sym typeface="TT Norms Bold"/>
              </a:rPr>
              <a:t>38 anni di </a:t>
            </a:r>
            <a:r>
              <a:rPr lang="en-US" sz="1667" b="1" dirty="0" err="1">
                <a:solidFill>
                  <a:srgbClr val="273B64"/>
                </a:solidFill>
                <a:latin typeface="TT Norms Bold"/>
                <a:ea typeface="TT Norms Bold"/>
                <a:cs typeface="TT Norms Bold"/>
                <a:sym typeface="TT Norms Bold"/>
              </a:rPr>
              <a:t>esperienza</a:t>
            </a:r>
            <a:r>
              <a:rPr lang="en-US" sz="1667" b="1" dirty="0">
                <a:solidFill>
                  <a:srgbClr val="273B64"/>
                </a:solidFill>
                <a:latin typeface="TT Norms Bold"/>
                <a:ea typeface="TT Norms Bold"/>
                <a:cs typeface="TT Norms Bold"/>
                <a:sym typeface="TT Norms Bold"/>
              </a:rPr>
              <a:t> in ICT</a:t>
            </a:r>
          </a:p>
        </p:txBody>
      </p:sp>
      <p:pic>
        <p:nvPicPr>
          <p:cNvPr id="5" name="Immagine 4" descr="Foto">
            <a:extLst>
              <a:ext uri="{FF2B5EF4-FFF2-40B4-BE49-F238E27FC236}">
                <a16:creationId xmlns:a16="http://schemas.microsoft.com/office/drawing/2014/main" id="{FF9F9BBD-16B8-2397-7F5C-D836A1D395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4879" y="550080"/>
            <a:ext cx="4958913" cy="53355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D0DACE-E3DF-FEA9-D738-7A506FE1A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8" y="317896"/>
            <a:ext cx="6545179" cy="61018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La visione olistica della gestione dei dati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E2A3AF3E-E362-77A6-E97C-742BFA60B58D}"/>
              </a:ext>
            </a:extLst>
          </p:cNvPr>
          <p:cNvSpPr txBox="1">
            <a:spLocks/>
          </p:cNvSpPr>
          <p:nvPr/>
        </p:nvSpPr>
        <p:spPr>
          <a:xfrm>
            <a:off x="0" y="4282339"/>
            <a:ext cx="12191999" cy="4232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>
                <a:solidFill>
                  <a:schemeClr val="bg1"/>
                </a:solidFill>
              </a:rPr>
              <a:t>Nome Cognome, </a:t>
            </a:r>
            <a:r>
              <a:rPr lang="it-IT" sz="1200" i="1" dirty="0">
                <a:solidFill>
                  <a:schemeClr val="bg1"/>
                </a:solidFill>
              </a:rPr>
              <a:t>Job Title</a:t>
            </a:r>
          </a:p>
          <a:p>
            <a:r>
              <a:rPr lang="it-IT" sz="1200" dirty="0">
                <a:solidFill>
                  <a:schemeClr val="bg1"/>
                </a:solidFill>
              </a:rPr>
              <a:t>DD/YY/YYYY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DAE5560A-B8FC-8339-C342-5C0B235F27AF}"/>
              </a:ext>
            </a:extLst>
          </p:cNvPr>
          <p:cNvSpPr txBox="1">
            <a:spLocks/>
          </p:cNvSpPr>
          <p:nvPr/>
        </p:nvSpPr>
        <p:spPr>
          <a:xfrm>
            <a:off x="589547" y="612189"/>
            <a:ext cx="6545179" cy="6101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it-IT" sz="2000" dirty="0">
                <a:latin typeface="+mn-lt"/>
              </a:rPr>
              <a:t>Informatica per imprenditori: edizione 2026</a:t>
            </a:r>
          </a:p>
        </p:txBody>
      </p:sp>
      <p:pic>
        <p:nvPicPr>
          <p:cNvPr id="5" name="Picture 2" descr="Informatica per imprenditori">
            <a:hlinkClick r:id="rId3"/>
            <a:extLst>
              <a:ext uri="{FF2B5EF4-FFF2-40B4-BE49-F238E27FC236}">
                <a16:creationId xmlns:a16="http://schemas.microsoft.com/office/drawing/2014/main" id="{2022E580-719C-AD21-65B9-B89753C99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755" y="447875"/>
            <a:ext cx="3381920" cy="5103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A134F59-36E2-85CE-8F95-EF7E6D6CB570}"/>
              </a:ext>
            </a:extLst>
          </p:cNvPr>
          <p:cNvSpPr txBox="1"/>
          <p:nvPr/>
        </p:nvSpPr>
        <p:spPr>
          <a:xfrm>
            <a:off x="2005494" y="2161501"/>
            <a:ext cx="40050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1600" b="1" dirty="0">
                <a:solidFill>
                  <a:srgbClr val="005A8B"/>
                </a:solidFill>
              </a:rPr>
              <a:t>«Quindi nel libro c’è tutto?»</a:t>
            </a:r>
            <a:endParaRPr lang="it-IT" sz="1600" b="1" dirty="0">
              <a:solidFill>
                <a:srgbClr val="117D8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E978D6C-C4C5-36CD-856E-3A425F0DBC24}"/>
              </a:ext>
            </a:extLst>
          </p:cNvPr>
          <p:cNvSpPr txBox="1"/>
          <p:nvPr/>
        </p:nvSpPr>
        <p:spPr>
          <a:xfrm>
            <a:off x="984618" y="1864590"/>
            <a:ext cx="40050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1600" dirty="0">
                <a:solidFill>
                  <a:srgbClr val="005A8B"/>
                </a:solidFill>
              </a:rPr>
              <a:t>Lo scorso anno abbiamo detto:</a:t>
            </a:r>
            <a:endParaRPr lang="it-IT" sz="1600" dirty="0">
              <a:solidFill>
                <a:srgbClr val="117D8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7239DFD-02BD-A374-E6A2-1D2F1BE23D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2" r="22053"/>
          <a:stretch/>
        </p:blipFill>
        <p:spPr>
          <a:xfrm>
            <a:off x="905932" y="3098271"/>
            <a:ext cx="2199124" cy="257291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C2B1F7E-7A11-5C44-3D37-5ED29ADB2CF9}"/>
              </a:ext>
            </a:extLst>
          </p:cNvPr>
          <p:cNvSpPr txBox="1"/>
          <p:nvPr/>
        </p:nvSpPr>
        <p:spPr>
          <a:xfrm rot="1177204">
            <a:off x="873717" y="3340853"/>
            <a:ext cx="6134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r>
              <a:rPr lang="it-IT" sz="2000" i="1" dirty="0">
                <a:latin typeface="Calibri" panose="020F0502020204030204" pitchFamily="34" charset="0"/>
                <a:cs typeface="Calibri" panose="020F0502020204030204" pitchFamily="34" charset="0"/>
              </a:rPr>
              <a:t>No, dobbiamo continuare a girare la ruota nel tempo.</a:t>
            </a:r>
          </a:p>
        </p:txBody>
      </p:sp>
    </p:spTree>
    <p:extLst>
      <p:ext uri="{BB962C8B-B14F-4D97-AF65-F5344CB8AC3E}">
        <p14:creationId xmlns:p14="http://schemas.microsoft.com/office/powerpoint/2010/main" val="399076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4">
            <a:extLst>
              <a:ext uri="{FF2B5EF4-FFF2-40B4-BE49-F238E27FC236}">
                <a16:creationId xmlns:a16="http://schemas.microsoft.com/office/drawing/2014/main" id="{6DE40A2A-9784-04F7-BED7-C23A898C5082}"/>
              </a:ext>
            </a:extLst>
          </p:cNvPr>
          <p:cNvSpPr txBox="1">
            <a:spLocks/>
          </p:cNvSpPr>
          <p:nvPr/>
        </p:nvSpPr>
        <p:spPr>
          <a:xfrm>
            <a:off x="2895263" y="453051"/>
            <a:ext cx="6082691" cy="9446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000" b="1" dirty="0">
                <a:solidFill>
                  <a:srgbClr val="F392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Invito a seguire</a:t>
            </a:r>
          </a:p>
        </p:txBody>
      </p:sp>
      <p:pic>
        <p:nvPicPr>
          <p:cNvPr id="4" name="Immagine 3">
            <a:hlinkClick r:id="rId2"/>
            <a:extLst>
              <a:ext uri="{FF2B5EF4-FFF2-40B4-BE49-F238E27FC236}">
                <a16:creationId xmlns:a16="http://schemas.microsoft.com/office/drawing/2014/main" id="{2F977B64-C057-CC06-FCD9-147848528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710" y="1076324"/>
            <a:ext cx="6377795" cy="486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169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4" descr="Lampione in un vicolo vuoto e buio in lontananza">
            <a:extLst>
              <a:ext uri="{FF2B5EF4-FFF2-40B4-BE49-F238E27FC236}">
                <a16:creationId xmlns:a16="http://schemas.microsoft.com/office/drawing/2014/main" id="{0C9460F8-6394-13FF-BFDD-8C0A4F278A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22" b="1560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CEB6F267-6A29-22A0-EDD4-1194F4D95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FFFF"/>
                </a:solidFill>
                <a:latin typeface="+mn-lt"/>
              </a:rPr>
              <a:t>Una premessa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CF781C3-5CDA-0E8D-DFAB-1C20DD3F3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Siamo abituati a risolvere dei problemi e non a crearne</a:t>
            </a:r>
          </a:p>
        </p:txBody>
      </p:sp>
    </p:spTree>
    <p:extLst>
      <p:ext uri="{BB962C8B-B14F-4D97-AF65-F5344CB8AC3E}">
        <p14:creationId xmlns:p14="http://schemas.microsoft.com/office/powerpoint/2010/main" val="585047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87B87-CBF1-BC51-7504-AC218B935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DD302F86-D953-2C20-D56A-1A166752C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7" y="305370"/>
            <a:ext cx="9826662" cy="61018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Una premessa che non ha niente a che fare con il tema di oggi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D43B07BD-1B58-4E51-F594-38A403032CB5}"/>
              </a:ext>
            </a:extLst>
          </p:cNvPr>
          <p:cNvSpPr txBox="1">
            <a:spLocks/>
          </p:cNvSpPr>
          <p:nvPr/>
        </p:nvSpPr>
        <p:spPr>
          <a:xfrm>
            <a:off x="1591033" y="1360967"/>
            <a:ext cx="9711375" cy="4061637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mosaico di talenti</a:t>
            </a: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PRIMA VOLTA NELLA STORIA, FINO A 4 GENERAZIONI DIVERSE CONVIVONO NEI LUGHI DI LAVORO</a:t>
            </a:r>
          </a:p>
        </p:txBody>
      </p:sp>
    </p:spTree>
    <p:extLst>
      <p:ext uri="{BB962C8B-B14F-4D97-AF65-F5344CB8AC3E}">
        <p14:creationId xmlns:p14="http://schemas.microsoft.com/office/powerpoint/2010/main" val="300558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AAE4F-8321-4B4F-0970-0D4D92B5E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75493C5-3966-828F-F864-F5EDB60DF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220" y="188474"/>
            <a:ext cx="10696904" cy="59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0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DF8ED0-96BB-7C48-E172-E097A4255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F46C8078-7FF6-8528-E469-DC0F2D6BC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 err="1">
                <a:solidFill>
                  <a:srgbClr val="005A8B"/>
                </a:solidFill>
                <a:latin typeface="+mn-lt"/>
              </a:rPr>
              <a:t>Perchè</a:t>
            </a:r>
            <a:r>
              <a:rPr lang="it-IT" sz="2800" b="1" dirty="0">
                <a:solidFill>
                  <a:srgbClr val="005A8B"/>
                </a:solidFill>
                <a:latin typeface="+mn-lt"/>
              </a:rPr>
              <a:t> la NIS2?</a:t>
            </a:r>
          </a:p>
        </p:txBody>
      </p:sp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C528724F-8061-F392-620E-3EF0678B3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2218"/>
            <a:ext cx="10515600" cy="18335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it-IT" sz="4800" b="1" spc="600" dirty="0">
                <a:solidFill>
                  <a:srgbClr val="FF0000"/>
                </a:solidFill>
              </a:rPr>
              <a:t>Siamo in guerra!</a:t>
            </a:r>
          </a:p>
        </p:txBody>
      </p:sp>
    </p:spTree>
    <p:extLst>
      <p:ext uri="{BB962C8B-B14F-4D97-AF65-F5344CB8AC3E}">
        <p14:creationId xmlns:p14="http://schemas.microsoft.com/office/powerpoint/2010/main" val="85360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311F8BD5-CC7F-91EB-0AB1-2EB02676ECDA}"/>
              </a:ext>
            </a:extLst>
          </p:cNvPr>
          <p:cNvSpPr/>
          <p:nvPr/>
        </p:nvSpPr>
        <p:spPr>
          <a:xfrm>
            <a:off x="4225039" y="5551602"/>
            <a:ext cx="3741922" cy="350232"/>
          </a:xfrm>
          <a:prstGeom prst="roundRect">
            <a:avLst/>
          </a:prstGeom>
          <a:solidFill>
            <a:srgbClr val="F392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F4CC86E-8287-C66B-D471-99FD92147A07}"/>
              </a:ext>
            </a:extLst>
          </p:cNvPr>
          <p:cNvSpPr txBox="1">
            <a:spLocks/>
          </p:cNvSpPr>
          <p:nvPr/>
        </p:nvSpPr>
        <p:spPr>
          <a:xfrm>
            <a:off x="2681046" y="354626"/>
            <a:ext cx="7405711" cy="75542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ea typeface="+mj-ea"/>
                <a:cs typeface="+mj-cs"/>
              </a:rPr>
              <a:t>ECCO IL PRIMO ATTO DI GUERRA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38563C-218D-EFD8-8011-E5E01525951F}"/>
              </a:ext>
            </a:extLst>
          </p:cNvPr>
          <p:cNvSpPr/>
          <p:nvPr/>
        </p:nvSpPr>
        <p:spPr>
          <a:xfrm>
            <a:off x="4225039" y="5572829"/>
            <a:ext cx="37419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https://www.punto-informatico.it/viasat-guerra/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E84CD80-5AE0-9981-A341-35020CC0A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50" y="988407"/>
            <a:ext cx="6482004" cy="444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8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4">
            <a:extLst>
              <a:ext uri="{FF2B5EF4-FFF2-40B4-BE49-F238E27FC236}">
                <a16:creationId xmlns:a16="http://schemas.microsoft.com/office/drawing/2014/main" id="{30D883B2-65D5-5CDF-5F14-EF574DBFB7AA}"/>
              </a:ext>
            </a:extLst>
          </p:cNvPr>
          <p:cNvSpPr txBox="1">
            <a:spLocks/>
          </p:cNvSpPr>
          <p:nvPr/>
        </p:nvSpPr>
        <p:spPr>
          <a:xfrm>
            <a:off x="1758972" y="709414"/>
            <a:ext cx="9192986" cy="7307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CYBER ATTACK – POSTULATI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401B88-5EA9-EEEB-6C48-51C9D88F960E}"/>
              </a:ext>
            </a:extLst>
          </p:cNvPr>
          <p:cNvSpPr txBox="1">
            <a:spLocks/>
          </p:cNvSpPr>
          <p:nvPr/>
        </p:nvSpPr>
        <p:spPr>
          <a:xfrm>
            <a:off x="2046241" y="2813625"/>
            <a:ext cx="9004342" cy="1524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La domanda non è «Se verremo attaccati?», ma «Quando verremo attaccati?»</a:t>
            </a:r>
          </a:p>
          <a:p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Dobbiamo essere certi che prima o poi verremo attaccati</a:t>
            </a:r>
          </a:p>
          <a:p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Il doping è sempre più avanti rispetto all’anti-doping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C38C1F5-335D-F698-D1C8-9C1EE1C20E95}"/>
              </a:ext>
            </a:extLst>
          </p:cNvPr>
          <p:cNvSpPr txBox="1"/>
          <p:nvPr/>
        </p:nvSpPr>
        <p:spPr>
          <a:xfrm>
            <a:off x="176081" y="813180"/>
            <a:ext cx="1202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Cyber Attack oggi</a:t>
            </a:r>
            <a:endParaRPr lang="it-IT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1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DE8AC0-EEAE-341B-3FAA-A40F5EBE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BF99A2DA-1E77-9AC8-C781-7A32B251D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8" y="305370"/>
            <a:ext cx="11057020" cy="610184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Politiche di analisi dei rischi e di sicurezza dei sistemi informativi: cosa s’intende?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2582F2B-E6AE-493D-A36D-377447D7870C}"/>
              </a:ext>
            </a:extLst>
          </p:cNvPr>
          <p:cNvSpPr txBox="1">
            <a:spLocks/>
          </p:cNvSpPr>
          <p:nvPr/>
        </p:nvSpPr>
        <p:spPr>
          <a:xfrm>
            <a:off x="1829159" y="1213883"/>
            <a:ext cx="9524642" cy="4430233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 sono i rischi che corrono i nostri dati?</a:t>
            </a:r>
          </a:p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 sono i rischi che corrono i server</a:t>
            </a:r>
          </a:p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 sono i rischi che corrono i computer portatili ed i cellulari</a:t>
            </a:r>
          </a:p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Alcuni esempi:</a:t>
            </a:r>
          </a:p>
          <a:p>
            <a:pPr marL="1163638" indent="-42386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alluvione</a:t>
            </a:r>
          </a:p>
          <a:p>
            <a:pPr marL="1163638" indent="-42386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furto</a:t>
            </a:r>
          </a:p>
          <a:p>
            <a:pPr marL="1163638" indent="-42386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attacco informatico</a:t>
            </a:r>
          </a:p>
          <a:p>
            <a:pPr marL="1163638" indent="-42386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errore umano</a:t>
            </a:r>
          </a:p>
          <a:p>
            <a:pPr marL="1163638" indent="-42386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herthfh</a:t>
            </a:r>
            <a:endParaRPr lang="it-IT" sz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endParaRPr lang="it-IT" sz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9909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28CE1-C527-81F2-1D92-5101537D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D98FD99F-FE38-88CF-5C87-E7BFF5697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7" y="305370"/>
            <a:ext cx="10881273" cy="61018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DR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CB92421D-C1C8-2CC8-6149-4C36B128C454}"/>
              </a:ext>
            </a:extLst>
          </p:cNvPr>
          <p:cNvSpPr txBox="1">
            <a:spLocks/>
          </p:cNvSpPr>
          <p:nvPr/>
        </p:nvSpPr>
        <p:spPr>
          <a:xfrm>
            <a:off x="1367613" y="1456217"/>
            <a:ext cx="5642787" cy="3330468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Disaster</a:t>
            </a:r>
            <a:r>
              <a:rPr lang="it-IT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Recovery: Il DR non è solo un obbligo: è necessario per il buon senso dell’attività imprenditoriale o associativa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 domande fondamentali alle quali dovete dare risposta</a:t>
            </a:r>
          </a:p>
          <a:p>
            <a:pPr marL="1155700" indent="-45561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 tempo potete stare fermi?</a:t>
            </a:r>
          </a:p>
          <a:p>
            <a:pPr marL="1155700" indent="-455613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 siete disposti a spendere negli anni per raggiungere il vostro obiettivo di ripartenza?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8E96A78-C610-6F86-E9B0-7E146B1FB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0"/>
            <a:ext cx="4648200" cy="617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3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BDC092-58D6-8455-BA59-E6CA23881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59BE6281-5BF6-366D-6969-9BC098AF3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7" y="305370"/>
            <a:ext cx="10881273" cy="61018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DR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AE716399-C1A4-E158-9B80-B075224FFA29}"/>
              </a:ext>
            </a:extLst>
          </p:cNvPr>
          <p:cNvSpPr txBox="1">
            <a:spLocks/>
          </p:cNvSpPr>
          <p:nvPr/>
        </p:nvSpPr>
        <p:spPr>
          <a:xfrm>
            <a:off x="1367613" y="1456217"/>
            <a:ext cx="5642787" cy="3330468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sostanza cosa bisogna fare?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endParaRPr lang="it-IT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minimo bisogna copiare i dati “da un’altra parte”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Bisogna avere una infrastruttura per la ripartenza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endParaRPr lang="it-IT" sz="1800" b="1" dirty="0" err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8ED9ADF-C421-CE68-D97E-753E68452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0"/>
            <a:ext cx="4648200" cy="617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95767-7E44-4A2D-F971-36EC5A156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C0CDFFFD-8717-679A-F128-474CD4B49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7" y="305370"/>
            <a:ext cx="10881273" cy="61018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Progetti di DR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1A437B49-5536-A727-4DD7-F40D35BE2998}"/>
              </a:ext>
            </a:extLst>
          </p:cNvPr>
          <p:cNvSpPr txBox="1">
            <a:spLocks/>
          </p:cNvSpPr>
          <p:nvPr/>
        </p:nvSpPr>
        <p:spPr>
          <a:xfrm>
            <a:off x="1367613" y="1456217"/>
            <a:ext cx="5642787" cy="3330468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Tali progetti possono essere realizzati partendo da: 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soluzioni di virtualizzazione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soluzione di back-up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soluzioni di storage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endParaRPr lang="it-IT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191AEE4-C560-2C52-EC7E-5DF5FDA59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0"/>
            <a:ext cx="4648200" cy="617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09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E35DE65-B9FE-1BA0-E58D-310F61E67FA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"/>
          <a:stretch>
            <a:fillRect/>
          </a:stretch>
        </p:blipFill>
        <p:spPr>
          <a:xfrm>
            <a:off x="2028961" y="430190"/>
            <a:ext cx="8134078" cy="539911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616179B-37D4-9BD5-C426-9C33E039D5C5}"/>
              </a:ext>
            </a:extLst>
          </p:cNvPr>
          <p:cNvSpPr txBox="1"/>
          <p:nvPr/>
        </p:nvSpPr>
        <p:spPr>
          <a:xfrm>
            <a:off x="111874" y="813180"/>
            <a:ext cx="1202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Idee per piano B</a:t>
            </a:r>
            <a:endParaRPr lang="it-IT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387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DC2ACFA-58BB-500E-1E50-AFA8A62102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93"/>
          <a:stretch>
            <a:fillRect/>
          </a:stretch>
        </p:blipFill>
        <p:spPr>
          <a:xfrm>
            <a:off x="1578091" y="320675"/>
            <a:ext cx="9035818" cy="554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7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07A14-480E-34B1-A304-8341C28D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FF7ACF2-30DC-FCD2-FA1C-99E8D83EA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84" y="84676"/>
            <a:ext cx="9144000" cy="590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79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214A1-78BE-90C1-C064-37D5FD9D1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0CCEF608-7810-B93C-F1FA-03783069DE7E}"/>
              </a:ext>
            </a:extLst>
          </p:cNvPr>
          <p:cNvSpPr txBox="1">
            <a:spLocks/>
          </p:cNvSpPr>
          <p:nvPr/>
        </p:nvSpPr>
        <p:spPr>
          <a:xfrm>
            <a:off x="1367613" y="1456217"/>
            <a:ext cx="5642787" cy="3330468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</a:pPr>
            <a:r>
              <a:rPr lang="it-IT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Tali progetti possono essere realizzati partendo da: 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Funziona (ad oggi) con le tecnologie di backup dei maggiori </a:t>
            </a:r>
            <a:r>
              <a:rPr lang="it-IT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vendor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it-IT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Veeam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ovviamente)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Offre in opzione un ambiente per i test (almeno annuali) di DR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Arial" panose="020B0604020202020204" pitchFamily="34" charset="0"/>
              <a:buChar char="•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Offre </a:t>
            </a:r>
            <a:r>
              <a:rPr lang="it-IT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-per-use un’infrastruttura per la ripartenza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AB3FC1-A760-217F-39E0-69DE52880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0"/>
            <a:ext cx="4648200" cy="6170886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0FBD533C-7B96-ADB1-68B7-BA33320DB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47" y="305370"/>
            <a:ext cx="10881273" cy="61018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Il servizio DR AS A Service che parte dal backup</a:t>
            </a:r>
          </a:p>
        </p:txBody>
      </p:sp>
    </p:spTree>
    <p:extLst>
      <p:ext uri="{BB962C8B-B14F-4D97-AF65-F5344CB8AC3E}">
        <p14:creationId xmlns:p14="http://schemas.microsoft.com/office/powerpoint/2010/main" val="1835715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605E979-43A2-CD87-B2C8-0E9A9BB16D77}"/>
              </a:ext>
            </a:extLst>
          </p:cNvPr>
          <p:cNvSpPr txBox="1"/>
          <p:nvPr/>
        </p:nvSpPr>
        <p:spPr>
          <a:xfrm>
            <a:off x="111874" y="813180"/>
            <a:ext cx="1202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Idee </a:t>
            </a:r>
            <a:r>
              <a:rPr lang="it-IT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</a:t>
            </a:r>
            <a:r>
              <a:rPr lang="it-IT" sz="1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piano B</a:t>
            </a:r>
            <a:endParaRPr lang="it-IT" sz="1000" b="1" dirty="0">
              <a:solidFill>
                <a:schemeClr val="bg1"/>
              </a:solidFill>
            </a:endParaRPr>
          </a:p>
        </p:txBody>
      </p:sp>
      <p:pic>
        <p:nvPicPr>
          <p:cNvPr id="4" name="Elementi multimediali online 3" title="3CIME Core - Disaster Recovery -">
            <a:hlinkClick r:id="" action="ppaction://media"/>
            <a:extLst>
              <a:ext uri="{FF2B5EF4-FFF2-40B4-BE49-F238E27FC236}">
                <a16:creationId xmlns:a16="http://schemas.microsoft.com/office/drawing/2014/main" id="{739CE902-0394-095A-CC8B-E12FE6EEF8F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73233" y="1438639"/>
            <a:ext cx="7045527" cy="3980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id="{262542FD-7D49-2813-9931-AAD7E08BE1D1}"/>
              </a:ext>
            </a:extLst>
          </p:cNvPr>
          <p:cNvSpPr txBox="1">
            <a:spLocks/>
          </p:cNvSpPr>
          <p:nvPr/>
        </p:nvSpPr>
        <p:spPr>
          <a:xfrm>
            <a:off x="3191030" y="427403"/>
            <a:ext cx="5809931" cy="771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500" b="1" dirty="0">
                <a:solidFill>
                  <a:srgbClr val="005A8B"/>
                </a:solidFill>
                <a:latin typeface="+mn-lt"/>
              </a:rPr>
              <a:t>Per chi apprezza il visuale </a:t>
            </a:r>
          </a:p>
        </p:txBody>
      </p:sp>
      <p:sp>
        <p:nvSpPr>
          <p:cNvPr id="2" name="CasellaDiTesto 1">
            <a:hlinkClick r:id="" action="ppaction://noaction"/>
            <a:extLst>
              <a:ext uri="{FF2B5EF4-FFF2-40B4-BE49-F238E27FC236}">
                <a16:creationId xmlns:a16="http://schemas.microsoft.com/office/drawing/2014/main" id="{4AE4895E-9CEF-4640-BA47-352D90CC20D8}"/>
              </a:ext>
            </a:extLst>
          </p:cNvPr>
          <p:cNvSpPr txBox="1"/>
          <p:nvPr/>
        </p:nvSpPr>
        <p:spPr>
          <a:xfrm>
            <a:off x="165037" y="5050465"/>
            <a:ext cx="1202576" cy="55399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000" dirty="0">
                <a:highlight>
                  <a:srgbClr val="FFFF00"/>
                </a:highlight>
                <a:cs typeface="Calibri" panose="020F0502020204030204" pitchFamily="34" charset="0"/>
                <a:hlinkClick r:id="" action="ppaction://noaction"/>
              </a:rPr>
              <a:t>Le 10 misure tecnico - organizzative</a:t>
            </a:r>
            <a:endParaRPr lang="it-IT" sz="1000" dirty="0">
              <a:highlight>
                <a:srgbClr val="FFFF00"/>
              </a:highlight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2619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0058EB-0799-DEB2-B41C-F2F8DFC8A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1BA04C1E-DBFF-BDD7-855B-1A7B7D89B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729" y="531470"/>
            <a:ext cx="11642271" cy="87573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sz="2800" b="1" dirty="0">
                <a:solidFill>
                  <a:srgbClr val="005A8B"/>
                </a:solidFill>
                <a:latin typeface="+mn-lt"/>
              </a:rPr>
              <a:t>DR che parte dal backup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E888EA7-2589-02AB-4D56-B02C76B50E2F}"/>
              </a:ext>
            </a:extLst>
          </p:cNvPr>
          <p:cNvSpPr txBox="1">
            <a:spLocks/>
          </p:cNvSpPr>
          <p:nvPr/>
        </p:nvSpPr>
        <p:spPr>
          <a:xfrm>
            <a:off x="1515176" y="1722917"/>
            <a:ext cx="9711375" cy="2763358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Backup immutabile 3-2-1-1-0</a:t>
            </a:r>
          </a:p>
          <a:p>
            <a:pPr marL="457200" indent="-457200" algn="l">
              <a:lnSpc>
                <a:spcPct val="115000"/>
              </a:lnSpc>
              <a:spcAft>
                <a:spcPts val="1000"/>
              </a:spcAft>
              <a:buClr>
                <a:srgbClr val="005A8B"/>
              </a:buClr>
              <a:buFont typeface="Wingdings" panose="05000000000000000000" pitchFamily="2" charset="2"/>
              <a:buChar char="§"/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Backup del Cloud: 365, Google, SAAS</a:t>
            </a:r>
          </a:p>
        </p:txBody>
      </p:sp>
    </p:spTree>
    <p:extLst>
      <p:ext uri="{BB962C8B-B14F-4D97-AF65-F5344CB8AC3E}">
        <p14:creationId xmlns:p14="http://schemas.microsoft.com/office/powerpoint/2010/main" val="417958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3084091" y="2368958"/>
            <a:ext cx="7154034" cy="1023951"/>
            <a:chOff x="0" y="0"/>
            <a:chExt cx="2323913" cy="332620"/>
          </a:xfrm>
        </p:grpSpPr>
        <p:sp>
          <p:nvSpPr>
            <p:cNvPr id="3" name="Freeform 3"/>
            <p:cNvSpPr/>
            <p:nvPr/>
          </p:nvSpPr>
          <p:spPr>
            <a:xfrm>
              <a:off x="4453" y="0"/>
              <a:ext cx="2315006" cy="332620"/>
            </a:xfrm>
            <a:custGeom>
              <a:avLst/>
              <a:gdLst/>
              <a:ahLst/>
              <a:cxnLst/>
              <a:rect l="l" t="t" r="r" b="b"/>
              <a:pathLst>
                <a:path w="2315006" h="332620">
                  <a:moveTo>
                    <a:pt x="209569" y="0"/>
                  </a:moveTo>
                  <a:lnTo>
                    <a:pt x="2308638" y="0"/>
                  </a:lnTo>
                  <a:cubicBezTo>
                    <a:pt x="2310834" y="0"/>
                    <a:pt x="2312858" y="1186"/>
                    <a:pt x="2313933" y="3101"/>
                  </a:cubicBezTo>
                  <a:cubicBezTo>
                    <a:pt x="2315007" y="5015"/>
                    <a:pt x="2314963" y="7361"/>
                    <a:pt x="2313818" y="9235"/>
                  </a:cubicBezTo>
                  <a:lnTo>
                    <a:pt x="2121902" y="323385"/>
                  </a:lnTo>
                  <a:cubicBezTo>
                    <a:pt x="2118398" y="329121"/>
                    <a:pt x="2112160" y="332620"/>
                    <a:pt x="2105438" y="332620"/>
                  </a:cubicBezTo>
                  <a:lnTo>
                    <a:pt x="6369" y="332620"/>
                  </a:lnTo>
                  <a:cubicBezTo>
                    <a:pt x="4173" y="332620"/>
                    <a:pt x="2149" y="331434"/>
                    <a:pt x="1075" y="329519"/>
                  </a:cubicBezTo>
                  <a:cubicBezTo>
                    <a:pt x="0" y="327604"/>
                    <a:pt x="44" y="325259"/>
                    <a:pt x="1189" y="323385"/>
                  </a:cubicBezTo>
                  <a:lnTo>
                    <a:pt x="193105" y="9235"/>
                  </a:lnTo>
                  <a:cubicBezTo>
                    <a:pt x="196610" y="3499"/>
                    <a:pt x="202847" y="0"/>
                    <a:pt x="209569" y="0"/>
                  </a:cubicBezTo>
                  <a:close/>
                </a:path>
              </a:pathLst>
            </a:custGeom>
            <a:solidFill>
              <a:srgbClr val="2F5EA8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66675"/>
              <a:ext cx="2120713" cy="3992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238274" y="4069093"/>
            <a:ext cx="509437" cy="506891"/>
          </a:xfrm>
          <a:custGeom>
            <a:avLst/>
            <a:gdLst/>
            <a:ahLst/>
            <a:cxnLst/>
            <a:rect l="l" t="t" r="r" b="b"/>
            <a:pathLst>
              <a:path w="764156" h="760336">
                <a:moveTo>
                  <a:pt x="0" y="0"/>
                </a:moveTo>
                <a:lnTo>
                  <a:pt x="764156" y="0"/>
                </a:lnTo>
                <a:lnTo>
                  <a:pt x="764156" y="760336"/>
                </a:lnTo>
                <a:lnTo>
                  <a:pt x="0" y="760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6" name="Freeform 6"/>
          <p:cNvSpPr/>
          <p:nvPr/>
        </p:nvSpPr>
        <p:spPr>
          <a:xfrm>
            <a:off x="238274" y="3224057"/>
            <a:ext cx="509437" cy="361064"/>
          </a:xfrm>
          <a:custGeom>
            <a:avLst/>
            <a:gdLst/>
            <a:ahLst/>
            <a:cxnLst/>
            <a:rect l="l" t="t" r="r" b="b"/>
            <a:pathLst>
              <a:path w="764156" h="541596">
                <a:moveTo>
                  <a:pt x="0" y="0"/>
                </a:moveTo>
                <a:lnTo>
                  <a:pt x="764156" y="0"/>
                </a:lnTo>
                <a:lnTo>
                  <a:pt x="764156" y="541596"/>
                </a:lnTo>
                <a:lnTo>
                  <a:pt x="0" y="541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7" name="Freeform 7"/>
          <p:cNvSpPr/>
          <p:nvPr/>
        </p:nvSpPr>
        <p:spPr>
          <a:xfrm>
            <a:off x="238274" y="2230640"/>
            <a:ext cx="509437" cy="511997"/>
          </a:xfrm>
          <a:custGeom>
            <a:avLst/>
            <a:gdLst/>
            <a:ahLst/>
            <a:cxnLst/>
            <a:rect l="l" t="t" r="r" b="b"/>
            <a:pathLst>
              <a:path w="764156" h="767996">
                <a:moveTo>
                  <a:pt x="0" y="0"/>
                </a:moveTo>
                <a:lnTo>
                  <a:pt x="764156" y="0"/>
                </a:lnTo>
                <a:lnTo>
                  <a:pt x="764156" y="767997"/>
                </a:lnTo>
                <a:lnTo>
                  <a:pt x="0" y="767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8" name="Freeform 8"/>
          <p:cNvSpPr/>
          <p:nvPr/>
        </p:nvSpPr>
        <p:spPr>
          <a:xfrm>
            <a:off x="238274" y="4962487"/>
            <a:ext cx="509437" cy="556003"/>
          </a:xfrm>
          <a:custGeom>
            <a:avLst/>
            <a:gdLst/>
            <a:ahLst/>
            <a:cxnLst/>
            <a:rect l="l" t="t" r="r" b="b"/>
            <a:pathLst>
              <a:path w="764156" h="834004">
                <a:moveTo>
                  <a:pt x="0" y="0"/>
                </a:moveTo>
                <a:lnTo>
                  <a:pt x="764156" y="0"/>
                </a:lnTo>
                <a:lnTo>
                  <a:pt x="764156" y="834004"/>
                </a:lnTo>
                <a:lnTo>
                  <a:pt x="0" y="8340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9" name="Group 9"/>
          <p:cNvGrpSpPr/>
          <p:nvPr/>
        </p:nvGrpSpPr>
        <p:grpSpPr>
          <a:xfrm>
            <a:off x="1481152" y="4882355"/>
            <a:ext cx="5007990" cy="670874"/>
            <a:chOff x="0" y="-85725"/>
            <a:chExt cx="10015980" cy="1341748"/>
          </a:xfrm>
        </p:grpSpPr>
        <p:sp>
          <p:nvSpPr>
            <p:cNvPr id="10" name="TextBox 10"/>
            <p:cNvSpPr txBox="1"/>
            <p:nvPr/>
          </p:nvSpPr>
          <p:spPr>
            <a:xfrm>
              <a:off x="10264" y="685353"/>
              <a:ext cx="9246476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r>
                <a:rPr lang="en-US" sz="166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Via di Corticella 89/2, Bologna (BO), 40128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0015980" cy="674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>
                  <a:solidFill>
                    <a:srgbClr val="273B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Location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36348" y="-295918"/>
            <a:ext cx="8765336" cy="7544182"/>
            <a:chOff x="0" y="0"/>
            <a:chExt cx="811564" cy="698500"/>
          </a:xfrm>
        </p:grpSpPr>
        <p:sp>
          <p:nvSpPr>
            <p:cNvPr id="13" name="Freeform 13"/>
            <p:cNvSpPr/>
            <p:nvPr/>
          </p:nvSpPr>
          <p:spPr>
            <a:xfrm>
              <a:off x="3392" y="0"/>
              <a:ext cx="804780" cy="698500"/>
            </a:xfrm>
            <a:custGeom>
              <a:avLst/>
              <a:gdLst/>
              <a:ahLst/>
              <a:cxnLst/>
              <a:rect l="l" t="t" r="r" b="b"/>
              <a:pathLst>
                <a:path w="804780" h="698500">
                  <a:moveTo>
                    <a:pt x="799289" y="364519"/>
                  </a:moveTo>
                  <a:lnTo>
                    <a:pt x="613856" y="683231"/>
                  </a:lnTo>
                  <a:cubicBezTo>
                    <a:pt x="608356" y="692685"/>
                    <a:pt x="598244" y="698500"/>
                    <a:pt x="587307" y="698500"/>
                  </a:cubicBezTo>
                  <a:lnTo>
                    <a:pt x="217473" y="698500"/>
                  </a:lnTo>
                  <a:cubicBezTo>
                    <a:pt x="206536" y="698500"/>
                    <a:pt x="196424" y="692685"/>
                    <a:pt x="190924" y="683231"/>
                  </a:cubicBezTo>
                  <a:lnTo>
                    <a:pt x="5492" y="364519"/>
                  </a:lnTo>
                  <a:cubicBezTo>
                    <a:pt x="0" y="355080"/>
                    <a:pt x="0" y="343420"/>
                    <a:pt x="5492" y="333981"/>
                  </a:cubicBezTo>
                  <a:lnTo>
                    <a:pt x="190924" y="15269"/>
                  </a:lnTo>
                  <a:cubicBezTo>
                    <a:pt x="196424" y="5815"/>
                    <a:pt x="206536" y="0"/>
                    <a:pt x="217473" y="0"/>
                  </a:cubicBezTo>
                  <a:lnTo>
                    <a:pt x="587307" y="0"/>
                  </a:lnTo>
                  <a:cubicBezTo>
                    <a:pt x="598244" y="0"/>
                    <a:pt x="608356" y="5815"/>
                    <a:pt x="613856" y="15269"/>
                  </a:cubicBezTo>
                  <a:lnTo>
                    <a:pt x="799289" y="333981"/>
                  </a:lnTo>
                  <a:cubicBezTo>
                    <a:pt x="804780" y="343420"/>
                    <a:pt x="804780" y="355080"/>
                    <a:pt x="799289" y="364519"/>
                  </a:cubicBezTo>
                  <a:close/>
                </a:path>
              </a:pathLst>
            </a:custGeom>
            <a:solidFill>
              <a:srgbClr val="273B64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300" y="-66675"/>
              <a:ext cx="582964" cy="7651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591300" y="-1761864"/>
            <a:ext cx="9138741" cy="7855632"/>
            <a:chOff x="0" y="0"/>
            <a:chExt cx="812800" cy="698680"/>
          </a:xfrm>
        </p:grpSpPr>
        <p:sp>
          <p:nvSpPr>
            <p:cNvPr id="16" name="Freeform 16"/>
            <p:cNvSpPr/>
            <p:nvPr/>
          </p:nvSpPr>
          <p:spPr>
            <a:xfrm>
              <a:off x="3253" y="0"/>
              <a:ext cx="806295" cy="698680"/>
            </a:xfrm>
            <a:custGeom>
              <a:avLst/>
              <a:gdLst/>
              <a:ahLst/>
              <a:cxnLst/>
              <a:rect l="l" t="t" r="r" b="b"/>
              <a:pathLst>
                <a:path w="806295" h="698680">
                  <a:moveTo>
                    <a:pt x="801028" y="363986"/>
                  </a:moveTo>
                  <a:lnTo>
                    <a:pt x="614866" y="684035"/>
                  </a:lnTo>
                  <a:cubicBezTo>
                    <a:pt x="609592" y="693102"/>
                    <a:pt x="599894" y="698680"/>
                    <a:pt x="589404" y="698680"/>
                  </a:cubicBezTo>
                  <a:lnTo>
                    <a:pt x="216890" y="698680"/>
                  </a:lnTo>
                  <a:cubicBezTo>
                    <a:pt x="206400" y="698680"/>
                    <a:pt x="196702" y="693102"/>
                    <a:pt x="191428" y="684035"/>
                  </a:cubicBezTo>
                  <a:lnTo>
                    <a:pt x="5266" y="363986"/>
                  </a:lnTo>
                  <a:cubicBezTo>
                    <a:pt x="0" y="354932"/>
                    <a:pt x="0" y="343748"/>
                    <a:pt x="5266" y="334694"/>
                  </a:cubicBezTo>
                  <a:lnTo>
                    <a:pt x="191428" y="14646"/>
                  </a:lnTo>
                  <a:cubicBezTo>
                    <a:pt x="196702" y="5578"/>
                    <a:pt x="206400" y="0"/>
                    <a:pt x="216890" y="0"/>
                  </a:cubicBezTo>
                  <a:lnTo>
                    <a:pt x="589404" y="0"/>
                  </a:lnTo>
                  <a:cubicBezTo>
                    <a:pt x="599894" y="0"/>
                    <a:pt x="609592" y="5578"/>
                    <a:pt x="614866" y="14646"/>
                  </a:cubicBezTo>
                  <a:lnTo>
                    <a:pt x="801028" y="334694"/>
                  </a:lnTo>
                  <a:cubicBezTo>
                    <a:pt x="806294" y="343748"/>
                    <a:pt x="806294" y="354932"/>
                    <a:pt x="801028" y="363986"/>
                  </a:cubicBezTo>
                  <a:close/>
                </a:path>
              </a:pathLst>
            </a:custGeom>
            <a:solidFill>
              <a:srgbClr val="2F5EA8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300" y="-66675"/>
              <a:ext cx="584200" cy="7653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sp>
        <p:nvSpPr>
          <p:cNvPr id="18" name="Freeform 18"/>
          <p:cNvSpPr/>
          <p:nvPr/>
        </p:nvSpPr>
        <p:spPr>
          <a:xfrm rot="-10800000">
            <a:off x="6605571" y="501050"/>
            <a:ext cx="6275951" cy="5734650"/>
          </a:xfrm>
          <a:custGeom>
            <a:avLst/>
            <a:gdLst/>
            <a:ahLst/>
            <a:cxnLst/>
            <a:rect l="l" t="t" r="r" b="b"/>
            <a:pathLst>
              <a:path w="9413926" h="8601975">
                <a:moveTo>
                  <a:pt x="0" y="0"/>
                </a:moveTo>
                <a:lnTo>
                  <a:pt x="9413926" y="0"/>
                </a:lnTo>
                <a:lnTo>
                  <a:pt x="9413926" y="8601975"/>
                </a:lnTo>
                <a:lnTo>
                  <a:pt x="0" y="86019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19" name="Group 19"/>
          <p:cNvGrpSpPr/>
          <p:nvPr/>
        </p:nvGrpSpPr>
        <p:grpSpPr>
          <a:xfrm>
            <a:off x="6697618" y="858578"/>
            <a:ext cx="6091857" cy="5235190"/>
            <a:chOff x="0" y="0"/>
            <a:chExt cx="812800" cy="698500"/>
          </a:xfrm>
        </p:grpSpPr>
        <p:sp>
          <p:nvSpPr>
            <p:cNvPr id="20" name="Freeform 20"/>
            <p:cNvSpPr/>
            <p:nvPr/>
          </p:nvSpPr>
          <p:spPr>
            <a:xfrm>
              <a:off x="6508" y="0"/>
              <a:ext cx="799785" cy="698500"/>
            </a:xfrm>
            <a:custGeom>
              <a:avLst/>
              <a:gdLst/>
              <a:ahLst/>
              <a:cxnLst/>
              <a:rect l="l" t="t" r="r" b="b"/>
              <a:pathLst>
                <a:path w="799785" h="698500">
                  <a:moveTo>
                    <a:pt x="789249" y="378542"/>
                  </a:moveTo>
                  <a:lnTo>
                    <a:pt x="620135" y="669208"/>
                  </a:lnTo>
                  <a:cubicBezTo>
                    <a:pt x="609583" y="687343"/>
                    <a:pt x="590184" y="698500"/>
                    <a:pt x="569202" y="698500"/>
                  </a:cubicBezTo>
                  <a:lnTo>
                    <a:pt x="230582" y="698500"/>
                  </a:lnTo>
                  <a:cubicBezTo>
                    <a:pt x="209600" y="698500"/>
                    <a:pt x="190201" y="687343"/>
                    <a:pt x="179649" y="669208"/>
                  </a:cubicBezTo>
                  <a:lnTo>
                    <a:pt x="10535" y="378542"/>
                  </a:lnTo>
                  <a:cubicBezTo>
                    <a:pt x="0" y="360435"/>
                    <a:pt x="0" y="338065"/>
                    <a:pt x="10535" y="319958"/>
                  </a:cubicBezTo>
                  <a:lnTo>
                    <a:pt x="179649" y="29293"/>
                  </a:lnTo>
                  <a:cubicBezTo>
                    <a:pt x="190201" y="11157"/>
                    <a:pt x="209600" y="0"/>
                    <a:pt x="230582" y="0"/>
                  </a:cubicBezTo>
                  <a:lnTo>
                    <a:pt x="569202" y="0"/>
                  </a:lnTo>
                  <a:cubicBezTo>
                    <a:pt x="590184" y="0"/>
                    <a:pt x="609583" y="11157"/>
                    <a:pt x="620135" y="29293"/>
                  </a:cubicBezTo>
                  <a:lnTo>
                    <a:pt x="789249" y="319958"/>
                  </a:lnTo>
                  <a:cubicBezTo>
                    <a:pt x="799784" y="338065"/>
                    <a:pt x="799784" y="360435"/>
                    <a:pt x="789249" y="378542"/>
                  </a:cubicBezTo>
                  <a:close/>
                </a:path>
              </a:pathLst>
            </a:custGeom>
            <a:solidFill>
              <a:srgbClr val="2F5EA8"/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41181" tIns="41181" rIns="41181" bIns="41181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909227" y="1040430"/>
            <a:ext cx="6891889" cy="4871487"/>
            <a:chOff x="0" y="0"/>
            <a:chExt cx="988196" cy="698500"/>
          </a:xfrm>
        </p:grpSpPr>
        <p:sp>
          <p:nvSpPr>
            <p:cNvPr id="23" name="Freeform 23"/>
            <p:cNvSpPr/>
            <p:nvPr/>
          </p:nvSpPr>
          <p:spPr>
            <a:xfrm>
              <a:off x="4314" y="0"/>
              <a:ext cx="979568" cy="698500"/>
            </a:xfrm>
            <a:custGeom>
              <a:avLst/>
              <a:gdLst/>
              <a:ahLst/>
              <a:cxnLst/>
              <a:rect l="l" t="t" r="r" b="b"/>
              <a:pathLst>
                <a:path w="979568" h="698500">
                  <a:moveTo>
                    <a:pt x="972584" y="368669"/>
                  </a:moveTo>
                  <a:lnTo>
                    <a:pt x="791980" y="679081"/>
                  </a:lnTo>
                  <a:cubicBezTo>
                    <a:pt x="784985" y="691104"/>
                    <a:pt x="772125" y="698500"/>
                    <a:pt x="758215" y="698500"/>
                  </a:cubicBezTo>
                  <a:lnTo>
                    <a:pt x="221353" y="698500"/>
                  </a:lnTo>
                  <a:cubicBezTo>
                    <a:pt x="207443" y="698500"/>
                    <a:pt x="194583" y="691104"/>
                    <a:pt x="187588" y="679081"/>
                  </a:cubicBezTo>
                  <a:lnTo>
                    <a:pt x="6984" y="368669"/>
                  </a:lnTo>
                  <a:cubicBezTo>
                    <a:pt x="0" y="356665"/>
                    <a:pt x="0" y="341835"/>
                    <a:pt x="6984" y="329831"/>
                  </a:cubicBezTo>
                  <a:lnTo>
                    <a:pt x="187588" y="19419"/>
                  </a:lnTo>
                  <a:cubicBezTo>
                    <a:pt x="194583" y="7396"/>
                    <a:pt x="207443" y="0"/>
                    <a:pt x="221353" y="0"/>
                  </a:cubicBezTo>
                  <a:lnTo>
                    <a:pt x="758215" y="0"/>
                  </a:lnTo>
                  <a:cubicBezTo>
                    <a:pt x="772125" y="0"/>
                    <a:pt x="784985" y="7396"/>
                    <a:pt x="791980" y="19419"/>
                  </a:cubicBezTo>
                  <a:lnTo>
                    <a:pt x="972584" y="329831"/>
                  </a:lnTo>
                  <a:cubicBezTo>
                    <a:pt x="979568" y="341835"/>
                    <a:pt x="979568" y="356665"/>
                    <a:pt x="972584" y="368669"/>
                  </a:cubicBezTo>
                  <a:close/>
                </a:path>
              </a:pathLst>
            </a:custGeom>
            <a:blipFill>
              <a:blip r:embed="rId7"/>
              <a:stretch>
                <a:fillRect l="-620" r="-6387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it-IT" sz="120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854262" y="5279289"/>
            <a:ext cx="3255829" cy="2848851"/>
            <a:chOff x="0" y="0"/>
            <a:chExt cx="812800" cy="711200"/>
          </a:xfrm>
        </p:grpSpPr>
        <p:sp>
          <p:nvSpPr>
            <p:cNvPr id="25" name="Freeform 25"/>
            <p:cNvSpPr/>
            <p:nvPr/>
          </p:nvSpPr>
          <p:spPr>
            <a:xfrm>
              <a:off x="24952" y="36798"/>
              <a:ext cx="762896" cy="674402"/>
            </a:xfrm>
            <a:custGeom>
              <a:avLst/>
              <a:gdLst/>
              <a:ahLst/>
              <a:cxnLst/>
              <a:rect l="l" t="t" r="r" b="b"/>
              <a:pathLst>
                <a:path w="762896" h="674402">
                  <a:moveTo>
                    <a:pt x="412908" y="18257"/>
                  </a:moveTo>
                  <a:lnTo>
                    <a:pt x="756388" y="619347"/>
                  </a:lnTo>
                  <a:cubicBezTo>
                    <a:pt x="762896" y="630736"/>
                    <a:pt x="762849" y="644728"/>
                    <a:pt x="756265" y="656074"/>
                  </a:cubicBezTo>
                  <a:cubicBezTo>
                    <a:pt x="749681" y="667419"/>
                    <a:pt x="737556" y="674402"/>
                    <a:pt x="724438" y="674402"/>
                  </a:cubicBezTo>
                  <a:lnTo>
                    <a:pt x="38458" y="674402"/>
                  </a:lnTo>
                  <a:cubicBezTo>
                    <a:pt x="25340" y="674402"/>
                    <a:pt x="13215" y="667419"/>
                    <a:pt x="6631" y="656074"/>
                  </a:cubicBezTo>
                  <a:cubicBezTo>
                    <a:pt x="47" y="644728"/>
                    <a:pt x="0" y="630736"/>
                    <a:pt x="6508" y="619347"/>
                  </a:cubicBezTo>
                  <a:lnTo>
                    <a:pt x="349988" y="18257"/>
                  </a:lnTo>
                  <a:cubicBezTo>
                    <a:pt x="356439" y="6967"/>
                    <a:pt x="368445" y="0"/>
                    <a:pt x="381448" y="0"/>
                  </a:cubicBezTo>
                  <a:cubicBezTo>
                    <a:pt x="394451" y="0"/>
                    <a:pt x="406457" y="6967"/>
                    <a:pt x="412908" y="18257"/>
                  </a:cubicBezTo>
                  <a:close/>
                </a:path>
              </a:pathLst>
            </a:custGeom>
            <a:solidFill>
              <a:srgbClr val="2F5EA8">
                <a:alpha val="89804"/>
              </a:srgbClr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sp>
        <p:nvSpPr>
          <p:cNvPr id="27" name="Freeform 27"/>
          <p:cNvSpPr/>
          <p:nvPr/>
        </p:nvSpPr>
        <p:spPr>
          <a:xfrm>
            <a:off x="10123504" y="-226068"/>
            <a:ext cx="2074333" cy="814176"/>
          </a:xfrm>
          <a:custGeom>
            <a:avLst/>
            <a:gdLst/>
            <a:ahLst/>
            <a:cxnLst/>
            <a:rect l="l" t="t" r="r" b="b"/>
            <a:pathLst>
              <a:path w="3111500" h="1221264">
                <a:moveTo>
                  <a:pt x="0" y="0"/>
                </a:moveTo>
                <a:lnTo>
                  <a:pt x="3111500" y="0"/>
                </a:lnTo>
                <a:lnTo>
                  <a:pt x="3111500" y="1221264"/>
                </a:lnTo>
                <a:lnTo>
                  <a:pt x="0" y="1221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28" name="Freeform 28"/>
          <p:cNvSpPr/>
          <p:nvPr/>
        </p:nvSpPr>
        <p:spPr>
          <a:xfrm>
            <a:off x="10123504" y="6457950"/>
            <a:ext cx="2074333" cy="814176"/>
          </a:xfrm>
          <a:custGeom>
            <a:avLst/>
            <a:gdLst/>
            <a:ahLst/>
            <a:cxnLst/>
            <a:rect l="l" t="t" r="r" b="b"/>
            <a:pathLst>
              <a:path w="3111500" h="1221264">
                <a:moveTo>
                  <a:pt x="0" y="0"/>
                </a:moveTo>
                <a:lnTo>
                  <a:pt x="3111500" y="0"/>
                </a:lnTo>
                <a:lnTo>
                  <a:pt x="3111500" y="1221263"/>
                </a:lnTo>
                <a:lnTo>
                  <a:pt x="0" y="12212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grpSp>
        <p:nvGrpSpPr>
          <p:cNvPr id="29" name="Group 29"/>
          <p:cNvGrpSpPr/>
          <p:nvPr/>
        </p:nvGrpSpPr>
        <p:grpSpPr>
          <a:xfrm rot="-10800000">
            <a:off x="6489141" y="-919104"/>
            <a:ext cx="2234695" cy="1955358"/>
            <a:chOff x="0" y="0"/>
            <a:chExt cx="812800" cy="711200"/>
          </a:xfrm>
        </p:grpSpPr>
        <p:sp>
          <p:nvSpPr>
            <p:cNvPr id="30" name="Freeform 30"/>
            <p:cNvSpPr/>
            <p:nvPr/>
          </p:nvSpPr>
          <p:spPr>
            <a:xfrm>
              <a:off x="27265" y="40210"/>
              <a:ext cx="758270" cy="670990"/>
            </a:xfrm>
            <a:custGeom>
              <a:avLst/>
              <a:gdLst/>
              <a:ahLst/>
              <a:cxnLst/>
              <a:rect l="l" t="t" r="r" b="b"/>
              <a:pathLst>
                <a:path w="758270" h="670990">
                  <a:moveTo>
                    <a:pt x="413512" y="19949"/>
                  </a:moveTo>
                  <a:lnTo>
                    <a:pt x="751158" y="610831"/>
                  </a:lnTo>
                  <a:cubicBezTo>
                    <a:pt x="758270" y="623276"/>
                    <a:pt x="758219" y="638565"/>
                    <a:pt x="751024" y="650963"/>
                  </a:cubicBezTo>
                  <a:cubicBezTo>
                    <a:pt x="743830" y="663360"/>
                    <a:pt x="730580" y="670990"/>
                    <a:pt x="716247" y="670990"/>
                  </a:cubicBezTo>
                  <a:lnTo>
                    <a:pt x="42023" y="670990"/>
                  </a:lnTo>
                  <a:cubicBezTo>
                    <a:pt x="27690" y="670990"/>
                    <a:pt x="14440" y="663360"/>
                    <a:pt x="7246" y="650963"/>
                  </a:cubicBezTo>
                  <a:cubicBezTo>
                    <a:pt x="51" y="638565"/>
                    <a:pt x="0" y="623276"/>
                    <a:pt x="7112" y="610831"/>
                  </a:cubicBezTo>
                  <a:lnTo>
                    <a:pt x="344758" y="19949"/>
                  </a:lnTo>
                  <a:cubicBezTo>
                    <a:pt x="351808" y="7613"/>
                    <a:pt x="364927" y="0"/>
                    <a:pt x="379135" y="0"/>
                  </a:cubicBezTo>
                  <a:cubicBezTo>
                    <a:pt x="393343" y="0"/>
                    <a:pt x="406462" y="7613"/>
                    <a:pt x="413512" y="19949"/>
                  </a:cubicBezTo>
                  <a:close/>
                </a:path>
              </a:pathLst>
            </a:custGeom>
            <a:solidFill>
              <a:srgbClr val="273B64">
                <a:alpha val="89804"/>
              </a:srgbClr>
            </a:solidFill>
          </p:spPr>
          <p:txBody>
            <a:bodyPr/>
            <a:lstStyle/>
            <a:p>
              <a:endParaRPr lang="it-IT" sz="1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00"/>
                </a:lnSpc>
              </a:pPr>
              <a:endParaRPr sz="1200"/>
            </a:p>
          </p:txBody>
        </p:sp>
      </p:grpSp>
      <p:sp>
        <p:nvSpPr>
          <p:cNvPr id="32" name="Freeform 32"/>
          <p:cNvSpPr/>
          <p:nvPr/>
        </p:nvSpPr>
        <p:spPr>
          <a:xfrm>
            <a:off x="-835174" y="6235700"/>
            <a:ext cx="1328166" cy="27432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sz="1200"/>
          </a:p>
        </p:txBody>
      </p:sp>
      <p:sp>
        <p:nvSpPr>
          <p:cNvPr id="33" name="TextBox 33"/>
          <p:cNvSpPr txBox="1"/>
          <p:nvPr/>
        </p:nvSpPr>
        <p:spPr>
          <a:xfrm>
            <a:off x="1481151" y="1039432"/>
            <a:ext cx="4082779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83"/>
              </a:lnSpc>
            </a:pPr>
            <a:r>
              <a:rPr lang="en-US" sz="4333" b="1">
                <a:solidFill>
                  <a:srgbClr val="273B64"/>
                </a:solidFill>
                <a:latin typeface="TT Norms Bold"/>
                <a:ea typeface="TT Norms Bold"/>
                <a:cs typeface="TT Norms Bold"/>
                <a:sym typeface="TT Norms Bold"/>
              </a:rPr>
              <a:t>GRAZIE!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481152" y="2128504"/>
            <a:ext cx="3541486" cy="670874"/>
            <a:chOff x="0" y="-85725"/>
            <a:chExt cx="7082971" cy="1341748"/>
          </a:xfrm>
        </p:grpSpPr>
        <p:sp>
          <p:nvSpPr>
            <p:cNvPr id="35" name="TextBox 35"/>
            <p:cNvSpPr txBox="1"/>
            <p:nvPr/>
          </p:nvSpPr>
          <p:spPr>
            <a:xfrm>
              <a:off x="7258" y="685353"/>
              <a:ext cx="6538801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r>
                <a:rPr lang="en-US" sz="166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+ 39 3287839459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85725"/>
              <a:ext cx="7082971" cy="674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>
                  <a:solidFill>
                    <a:srgbClr val="273B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Phone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81152" y="3046455"/>
            <a:ext cx="3541486" cy="670874"/>
            <a:chOff x="0" y="-85725"/>
            <a:chExt cx="7082971" cy="1341748"/>
          </a:xfrm>
        </p:grpSpPr>
        <p:sp>
          <p:nvSpPr>
            <p:cNvPr id="38" name="TextBox 38"/>
            <p:cNvSpPr txBox="1"/>
            <p:nvPr/>
          </p:nvSpPr>
          <p:spPr>
            <a:xfrm>
              <a:off x="7258" y="685353"/>
              <a:ext cx="6538801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r>
                <a:rPr lang="en-US" sz="166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giuseppe.mazzoli@3cime.com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85725"/>
              <a:ext cx="7082971" cy="674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>
                  <a:solidFill>
                    <a:srgbClr val="273B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481152" y="3964405"/>
            <a:ext cx="3541486" cy="670874"/>
            <a:chOff x="0" y="-85725"/>
            <a:chExt cx="7082971" cy="1341748"/>
          </a:xfrm>
        </p:grpSpPr>
        <p:sp>
          <p:nvSpPr>
            <p:cNvPr id="41" name="TextBox 41"/>
            <p:cNvSpPr txBox="1"/>
            <p:nvPr/>
          </p:nvSpPr>
          <p:spPr>
            <a:xfrm>
              <a:off x="7258" y="685353"/>
              <a:ext cx="6538801" cy="57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r>
                <a:rPr lang="en-US" sz="1667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www.3cime.com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85725"/>
              <a:ext cx="7082971" cy="674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>
                  <a:solidFill>
                    <a:srgbClr val="273B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Website</a:t>
              </a:r>
            </a:p>
          </p:txBody>
        </p:sp>
      </p:grpSp>
    </p:spTree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l="-30367" r="-10455"/>
          </a:stretch>
        </a:blipFill>
        <a:ln w="209550" cap="rnd">
          <a:solidFill>
            <a:srgbClr val="FFFFFF"/>
          </a:solidFill>
          <a:prstDash val="solid"/>
          <a:round/>
        </a:ln>
      </a:spPr>
      <a:bodyPr/>
      <a:lstStyle>
        <a:defPPr algn="l">
          <a:defRPr sz="120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462</Words>
  <Application>Microsoft Macintosh PowerPoint</Application>
  <PresentationFormat>Widescreen</PresentationFormat>
  <Paragraphs>81</Paragraphs>
  <Slides>20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Poppins</vt:lpstr>
      <vt:lpstr>Poppins Bold</vt:lpstr>
      <vt:lpstr>TT Norms</vt:lpstr>
      <vt:lpstr>TT Norms Bold</vt:lpstr>
      <vt:lpstr>Wingdings</vt:lpstr>
      <vt:lpstr>Tema di Office</vt:lpstr>
      <vt:lpstr>1_Tema di Office</vt:lpstr>
      <vt:lpstr>Presentazione standard di PowerPoint</vt:lpstr>
      <vt:lpstr>La visione olistica della gestione dei dati</vt:lpstr>
      <vt:lpstr>Presentazione standard di PowerPoint</vt:lpstr>
      <vt:lpstr>Una premessa</vt:lpstr>
      <vt:lpstr>Una premessa che non ha niente a che fare con il tema di oggi</vt:lpstr>
      <vt:lpstr>Presentazione standard di PowerPoint</vt:lpstr>
      <vt:lpstr>Perchè la NIS2?</vt:lpstr>
      <vt:lpstr>Presentazione standard di PowerPoint</vt:lpstr>
      <vt:lpstr>Presentazione standard di PowerPoint</vt:lpstr>
      <vt:lpstr>Politiche di analisi dei rischi e di sicurezza dei sistemi informativi: cosa s’intende?</vt:lpstr>
      <vt:lpstr>DR</vt:lpstr>
      <vt:lpstr>DR</vt:lpstr>
      <vt:lpstr>Progetti di DR</vt:lpstr>
      <vt:lpstr>Presentazione standard di PowerPoint</vt:lpstr>
      <vt:lpstr>Presentazione standard di PowerPoint</vt:lpstr>
      <vt:lpstr>Presentazione standard di PowerPoint</vt:lpstr>
      <vt:lpstr>Il servizio DR AS A Service che parte dal backup</vt:lpstr>
      <vt:lpstr>Presentazione standard di PowerPoint</vt:lpstr>
      <vt:lpstr>DR che parte dal backup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</dc:title>
  <dc:creator>Aurora Bardi (NT Nuove Tecnologie)</dc:creator>
  <cp:lastModifiedBy>Giuseppe Mazzoli</cp:lastModifiedBy>
  <cp:revision>125</cp:revision>
  <cp:lastPrinted>2025-05-15T15:45:34Z</cp:lastPrinted>
  <dcterms:created xsi:type="dcterms:W3CDTF">2023-01-24T08:28:02Z</dcterms:created>
  <dcterms:modified xsi:type="dcterms:W3CDTF">2026-10-01T16:14:12Z</dcterms:modified>
</cp:coreProperties>
</file>