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8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mit.gov.it/it/normativa/decreti-direttoriali/decreto-direttoriale-21-novembre-2025-interventi-di-sostegno-alla-domanda-di-servizi-di-cloud-computing-e-cyber-security-modalita-formazione-elenco-dei-soggetti-abilitati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1002">
            <a:schemeClr val="dk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6289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800" b="1">
                <a:solidFill>
                  <a:srgbClr val="F37021"/>
                </a:solidFill>
              </a:defRPr>
            </a:pPr>
            <a:r>
              <a:rPr dirty="0"/>
              <a:t>Voucher Cloud &amp; Cybersecurity</a:t>
            </a:r>
          </a:p>
          <a:p>
            <a:pPr algn="ctr">
              <a:defRPr sz="2000">
                <a:solidFill>
                  <a:srgbClr val="FFFFFF"/>
                </a:solidFill>
              </a:defRPr>
            </a:pPr>
            <a:r>
              <a:rPr dirty="0" err="1"/>
              <a:t>Decreto</a:t>
            </a:r>
            <a:r>
              <a:rPr dirty="0"/>
              <a:t> MIMIT — Guida </a:t>
            </a:r>
            <a:r>
              <a:rPr dirty="0" err="1"/>
              <a:t>Strategica</a:t>
            </a:r>
            <a:r>
              <a:rPr dirty="0"/>
              <a:t> &amp; </a:t>
            </a:r>
            <a:r>
              <a:rPr dirty="0" err="1"/>
              <a:t>Operativ</a:t>
            </a:r>
            <a:r>
              <a:rPr lang="it-IT" dirty="0"/>
              <a:t>a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4000501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37021"/>
                </a:solidFill>
              </a:defRPr>
            </a:pPr>
            <a:r>
              <a:rPr dirty="0" err="1"/>
              <a:t>Incentivo</a:t>
            </a:r>
            <a:r>
              <a:rPr dirty="0"/>
              <a:t> 50% Fondo </a:t>
            </a:r>
            <a:r>
              <a:rPr dirty="0" err="1"/>
              <a:t>Perduto</a:t>
            </a:r>
            <a:r>
              <a:rPr dirty="0"/>
              <a:t>   |   </a:t>
            </a:r>
            <a:r>
              <a:rPr dirty="0" err="1"/>
              <a:t>Dotazione</a:t>
            </a:r>
            <a:r>
              <a:rPr dirty="0"/>
              <a:t> </a:t>
            </a:r>
            <a:r>
              <a:rPr dirty="0" err="1"/>
              <a:t>Totale</a:t>
            </a:r>
            <a:r>
              <a:rPr dirty="0"/>
              <a:t>: 150 </a:t>
            </a:r>
            <a:r>
              <a:rPr dirty="0" err="1"/>
              <a:t>Mln</a:t>
            </a:r>
            <a:r>
              <a:rPr dirty="0"/>
              <a:t> €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F6A9598-0647-CF73-262C-378F08BEB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6282" y="457199"/>
            <a:ext cx="2799436" cy="16478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rPr dirty="0"/>
              <a:t>1. IL BANDO IN SINTESI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3413455" cy="201168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3600" b="1">
                <a:solidFill>
                  <a:srgbClr val="F37021"/>
                </a:solidFill>
              </a:defRPr>
            </a:pPr>
            <a:r>
              <a:t>150 Mln €</a:t>
            </a:r>
          </a:p>
          <a:p>
            <a:pPr algn="ctr">
              <a:defRPr sz="1600" b="1">
                <a:solidFill>
                  <a:srgbClr val="333333"/>
                </a:solidFill>
              </a:defRPr>
            </a:pPr>
            <a:r>
              <a:t>Dotazione Totale</a:t>
            </a:r>
          </a:p>
          <a:p>
            <a:pPr algn="ctr">
              <a:defRPr sz="1200">
                <a:solidFill>
                  <a:srgbClr val="646464"/>
                </a:solidFill>
              </a:defRPr>
            </a:pPr>
            <a:r>
              <a:t>Fondo Sviluppo e Coesione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371600"/>
            <a:ext cx="3413455" cy="201168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3600" b="1">
                <a:solidFill>
                  <a:srgbClr val="0288D1"/>
                </a:solidFill>
              </a:defRPr>
            </a:pPr>
            <a:r>
              <a:t>50%</a:t>
            </a:r>
          </a:p>
          <a:p>
            <a:pPr algn="ctr">
              <a:defRPr sz="1600" b="1">
                <a:solidFill>
                  <a:srgbClr val="333333"/>
                </a:solidFill>
              </a:defRPr>
            </a:pPr>
            <a:r>
              <a:t>Fondo Perduto</a:t>
            </a:r>
          </a:p>
          <a:p>
            <a:pPr algn="ctr">
              <a:defRPr sz="1200">
                <a:solidFill>
                  <a:srgbClr val="646464"/>
                </a:solidFill>
              </a:defRPr>
            </a:pPr>
            <a:r>
              <a:t>Sui Piani di Spesa Ammissibili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371600"/>
            <a:ext cx="3413455" cy="201168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3600" b="1">
                <a:solidFill>
                  <a:srgbClr val="2E7D32"/>
                </a:solidFill>
              </a:defRPr>
            </a:pPr>
            <a:r>
              <a:t>20.000 €</a:t>
            </a:r>
          </a:p>
          <a:p>
            <a:pPr algn="ctr">
              <a:defRPr sz="1600" b="1">
                <a:solidFill>
                  <a:srgbClr val="333333"/>
                </a:solidFill>
              </a:defRPr>
            </a:pPr>
            <a:r>
              <a:t>Contributo Max</a:t>
            </a:r>
          </a:p>
          <a:p>
            <a:pPr algn="ctr">
              <a:defRPr sz="1200">
                <a:solidFill>
                  <a:srgbClr val="646464"/>
                </a:solidFill>
              </a:defRPr>
            </a:pPr>
            <a:r>
              <a:t>Su Spesa Max di 40.000 €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3657600"/>
            <a:ext cx="10728655" cy="731520"/>
          </a:xfrm>
          <a:prstGeom prst="rect">
            <a:avLst/>
          </a:prstGeom>
          <a:solidFill>
            <a:srgbClr val="F8F9FA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1A1A1A"/>
                </a:solidFill>
              </a:defRPr>
            </a:pPr>
            <a:r>
              <a:t>Soglia Minima di Spesa: </a:t>
            </a:r>
            <a:r>
              <a:rPr b="0">
                <a:solidFill>
                  <a:srgbClr val="333333"/>
                </a:solidFill>
              </a:rPr>
              <a:t>€ 4.000,00 (pari a € 2.000 di contributo minimo a fondo perduto).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4526280"/>
            <a:ext cx="10728655" cy="731520"/>
          </a:xfrm>
          <a:prstGeom prst="rect">
            <a:avLst/>
          </a:prstGeom>
          <a:solidFill>
            <a:srgbClr val="F8F9FA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1A1A1A"/>
                </a:solidFill>
              </a:defRPr>
            </a:pPr>
            <a:r>
              <a:t>Riserva Mezzogiorno: </a:t>
            </a:r>
            <a:r>
              <a:rPr b="0">
                <a:solidFill>
                  <a:srgbClr val="333333"/>
                </a:solidFill>
              </a:rPr>
              <a:t>Il 47,38% delle risorse (€ 71,06 Mln) è riservato ad Abruzzo, Basilicata, Calabria, Campania, Molise, Puglia, Sardegna e Sicilia.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5394960"/>
            <a:ext cx="10728655" cy="731520"/>
          </a:xfrm>
          <a:prstGeom prst="rect">
            <a:avLst/>
          </a:prstGeom>
          <a:solidFill>
            <a:srgbClr val="F8F9FA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1A1A1A"/>
                </a:solidFill>
              </a:defRPr>
            </a:pPr>
            <a:r>
              <a:t>Modalità Assegnazione: </a:t>
            </a:r>
            <a:r>
              <a:rPr b="0">
                <a:solidFill>
                  <a:srgbClr val="333333"/>
                </a:solidFill>
              </a:rPr>
              <a:t>Procedura valutativa a sportello (ordine cronologico) fino ad esaurimento delle risorse disponibili.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1C1560F-49D6-189C-814E-FB9FC47C0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2. SOGGETTI BENEFICIARI E REQUISITI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5120640" cy="329184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37021"/>
                </a:solidFill>
              </a:defRPr>
            </a:pPr>
            <a:r>
              <a:rPr dirty="0"/>
              <a:t>Chi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accedere</a:t>
            </a:r>
            <a:r>
              <a:rPr dirty="0"/>
              <a:t>?</a:t>
            </a:r>
            <a:endParaRPr lang="it-IT" dirty="0"/>
          </a:p>
          <a:p>
            <a:pPr algn="ctr">
              <a:defRPr sz="1800" b="1">
                <a:solidFill>
                  <a:srgbClr val="F37021"/>
                </a:solidFill>
              </a:defRPr>
            </a:pPr>
            <a:endParaRPr dirty="0"/>
          </a:p>
          <a:p>
            <a:pPr>
              <a:defRPr sz="1300">
                <a:solidFill>
                  <a:srgbClr val="333333"/>
                </a:solidFill>
              </a:defRPr>
            </a:pPr>
            <a:r>
              <a:rPr dirty="0"/>
              <a:t>• PMI: Micro, </a:t>
            </a:r>
            <a:r>
              <a:rPr dirty="0" err="1"/>
              <a:t>Piccole</a:t>
            </a:r>
            <a:r>
              <a:rPr dirty="0"/>
              <a:t> e Medie </a:t>
            </a:r>
            <a:r>
              <a:rPr dirty="0" err="1"/>
              <a:t>Imprese</a:t>
            </a:r>
            <a:r>
              <a:rPr dirty="0"/>
              <a:t> </a:t>
            </a:r>
            <a:r>
              <a:rPr dirty="0" err="1"/>
              <a:t>operanti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tutto</a:t>
            </a:r>
            <a:r>
              <a:rPr dirty="0"/>
              <a:t> il </a:t>
            </a:r>
            <a:r>
              <a:rPr dirty="0" err="1"/>
              <a:t>territorio</a:t>
            </a:r>
            <a:r>
              <a:rPr dirty="0"/>
              <a:t> </a:t>
            </a:r>
            <a:r>
              <a:rPr dirty="0" err="1"/>
              <a:t>nazionale</a:t>
            </a:r>
            <a:r>
              <a:rPr dirty="0"/>
              <a:t> (</a:t>
            </a:r>
            <a:r>
              <a:rPr dirty="0" err="1"/>
              <a:t>qualsiasi</a:t>
            </a:r>
            <a:r>
              <a:rPr dirty="0"/>
              <a:t> forma </a:t>
            </a:r>
            <a:r>
              <a:rPr dirty="0" err="1"/>
              <a:t>giuridica</a:t>
            </a:r>
            <a:r>
              <a:rPr dirty="0"/>
              <a:t>).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rPr dirty="0"/>
              <a:t>• </a:t>
            </a:r>
            <a:r>
              <a:rPr dirty="0" err="1"/>
              <a:t>Lavoratori</a:t>
            </a:r>
            <a:r>
              <a:rPr dirty="0"/>
              <a:t> </a:t>
            </a:r>
            <a:r>
              <a:rPr dirty="0" err="1"/>
              <a:t>Autonomi</a:t>
            </a:r>
            <a:r>
              <a:rPr dirty="0"/>
              <a:t>: Liberi </a:t>
            </a:r>
            <a:r>
              <a:rPr dirty="0" err="1"/>
              <a:t>professionisti</a:t>
            </a:r>
            <a:r>
              <a:rPr dirty="0"/>
              <a:t> (</a:t>
            </a:r>
            <a:r>
              <a:rPr dirty="0" err="1"/>
              <a:t>iscritti</a:t>
            </a:r>
            <a:r>
              <a:rPr dirty="0"/>
              <a:t> ad </a:t>
            </a:r>
            <a:r>
              <a:rPr dirty="0" err="1"/>
              <a:t>ordini</a:t>
            </a:r>
            <a:r>
              <a:rPr dirty="0"/>
              <a:t>/</a:t>
            </a:r>
            <a:r>
              <a:rPr dirty="0" err="1"/>
              <a:t>collegi</a:t>
            </a:r>
            <a:r>
              <a:rPr dirty="0"/>
              <a:t>) ed </a:t>
            </a:r>
            <a:r>
              <a:rPr dirty="0" err="1"/>
              <a:t>esercenti</a:t>
            </a:r>
            <a:r>
              <a:rPr dirty="0"/>
              <a:t> </a:t>
            </a:r>
            <a:r>
              <a:rPr dirty="0" err="1"/>
              <a:t>professioni</a:t>
            </a:r>
            <a:r>
              <a:rPr dirty="0"/>
              <a:t> non </a:t>
            </a:r>
            <a:r>
              <a:rPr dirty="0" err="1"/>
              <a:t>organizzate</a:t>
            </a:r>
            <a:r>
              <a:rPr dirty="0"/>
              <a:t> (L. 4/2013).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rPr dirty="0"/>
              <a:t>• </a:t>
            </a:r>
            <a:r>
              <a:rPr dirty="0" err="1"/>
              <a:t>Piena</a:t>
            </a:r>
            <a:r>
              <a:rPr dirty="0"/>
              <a:t> </a:t>
            </a:r>
            <a:r>
              <a:rPr dirty="0" err="1"/>
              <a:t>operatività</a:t>
            </a:r>
            <a:r>
              <a:rPr dirty="0"/>
              <a:t> e </a:t>
            </a:r>
            <a:r>
              <a:rPr dirty="0" err="1"/>
              <a:t>regolarità</a:t>
            </a:r>
            <a:r>
              <a:rPr dirty="0"/>
              <a:t> </a:t>
            </a:r>
            <a:r>
              <a:rPr dirty="0" err="1"/>
              <a:t>sul</a:t>
            </a:r>
            <a:r>
              <a:rPr dirty="0"/>
              <a:t> </a:t>
            </a:r>
            <a:r>
              <a:rPr dirty="0" err="1"/>
              <a:t>territorio</a:t>
            </a:r>
            <a:r>
              <a:rPr dirty="0"/>
              <a:t> </a:t>
            </a:r>
            <a:r>
              <a:rPr dirty="0" err="1"/>
              <a:t>nazionale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371600"/>
            <a:ext cx="5120640" cy="3291840"/>
          </a:xfrm>
          <a:prstGeom prst="roundRect">
            <a:avLst/>
          </a:prstGeom>
          <a:solidFill>
            <a:srgbClr val="FDF2F2"/>
          </a:solidFill>
          <a:ln w="25400">
            <a:solidFill>
              <a:srgbClr val="D32F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D32F2F"/>
                </a:solidFill>
              </a:defRPr>
            </a:pPr>
            <a:r>
              <a:rPr dirty="0" err="1"/>
              <a:t>Requisito</a:t>
            </a:r>
            <a:r>
              <a:rPr dirty="0"/>
              <a:t> </a:t>
            </a:r>
            <a:r>
              <a:rPr dirty="0" err="1"/>
              <a:t>Tecnico</a:t>
            </a:r>
            <a:r>
              <a:rPr dirty="0"/>
              <a:t> </a:t>
            </a:r>
            <a:r>
              <a:rPr dirty="0" err="1"/>
              <a:t>Vincolante</a:t>
            </a:r>
            <a:endParaRPr lang="it-IT" dirty="0"/>
          </a:p>
          <a:p>
            <a:pPr algn="ctr">
              <a:defRPr sz="1800" b="1">
                <a:solidFill>
                  <a:srgbClr val="D32F2F"/>
                </a:solidFill>
              </a:defRPr>
            </a:pPr>
            <a:endParaRPr dirty="0"/>
          </a:p>
          <a:p>
            <a:pPr>
              <a:defRPr sz="1400" b="1">
                <a:solidFill>
                  <a:srgbClr val="1A1A1A"/>
                </a:solidFill>
              </a:defRPr>
            </a:pPr>
            <a:r>
              <a:rPr dirty="0" err="1"/>
              <a:t>All'atto</a:t>
            </a:r>
            <a:r>
              <a:rPr dirty="0"/>
              <a:t> della </a:t>
            </a:r>
            <a:r>
              <a:rPr dirty="0" err="1"/>
              <a:t>presentazione</a:t>
            </a:r>
            <a:r>
              <a:rPr dirty="0"/>
              <a:t> della </a:t>
            </a:r>
            <a:r>
              <a:rPr dirty="0" err="1"/>
              <a:t>domanda</a:t>
            </a:r>
            <a:r>
              <a:rPr dirty="0"/>
              <a:t>, il </a:t>
            </a:r>
            <a:r>
              <a:rPr dirty="0" err="1"/>
              <a:t>beneficiario</a:t>
            </a:r>
            <a:r>
              <a:rPr dirty="0"/>
              <a:t> DEVE </a:t>
            </a:r>
            <a:r>
              <a:rPr dirty="0" err="1"/>
              <a:t>disporre</a:t>
            </a:r>
            <a:r>
              <a:rPr dirty="0"/>
              <a:t> di un </a:t>
            </a:r>
            <a:r>
              <a:rPr dirty="0" err="1"/>
              <a:t>contratto</a:t>
            </a:r>
            <a:r>
              <a:rPr dirty="0"/>
              <a:t> </a:t>
            </a:r>
            <a:r>
              <a:rPr dirty="0" err="1"/>
              <a:t>attivo</a:t>
            </a:r>
            <a:r>
              <a:rPr dirty="0"/>
              <a:t> per </a:t>
            </a:r>
            <a:r>
              <a:rPr dirty="0" err="1"/>
              <a:t>servizi</a:t>
            </a:r>
            <a:r>
              <a:rPr dirty="0"/>
              <a:t> di </a:t>
            </a:r>
            <a:r>
              <a:rPr dirty="0" err="1"/>
              <a:t>connettività</a:t>
            </a:r>
            <a:r>
              <a:rPr dirty="0"/>
              <a:t> con </a:t>
            </a:r>
            <a:r>
              <a:rPr dirty="0" err="1"/>
              <a:t>velocità</a:t>
            </a:r>
            <a:r>
              <a:rPr dirty="0"/>
              <a:t> minima in download di 30 Mbps.</a:t>
            </a:r>
          </a:p>
          <a:p>
            <a:br>
              <a:rPr dirty="0"/>
            </a:br>
            <a:r>
              <a:rPr dirty="0">
                <a:solidFill>
                  <a:schemeClr val="tx1"/>
                </a:solidFill>
              </a:rPr>
              <a:t>(La </a:t>
            </a:r>
            <a:r>
              <a:rPr dirty="0" err="1">
                <a:solidFill>
                  <a:schemeClr val="tx1"/>
                </a:solidFill>
              </a:rPr>
              <a:t>copia</a:t>
            </a:r>
            <a:r>
              <a:rPr dirty="0">
                <a:solidFill>
                  <a:schemeClr val="tx1"/>
                </a:solidFill>
              </a:rPr>
              <a:t> del </a:t>
            </a:r>
            <a:r>
              <a:rPr dirty="0" err="1">
                <a:solidFill>
                  <a:schemeClr val="tx1"/>
                </a:solidFill>
              </a:rPr>
              <a:t>contratto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firmato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verrà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richiesta</a:t>
            </a:r>
            <a:r>
              <a:rPr dirty="0">
                <a:solidFill>
                  <a:schemeClr val="tx1"/>
                </a:solidFill>
              </a:rPr>
              <a:t> e </a:t>
            </a:r>
            <a:r>
              <a:rPr dirty="0" err="1">
                <a:solidFill>
                  <a:schemeClr val="tx1"/>
                </a:solidFill>
              </a:rPr>
              <a:t>verificata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tassativamente</a:t>
            </a:r>
            <a:r>
              <a:rPr dirty="0">
                <a:solidFill>
                  <a:schemeClr val="tx1"/>
                </a:solidFill>
              </a:rPr>
              <a:t> in </a:t>
            </a:r>
            <a:r>
              <a:rPr dirty="0" err="1">
                <a:solidFill>
                  <a:schemeClr val="tx1"/>
                </a:solidFill>
              </a:rPr>
              <a:t>fase</a:t>
            </a:r>
            <a:r>
              <a:rPr dirty="0">
                <a:solidFill>
                  <a:schemeClr val="tx1"/>
                </a:solidFill>
              </a:rPr>
              <a:t> di </a:t>
            </a:r>
            <a:r>
              <a:rPr dirty="0" err="1">
                <a:solidFill>
                  <a:schemeClr val="tx1"/>
                </a:solidFill>
              </a:rPr>
              <a:t>erogazione</a:t>
            </a:r>
            <a:r>
              <a:rPr dirty="0">
                <a:solidFill>
                  <a:schemeClr val="tx1"/>
                </a:solidFill>
              </a:rPr>
              <a:t> del </a:t>
            </a:r>
            <a:r>
              <a:rPr dirty="0" err="1">
                <a:solidFill>
                  <a:schemeClr val="tx1"/>
                </a:solidFill>
              </a:rPr>
              <a:t>contributo</a:t>
            </a:r>
            <a:r>
              <a:rPr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937760"/>
            <a:ext cx="10728655" cy="1097280"/>
          </a:xfrm>
          <a:prstGeom prst="rect">
            <a:avLst/>
          </a:prstGeom>
          <a:solidFill>
            <a:srgbClr val="FFF3E0"/>
          </a:solidFill>
          <a:ln>
            <a:solidFill>
              <a:srgbClr val="FFE0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F37021"/>
                </a:solidFill>
              </a:defRPr>
            </a:pPr>
            <a:r>
              <a:t>Nota Importante per i Fornitori: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Possono presentare domanda anche i soggetti iscritti nell'Elenco dei Fornitori MIMIT, a condizione che i prodotti/servizi richiesti siano acquisiti da FORNITORI TERZI diversi dal richiedente e anch'essi ricompresi nell'elenco.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C7B0A07-A192-6383-19B2-3F69F8806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rPr dirty="0"/>
              <a:t>3. CATEGORIE AMMISSIBILI &amp; ACCREDITAMENTO 3CiME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80160"/>
            <a:ext cx="10728655" cy="868680"/>
          </a:xfrm>
          <a:prstGeom prst="roundRect">
            <a:avLst/>
          </a:prstGeom>
          <a:solidFill>
            <a:srgbClr val="F0FDF4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2E7D32"/>
                </a:solidFill>
              </a:defRPr>
            </a:pPr>
            <a:r>
              <a:rPr dirty="0"/>
              <a:t>Cat. A — </a:t>
            </a:r>
            <a:r>
              <a:rPr dirty="0" err="1"/>
              <a:t>Soluzioni</a:t>
            </a:r>
            <a:r>
              <a:rPr dirty="0"/>
              <a:t> Hardware Cybersecurity</a:t>
            </a:r>
            <a:r>
              <a:rPr sz="1100" b="1" dirty="0">
                <a:solidFill>
                  <a:srgbClr val="2E7D32"/>
                </a:solidFill>
              </a:rPr>
              <a:t>   [ ACCREDITATO 3CiME TECHNOLOGY ]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Firewall, Next Generation Firewall (NGFW), Router/Switch di </a:t>
            </a:r>
            <a:r>
              <a:rPr dirty="0" err="1"/>
              <a:t>sicurezza</a:t>
            </a:r>
            <a:r>
              <a:rPr dirty="0"/>
              <a:t>, </a:t>
            </a:r>
            <a:r>
              <a:rPr dirty="0" err="1"/>
              <a:t>dispositivi</a:t>
            </a:r>
            <a:r>
              <a:rPr dirty="0"/>
              <a:t> IDS/IPS (Intrusion Detection/Prevention).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240280"/>
            <a:ext cx="10728655" cy="868680"/>
          </a:xfrm>
          <a:prstGeom prst="roundRect">
            <a:avLst/>
          </a:prstGeom>
          <a:solidFill>
            <a:srgbClr val="F0FDF4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2E7D32"/>
                </a:solidFill>
              </a:defRPr>
            </a:pPr>
            <a:r>
              <a:t>Cat. B — Soluzioni Software Cybersecurity</a:t>
            </a:r>
            <a:r>
              <a:rPr sz="1100" b="1">
                <a:solidFill>
                  <a:srgbClr val="2E7D32"/>
                </a:solidFill>
              </a:rPr>
              <a:t>   [ ACCREDITATO 3CiME TECHNOLOGY ]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Antivirus, Antimalware, Software di monitoraggio rete, Crittografia dati, Sistemi SIEM, Vulnerability Management.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200400"/>
            <a:ext cx="10728655" cy="86868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1A1A1A"/>
                </a:solidFill>
              </a:defRPr>
            </a:pPr>
            <a:r>
              <a:t>Cat. C — Servizi Cloud Infrastrutturali (IaaS / PaaS)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Virtual Machine, Storage &amp; Backup, Connettività VPN, DDoS Protection, Database.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160520"/>
            <a:ext cx="10728655" cy="86868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1A1A1A"/>
                </a:solidFill>
              </a:defRPr>
            </a:pPr>
            <a:r>
              <a:t>Cat. D — Servizi Cloud SaaS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Software gestionali/ERP, HRM, CRM, CMS, E-commerce, Piattaforme di collaborazione UCC con AI integrate.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120640"/>
            <a:ext cx="10728655" cy="868680"/>
          </a:xfrm>
          <a:prstGeom prst="roundRect">
            <a:avLst/>
          </a:prstGeom>
          <a:solidFill>
            <a:srgbClr val="F0FDF4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2E7D32"/>
                </a:solidFill>
              </a:defRPr>
            </a:pPr>
            <a:r>
              <a:t>Cat. E — Servizi Professionali Continuativi</a:t>
            </a:r>
            <a:r>
              <a:rPr sz="1100" b="1">
                <a:solidFill>
                  <a:srgbClr val="2E7D32"/>
                </a:solidFill>
              </a:rPr>
              <a:t>   [ ACCREDITATO 3CiME TECHNOLOGY ]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Configurazione, monitoraggio, supporto continuativo e consulenza (Max 30% del piano complessivo).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6138AF1-B8C3-0680-22CE-4CF20DE5D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D7974364-9B59-CA7B-4971-393030127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205975"/>
              </p:ext>
            </p:extLst>
          </p:nvPr>
        </p:nvGraphicFramePr>
        <p:xfrm>
          <a:off x="551801" y="274984"/>
          <a:ext cx="11299205" cy="6308031"/>
        </p:xfrm>
        <a:graphic>
          <a:graphicData uri="http://schemas.openxmlformats.org/drawingml/2006/table">
            <a:tbl>
              <a:tbl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193305">
                  <a:extLst>
                    <a:ext uri="{9D8B030D-6E8A-4147-A177-3AD203B41FA5}">
                      <a16:colId xmlns:a16="http://schemas.microsoft.com/office/drawing/2014/main" val="90455089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188586553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78492329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3807297967"/>
                    </a:ext>
                  </a:extLst>
                </a:gridCol>
                <a:gridCol w="3571875">
                  <a:extLst>
                    <a:ext uri="{9D8B030D-6E8A-4147-A177-3AD203B41FA5}">
                      <a16:colId xmlns:a16="http://schemas.microsoft.com/office/drawing/2014/main" val="1097472100"/>
                    </a:ext>
                  </a:extLst>
                </a:gridCol>
              </a:tblGrid>
              <a:tr h="191494"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Macrotipologia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686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Tipologia (come da DD 21 11 2025)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Nome e descrizione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Modalità di acquisto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3175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992548"/>
                  </a:ext>
                </a:extLst>
              </a:tr>
              <a:tr h="30851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Nome servizio o prodotto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372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Descrizione sintetica</a:t>
                      </a:r>
                      <a:endParaRPr lang="it-IT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901911"/>
                  </a:ext>
                </a:extLst>
              </a:tr>
              <a:tr h="612781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A) Soluzioni hardware cybersecurity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A4. Dispositivi di prevenzione delle intrusioni (IDS/IPS)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Sonda NDR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Sistemi di protezione di prevenzione ed intrusione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 acquisto diretto</a:t>
                      </a:r>
                      <a:br>
                        <a:rPr lang="it-IT" sz="1100" u="none" strike="noStrike">
                          <a:effectLst/>
                        </a:rPr>
                      </a:br>
                      <a:r>
                        <a:rPr lang="it-IT" sz="1100" u="none" strike="noStrike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89685165"/>
                  </a:ext>
                </a:extLst>
              </a:tr>
              <a:tr h="414904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A) Soluzioni hardware cybersecurity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A9. Altro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Firewall OT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Protezione di dispositivi di produzione in ambiente in fabbrica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 sottoscrizione di un abbonamento non inferiore a 24 mesi A acquisto diretto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8357473"/>
                  </a:ext>
                </a:extLst>
              </a:tr>
              <a:tr h="5106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A) Soluzioni hardware cybersecurity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A2. Firewall di nuova generazione (NGFW)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Firewall NGFW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Sistema di protezione dei dati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 acquisto diretto</a:t>
                      </a:r>
                      <a:br>
                        <a:rPr lang="it-IT" sz="1100" u="none" strike="noStrike">
                          <a:effectLst/>
                        </a:rPr>
                      </a:br>
                      <a:r>
                        <a:rPr lang="it-IT" sz="1100" u="none" strike="noStrike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6369520"/>
                  </a:ext>
                </a:extLst>
              </a:tr>
              <a:tr h="4940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A) Soluzioni hardware cybersecurity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A1. Firewall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Firewall Sophos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Sistema di protezione della rete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 acquisto diretto</a:t>
                      </a:r>
                      <a:br>
                        <a:rPr lang="it-IT" sz="1100" u="none" strike="noStrike">
                          <a:effectLst/>
                        </a:rPr>
                      </a:br>
                      <a:r>
                        <a:rPr lang="it-IT" sz="1100" u="none" strike="noStrike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8014320"/>
                  </a:ext>
                </a:extLst>
              </a:tr>
              <a:tr h="4940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B) Soluzioni software cybersecurity (anche in modalità cloud)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B5. Software di gestione delle vulnerabilità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Vulnerability Assessment &amp; Penetration Test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Vulnerability Assessment &amp; </a:t>
                      </a:r>
                      <a:r>
                        <a:rPr lang="it-IT" sz="1100" u="none" strike="noStrike" dirty="0" err="1">
                          <a:effectLst/>
                        </a:rPr>
                        <a:t>Penetration</a:t>
                      </a:r>
                      <a:r>
                        <a:rPr lang="it-IT" sz="1100" u="none" strike="noStrike" dirty="0">
                          <a:effectLst/>
                        </a:rPr>
                        <a:t> Test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 acquisto diretto</a:t>
                      </a:r>
                      <a:br>
                        <a:rPr lang="it-IT" sz="1100" u="none" strike="noStrike">
                          <a:effectLst/>
                        </a:rPr>
                      </a:br>
                      <a:r>
                        <a:rPr lang="it-IT" sz="1100" u="none" strike="noStrike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4990820"/>
                  </a:ext>
                </a:extLst>
              </a:tr>
              <a:tr h="164683">
                <a:tc rowSpan="3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>
                          <a:effectLst/>
                        </a:rPr>
                        <a:t>B) Soluzioni software cybersecurity (anche in modalità cloud)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B3. Soluzioni di crittografia dei dati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Servizio di cifratura dei dati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Servizio di cifratura dei dati in linea con la normativa GDPR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 acquisto diretto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067946"/>
                  </a:ext>
                </a:extLst>
              </a:tr>
              <a:tr h="32936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361686"/>
                  </a:ext>
                </a:extLst>
              </a:tr>
              <a:tr h="16468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9693183"/>
                  </a:ext>
                </a:extLst>
              </a:tr>
              <a:tr h="4940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B) Soluzioni software cybersecurity (anche in modalità cloud)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B9. Altro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Backup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Backup di tutti gli ambienti con servizio di replica asincrona finalizzata al disaster recovery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 acquisto diretto</a:t>
                      </a:r>
                      <a:br>
                        <a:rPr lang="it-IT" sz="1100" u="none" strike="noStrike">
                          <a:effectLst/>
                        </a:rPr>
                      </a:br>
                      <a:r>
                        <a:rPr lang="it-IT" sz="1100" u="none" strike="noStrike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0397954"/>
                  </a:ext>
                </a:extLst>
              </a:tr>
              <a:tr h="714911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B) Soluzioni software cybersecurity (anche in modalità cloud)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B4. Sistemi di gestione delle informazioni e degli eventi di sicurezza (SIEM)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Sophos Central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 acquisto diretto</a:t>
                      </a:r>
                      <a:br>
                        <a:rPr lang="it-IT" sz="1100" u="none" strike="noStrike">
                          <a:effectLst/>
                        </a:rPr>
                      </a:br>
                      <a:r>
                        <a:rPr lang="it-IT" sz="1100" u="none" strike="noStrike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7919458"/>
                  </a:ext>
                </a:extLst>
              </a:tr>
              <a:tr h="4940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B) Soluzioni software cybersecurity (anche in modalità cloud)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B1. Antivirus e antimalware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Server &amp; Endpoint Protection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 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A acquisto diretto</a:t>
                      </a:r>
                      <a:br>
                        <a:rPr lang="it-IT" sz="1100" u="none" strike="noStrike">
                          <a:effectLst/>
                        </a:rPr>
                      </a:br>
                      <a:r>
                        <a:rPr lang="it-IT" sz="1100" u="none" strike="noStrike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4104899"/>
                  </a:ext>
                </a:extLst>
              </a:tr>
              <a:tr h="81704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b="1" u="none" strike="noStrike" dirty="0">
                          <a:effectLst/>
                        </a:rPr>
                        <a:t>E) Servizi  professionali di configurazione, monitoraggio e supporto continuativo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E1. servizi professionali di configurazione, monitoraggio e supporto continuativo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Servizi a corpo ed a giornata uomo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Servizi a corpo ed a giornata uomo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A acquisto diretto</a:t>
                      </a:r>
                      <a:br>
                        <a:rPr lang="it-IT" sz="1100" u="none" strike="noStrike" dirty="0">
                          <a:effectLst/>
                        </a:rPr>
                      </a:br>
                      <a:r>
                        <a:rPr lang="it-IT" sz="1100" u="none" strike="noStrike" dirty="0">
                          <a:effectLst/>
                        </a:rPr>
                        <a:t>B sottoscrizione di un abbonamento non inferiore a 24 mesi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3081647"/>
                  </a:ext>
                </a:extLst>
              </a:tr>
            </a:tbl>
          </a:graphicData>
        </a:graphic>
      </p:graphicFrame>
      <p:sp>
        <p:nvSpPr>
          <p:cNvPr id="13" name="Shape 2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SpPr/>
          <p:nvPr/>
        </p:nvSpPr>
        <p:spPr>
          <a:xfrm>
            <a:off x="11234737" y="16252825"/>
            <a:ext cx="45719" cy="157919"/>
          </a:xfrm>
          <a:custGeom>
            <a:avLst/>
            <a:gdLst/>
            <a:ahLst/>
            <a:cxnLst/>
            <a:rect l="0" t="0" r="0" b="0"/>
            <a:pathLst>
              <a:path w="5715" h="123189">
                <a:moveTo>
                  <a:pt x="5715" y="0"/>
                </a:moveTo>
                <a:lnTo>
                  <a:pt x="0" y="0"/>
                </a:lnTo>
                <a:lnTo>
                  <a:pt x="0" y="123189"/>
                </a:lnTo>
                <a:lnTo>
                  <a:pt x="5715" y="123189"/>
                </a:lnTo>
                <a:lnTo>
                  <a:pt x="57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5963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4. REQUISITO DI UPGRADE TECNOLOGICO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5120640" cy="3474720"/>
          </a:xfrm>
          <a:prstGeom prst="roundRect">
            <a:avLst/>
          </a:prstGeom>
          <a:solidFill>
            <a:srgbClr val="F0FDF4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2E7D32"/>
                </a:solidFill>
              </a:defRPr>
            </a:pPr>
            <a:r>
              <a:t>COSA È AMMESSO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Soluzioni tecnologiche NUOVE e AGGIUNTIVE rispetto a quelle già a disposizione del cliente.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Soluzioni tecnologiche PIÙ AVANZATE e SICURE rispetto a quelle attualmente in uso.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Aggiornamenti che realizzino contestualmente un MIGLIORAMENTO SOSTANZIALE (es. introduzione di automazione o Intelligenza Artificiale).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371600"/>
            <a:ext cx="5120640" cy="3474720"/>
          </a:xfrm>
          <a:prstGeom prst="roundRect">
            <a:avLst/>
          </a:prstGeom>
          <a:solidFill>
            <a:srgbClr val="FDF2F2"/>
          </a:solidFill>
          <a:ln w="25400">
            <a:solidFill>
              <a:srgbClr val="D32F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D32F2F"/>
                </a:solidFill>
              </a:defRPr>
            </a:pPr>
            <a:r>
              <a:t>COSA È ESCLUSO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Prodotti e/o servizi aventi PRESTAZIONI ANALOGHE a quelli già in uso presso l'azienda.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Semplici aggiornamenti di versione (upgrade software ordinari) privi di innovazione sostanziale.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Estensione di licenze già in possesso o mero incremento del numero di utenze/postazioni.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5029200"/>
            <a:ext cx="10728655" cy="1005840"/>
          </a:xfrm>
          <a:prstGeom prst="rect">
            <a:avLst/>
          </a:prstGeom>
          <a:solidFill>
            <a:srgbClr val="FFF3E0"/>
          </a:solidFill>
          <a:ln>
            <a:solidFill>
              <a:srgbClr val="FFE0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F37021"/>
                </a:solidFill>
              </a:defRPr>
            </a:pPr>
            <a:r>
              <a:t>Regola Operativa per le Offerte Commerciali 3CiME: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Ogni proposta tecnica/offerta deve contenere una chiara descrizione dello STATO DI PARTENZA del cliente e del SALTO TECNOLOGICO/QUALITATIVO garantito dai nuovi servizi forniti.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7BAFEC6-A062-5CB8-E2AB-3117AC3B9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5. OPZIONI CONTRATTUALI DI ACQUISTO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5120640" cy="457200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37021"/>
                </a:solidFill>
              </a:defRPr>
            </a:pPr>
            <a:r>
              <a:t>Opzione A: Acquisto Diretto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Applicabile ad acquisti diretti di prodotti Hardware (Cat. A) o Software (Cat. B).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Prevede il pagamento diretto (anche tramite fatture di acconto successive alla domanda).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TERMINI CRITICI: Tutte le spese devono essere sostenute ed i relativi pagamenti completati entro 12 MESI dalla comunicazione di concessione del contributo.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Non prevede contratti a canone o pagamenti ricorrenti.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371600"/>
            <a:ext cx="5120640" cy="457200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288D1"/>
                </a:solidFill>
              </a:defRPr>
            </a:pPr>
            <a:r>
              <a:t>Opzione B: Abbonamento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Sottoscrizione di un abbonamento di durata MINIMA DI 24 MESI per la fruizione di servizi continuativi.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Spese ammissibili: Importo complessivo dei canoni ricadenti nei primi 24 mesi.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SCADENZA FIRMA: L'abbonamento deve essere sottoscritto entro 30 GIORNI dalla concessione.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SCADENZA COMUNICAZIONE: Trasmissione della comunicazione di avvenuta sottoscrizione a portale entro 60 GIORNI (pena la decadenza dalle agevolazioni).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69F2510-F3F1-90DC-C34F-38E2CA39B1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6. CRONOPROGRAMMA DELLO SPORTELLO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10728655" cy="2103120"/>
          </a:xfrm>
          <a:prstGeom prst="roundRect">
            <a:avLst/>
          </a:prstGeom>
          <a:solidFill>
            <a:srgbClr val="FFF3E0"/>
          </a:solidFill>
          <a:ln w="2540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37021"/>
                </a:solidFill>
              </a:defRPr>
            </a:pPr>
            <a:r>
              <a:t>FASE 1 — COMPILAZIONE DOMANDA (Dal 20 OTTOBRE 2026 - ore 12:00)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Accesso alla procedura informatica MIMIT tramite SPID, CIE o CNS.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Immissione dei dati dell'impresa/professionista e caricamento delle Offerte Tecniche 3CiME.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Generazione del modulo di domanda in formato PDF immodificabile e apposizione della FIRMA DIGITALE.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Rilascio del 'Codice di Predisposizione Domanda' fondamentale per la fase di invio.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749039"/>
            <a:ext cx="10728655" cy="2194560"/>
          </a:xfrm>
          <a:prstGeom prst="roundRect">
            <a:avLst/>
          </a:prstGeom>
          <a:solidFill>
            <a:srgbClr val="E3F2FD"/>
          </a:solidFill>
          <a:ln w="25400"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288D1"/>
                </a:solidFill>
              </a:defRPr>
            </a:pPr>
            <a:r>
              <a:t>FASE 2 — INVIO FORMALE / CLICK DAY (Dal 10 NOVEMBRE 2026 ore 12:00 al 20 GENNAIO 2027)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Invio formale dell'istanza tramite inserimento del 'Codice di Predisposizione Domanda'.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Registrazione dell'ordine cronologico di arrivo ai fini dell'assegnazione delle risorse.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Rilascio dell'attestazione di avvenuta presentazione e contestuale ASSEGNAZIONE DEL CUP (Codice Unico Progetto).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• Istruttoria MIMIT/Invitalia entro 60 giorni dalla presentazione.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D1DB6D9-41F1-E2F5-1BE5-395EA15E0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7. COSA DEVE CONTENERE LA DOMANDA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80160"/>
            <a:ext cx="5120640" cy="1051560"/>
          </a:xfrm>
          <a:prstGeom prst="roundRect">
            <a:avLst/>
          </a:prstGeom>
          <a:solidFill>
            <a:srgbClr val="F8F9FA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F37021"/>
                </a:solidFill>
              </a:defRPr>
            </a:pPr>
            <a:r>
              <a:t>a) Dati Anagrafici e PEC:</a:t>
            </a:r>
          </a:p>
          <a:p>
            <a:pPr>
              <a:defRPr sz="1100">
                <a:solidFill>
                  <a:srgbClr val="333333"/>
                </a:solidFill>
              </a:defRPr>
            </a:pPr>
            <a:r>
              <a:t>Dati del richiedente e indicazione obbligatoria di una casella di Posta Elettronica Certificata (PEC) attiva.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468880"/>
            <a:ext cx="5120640" cy="1051560"/>
          </a:xfrm>
          <a:prstGeom prst="roundRect">
            <a:avLst/>
          </a:prstGeom>
          <a:solidFill>
            <a:srgbClr val="F8F9FA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F37021"/>
                </a:solidFill>
              </a:defRPr>
            </a:pPr>
            <a:r>
              <a:t>b) Ubicazione Unità Locale:</a:t>
            </a:r>
          </a:p>
          <a:p>
            <a:pPr>
              <a:defRPr sz="1100">
                <a:solidFill>
                  <a:srgbClr val="333333"/>
                </a:solidFill>
              </a:defRPr>
            </a:pPr>
            <a:r>
              <a:t>Indica la sede/unità locale in cui il piano di spesa esplica prevalentemente i propri effetti.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657600"/>
            <a:ext cx="5120640" cy="1051560"/>
          </a:xfrm>
          <a:prstGeom prst="roundRect">
            <a:avLst/>
          </a:prstGeom>
          <a:solidFill>
            <a:srgbClr val="F8F9FA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F37021"/>
                </a:solidFill>
              </a:defRPr>
            </a:pPr>
            <a:r>
              <a:t>c) Dichiarazione Connettività:</a:t>
            </a:r>
          </a:p>
          <a:p>
            <a:pPr>
              <a:defRPr sz="1100">
                <a:solidFill>
                  <a:srgbClr val="333333"/>
                </a:solidFill>
              </a:defRPr>
            </a:pPr>
            <a:r>
              <a:t>Attestazione della disponibilità di un contratto di connettività attivo con velocità ≥ 30 Mbps in download.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846320"/>
            <a:ext cx="5120640" cy="1051560"/>
          </a:xfrm>
          <a:prstGeom prst="roundRect">
            <a:avLst/>
          </a:prstGeom>
          <a:solidFill>
            <a:srgbClr val="F8F9FA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F37021"/>
                </a:solidFill>
              </a:defRPr>
            </a:pPr>
            <a:r>
              <a:t>d) Stato di Partenza &amp; Upgrade:</a:t>
            </a:r>
          </a:p>
          <a:p>
            <a:pPr>
              <a:defRPr sz="1100">
                <a:solidFill>
                  <a:srgbClr val="333333"/>
                </a:solidFill>
              </a:defRPr>
            </a:pPr>
            <a:r>
              <a:t>Descrizione dettagliata dell'infrastruttura attuale e del miglioramento tecnologico/sicurezza ottenuto.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39535" y="1280160"/>
            <a:ext cx="5120640" cy="1051560"/>
          </a:xfrm>
          <a:prstGeom prst="roundRect">
            <a:avLst/>
          </a:prstGeom>
          <a:solidFill>
            <a:srgbClr val="F8F9FA"/>
          </a:solidFill>
          <a:ln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288D1"/>
                </a:solidFill>
              </a:defRPr>
            </a:pPr>
            <a:r>
              <a:t>e) Codici Identificativi MIMIT:</a:t>
            </a:r>
          </a:p>
          <a:p>
            <a:pPr>
              <a:defRPr sz="1100">
                <a:solidFill>
                  <a:srgbClr val="333333"/>
                </a:solidFill>
              </a:defRPr>
            </a:pPr>
            <a:r>
              <a:t>Elenco dei prodotti/servizi scelti con specificazione dei codici univoci attribuiti dall'Elenco MIMIT.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39535" y="2468880"/>
            <a:ext cx="5120640" cy="1051560"/>
          </a:xfrm>
          <a:prstGeom prst="roundRect">
            <a:avLst/>
          </a:prstGeom>
          <a:solidFill>
            <a:srgbClr val="F8F9FA"/>
          </a:solidFill>
          <a:ln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288D1"/>
                </a:solidFill>
              </a:defRPr>
            </a:pPr>
            <a:r>
              <a:t>f) Indicazione Fornitore:</a:t>
            </a:r>
          </a:p>
          <a:p>
            <a:pPr>
              <a:defRPr sz="1100">
                <a:solidFill>
                  <a:srgbClr val="333333"/>
                </a:solidFill>
              </a:defRPr>
            </a:pPr>
            <a:r>
              <a:t>Indicazione esplicita del fornitore abilitato ricompreso nell'elenco (es. 3CiME Technology).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3657600"/>
            <a:ext cx="5120640" cy="1051560"/>
          </a:xfrm>
          <a:prstGeom prst="roundRect">
            <a:avLst/>
          </a:prstGeom>
          <a:solidFill>
            <a:srgbClr val="F8F9FA"/>
          </a:solidFill>
          <a:ln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288D1"/>
                </a:solidFill>
              </a:defRPr>
            </a:pPr>
            <a:r>
              <a:t>g) Importi e Tempistiche:</a:t>
            </a:r>
          </a:p>
          <a:p>
            <a:pPr>
              <a:defRPr sz="1100">
                <a:solidFill>
                  <a:srgbClr val="333333"/>
                </a:solidFill>
              </a:defRPr>
            </a:pPr>
            <a:r>
              <a:t>Importo delle spese ammissibili, contributo richiesto e durata prevista del piano o dell'abbonamento.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39535" y="4846320"/>
            <a:ext cx="5120640" cy="1051560"/>
          </a:xfrm>
          <a:prstGeom prst="roundRect">
            <a:avLst/>
          </a:prstGeom>
          <a:solidFill>
            <a:srgbClr val="F8F9FA"/>
          </a:solidFill>
          <a:ln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288D1"/>
                </a:solidFill>
              </a:defRPr>
            </a:pPr>
            <a:r>
              <a:t>h) Polizza Catastrofale:</a:t>
            </a:r>
          </a:p>
          <a:p>
            <a:pPr>
              <a:defRPr sz="1100">
                <a:solidFill>
                  <a:srgbClr val="333333"/>
                </a:solidFill>
              </a:defRPr>
            </a:pPr>
            <a:r>
              <a:t>Dichiarazione sull'adempimento all'obbligo di stipula di polizza assicurativa per danni da catastrofi naturali (L. 213/2023).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CE5A380-C4E4-55C6-3178-24FF2232D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676FD51D-35CF-013C-8A7E-C3ED503A5A39}"/>
              </a:ext>
            </a:extLst>
          </p:cNvPr>
          <p:cNvSpPr/>
          <p:nvPr/>
        </p:nvSpPr>
        <p:spPr>
          <a:xfrm>
            <a:off x="9832999" y="3282316"/>
            <a:ext cx="2114551" cy="466724"/>
          </a:xfrm>
          <a:prstGeom prst="roundRect">
            <a:avLst/>
          </a:prstGeom>
          <a:solidFill>
            <a:srgbClr val="F8F9FA"/>
          </a:solidFill>
          <a:ln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0288D1"/>
                </a:solidFill>
              </a:defRPr>
            </a:pPr>
            <a:r>
              <a:rPr lang="it-IT" dirty="0"/>
              <a:t>Codice Fornitore</a:t>
            </a:r>
          </a:p>
          <a:p>
            <a:pPr algn="ctr">
              <a:defRPr sz="1300" b="1">
                <a:solidFill>
                  <a:srgbClr val="0288D1"/>
                </a:solidFill>
              </a:defRPr>
            </a:pPr>
            <a:r>
              <a:rPr lang="it-IT" dirty="0">
                <a:solidFill>
                  <a:schemeClr val="tx1"/>
                </a:solidFill>
              </a:rPr>
              <a:t>VCCFA2600000181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8. OPERATIVITÀ: DAL 20 OTTOBRE AL 10 NOVEMBRE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5120640" cy="4572000"/>
          </a:xfrm>
          <a:prstGeom prst="roundRect">
            <a:avLst/>
          </a:prstGeom>
          <a:solidFill>
            <a:srgbClr val="FFF3E0"/>
          </a:solidFill>
          <a:ln w="2540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F37021"/>
                </a:solidFill>
              </a:defRPr>
            </a:pPr>
            <a:r>
              <a:rPr dirty="0"/>
              <a:t>1. DAL 20 OTTOBRE — PRECOMPILAZIONE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Accesso alla </a:t>
            </a:r>
            <a:r>
              <a:rPr dirty="0" err="1"/>
              <a:t>piattaforma</a:t>
            </a:r>
            <a:r>
              <a:rPr dirty="0"/>
              <a:t> </a:t>
            </a:r>
            <a:r>
              <a:rPr dirty="0" err="1"/>
              <a:t>tramite</a:t>
            </a:r>
            <a:r>
              <a:rPr dirty="0"/>
              <a:t> SPID / CIE / CNS.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</a:t>
            </a:r>
            <a:r>
              <a:rPr dirty="0" err="1"/>
              <a:t>Compilazione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dati</a:t>
            </a:r>
            <a:r>
              <a:rPr dirty="0"/>
              <a:t> </a:t>
            </a:r>
            <a:r>
              <a:rPr dirty="0" err="1"/>
              <a:t>dell'impresa</a:t>
            </a:r>
            <a:r>
              <a:rPr dirty="0"/>
              <a:t> e della PEC </a:t>
            </a:r>
            <a:r>
              <a:rPr dirty="0" err="1"/>
              <a:t>attiva</a:t>
            </a:r>
            <a:r>
              <a:rPr dirty="0"/>
              <a:t>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Upload </a:t>
            </a:r>
            <a:r>
              <a:rPr dirty="0" err="1"/>
              <a:t>dell'Offerta</a:t>
            </a:r>
            <a:r>
              <a:rPr dirty="0"/>
              <a:t> Tecnica 3CiME </a:t>
            </a:r>
            <a:r>
              <a:rPr dirty="0" err="1"/>
              <a:t>contenente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Codici</a:t>
            </a:r>
            <a:r>
              <a:rPr dirty="0"/>
              <a:t> MIMIT.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</a:t>
            </a:r>
            <a:r>
              <a:rPr dirty="0" err="1"/>
              <a:t>Generazione</a:t>
            </a:r>
            <a:r>
              <a:rPr dirty="0"/>
              <a:t> del PDF </a:t>
            </a:r>
            <a:r>
              <a:rPr dirty="0" err="1"/>
              <a:t>immodificabile</a:t>
            </a:r>
            <a:r>
              <a:rPr dirty="0"/>
              <a:t> della </a:t>
            </a:r>
            <a:r>
              <a:rPr dirty="0" err="1"/>
              <a:t>domanda</a:t>
            </a:r>
            <a:r>
              <a:rPr dirty="0"/>
              <a:t>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</a:t>
            </a:r>
            <a:r>
              <a:rPr dirty="0" err="1"/>
              <a:t>Apposizione</a:t>
            </a:r>
            <a:r>
              <a:rPr dirty="0"/>
              <a:t> della FIRMA DIGITALE da </a:t>
            </a:r>
            <a:r>
              <a:rPr dirty="0" err="1"/>
              <a:t>parte</a:t>
            </a:r>
            <a:r>
              <a:rPr dirty="0"/>
              <a:t> del </a:t>
            </a:r>
            <a:r>
              <a:rPr dirty="0" err="1"/>
              <a:t>legale</a:t>
            </a:r>
            <a:r>
              <a:rPr dirty="0"/>
              <a:t> </a:t>
            </a:r>
            <a:r>
              <a:rPr dirty="0" err="1"/>
              <a:t>rappresentante</a:t>
            </a:r>
            <a:r>
              <a:rPr dirty="0"/>
              <a:t>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Upload della </a:t>
            </a:r>
            <a:r>
              <a:rPr dirty="0" err="1"/>
              <a:t>domanda</a:t>
            </a:r>
            <a:r>
              <a:rPr dirty="0"/>
              <a:t> </a:t>
            </a:r>
            <a:r>
              <a:rPr dirty="0" err="1"/>
              <a:t>firmata</a:t>
            </a:r>
            <a:r>
              <a:rPr dirty="0"/>
              <a:t> e RILASCIO DEL </a:t>
            </a:r>
            <a:r>
              <a:rPr b="1" dirty="0"/>
              <a:t>CODICE DI PREDISPOSIZIONE DOMANDA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371600"/>
            <a:ext cx="5120640" cy="4572000"/>
          </a:xfrm>
          <a:prstGeom prst="roundRect">
            <a:avLst/>
          </a:prstGeom>
          <a:solidFill>
            <a:srgbClr val="E3F2FD"/>
          </a:solidFill>
          <a:ln w="25400"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0288D1"/>
                </a:solidFill>
              </a:defRPr>
            </a:pPr>
            <a:r>
              <a:rPr dirty="0"/>
              <a:t>2. DAL 10 NOVEMBRE — CLICK DAY &amp; CUP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Accesso </a:t>
            </a:r>
            <a:r>
              <a:rPr dirty="0" err="1"/>
              <a:t>immediato</a:t>
            </a:r>
            <a:r>
              <a:rPr dirty="0"/>
              <a:t> alle ORE 12:00 del 10 Novembre per il Click Day.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</a:t>
            </a:r>
            <a:r>
              <a:rPr dirty="0" err="1"/>
              <a:t>Inserimento</a:t>
            </a:r>
            <a:r>
              <a:rPr dirty="0"/>
              <a:t> del '</a:t>
            </a:r>
            <a:r>
              <a:rPr dirty="0" err="1"/>
              <a:t>Codice</a:t>
            </a:r>
            <a:r>
              <a:rPr dirty="0"/>
              <a:t> di Predisposizione </a:t>
            </a:r>
            <a:r>
              <a:rPr dirty="0" err="1"/>
              <a:t>Domanda</a:t>
            </a:r>
            <a:r>
              <a:rPr dirty="0"/>
              <a:t>' </a:t>
            </a:r>
            <a:r>
              <a:rPr dirty="0" err="1"/>
              <a:t>salvato</a:t>
            </a:r>
            <a:r>
              <a:rPr dirty="0"/>
              <a:t> in </a:t>
            </a:r>
            <a:r>
              <a:rPr dirty="0" err="1"/>
              <a:t>precedenza</a:t>
            </a:r>
            <a:r>
              <a:rPr dirty="0"/>
              <a:t>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INVIO FORMALE per </a:t>
            </a:r>
            <a:r>
              <a:rPr dirty="0" err="1"/>
              <a:t>bloccare</a:t>
            </a:r>
            <a:r>
              <a:rPr dirty="0"/>
              <a:t> </a:t>
            </a:r>
            <a:r>
              <a:rPr dirty="0" err="1"/>
              <a:t>l'ordine</a:t>
            </a:r>
            <a:r>
              <a:rPr dirty="0"/>
              <a:t> </a:t>
            </a:r>
            <a:r>
              <a:rPr dirty="0" err="1"/>
              <a:t>cronologico</a:t>
            </a:r>
            <a:r>
              <a:rPr dirty="0"/>
              <a:t>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Download </a:t>
            </a:r>
            <a:r>
              <a:rPr dirty="0" err="1"/>
              <a:t>dell'Attestazione</a:t>
            </a:r>
            <a:r>
              <a:rPr dirty="0"/>
              <a:t> di </a:t>
            </a:r>
            <a:r>
              <a:rPr dirty="0" err="1"/>
              <a:t>Avvenuta</a:t>
            </a:r>
            <a:r>
              <a:rPr dirty="0"/>
              <a:t> </a:t>
            </a:r>
            <a:r>
              <a:rPr dirty="0" err="1"/>
              <a:t>Presentazione</a:t>
            </a:r>
            <a:r>
              <a:rPr dirty="0"/>
              <a:t>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RILASCIO IMMEDIATO DEL </a:t>
            </a:r>
            <a:r>
              <a:rPr b="1" dirty="0"/>
              <a:t>CUP</a:t>
            </a:r>
            <a:r>
              <a:rPr dirty="0"/>
              <a:t> (CODICE UNICO PROGETTO).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rPr dirty="0"/>
              <a:t>• VINCOLO FATTURAZIONE: Il CUP </a:t>
            </a:r>
            <a:r>
              <a:rPr dirty="0" err="1"/>
              <a:t>dovrà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inserito</a:t>
            </a:r>
            <a:r>
              <a:rPr dirty="0"/>
              <a:t> </a:t>
            </a:r>
            <a:r>
              <a:rPr dirty="0" err="1"/>
              <a:t>obbligatoriamente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TUTTI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titoli</a:t>
            </a:r>
            <a:r>
              <a:rPr dirty="0"/>
              <a:t> di </a:t>
            </a:r>
            <a:r>
              <a:rPr dirty="0" err="1"/>
              <a:t>spesa</a:t>
            </a:r>
            <a:r>
              <a:rPr dirty="0"/>
              <a:t> (</a:t>
            </a:r>
            <a:r>
              <a:rPr dirty="0" err="1"/>
              <a:t>fatture</a:t>
            </a:r>
            <a:r>
              <a:rPr dirty="0"/>
              <a:t>) e </a:t>
            </a:r>
            <a:r>
              <a:rPr dirty="0" err="1"/>
              <a:t>bonifici</a:t>
            </a:r>
            <a:r>
              <a:rPr dirty="0"/>
              <a:t> </a:t>
            </a:r>
            <a:r>
              <a:rPr dirty="0" err="1"/>
              <a:t>bancari</a:t>
            </a:r>
            <a:r>
              <a:rPr dirty="0"/>
              <a:t>!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EE34393-9384-9434-0EE9-6CA4E20BA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9. COME STRUTTURARE LE OFFERTE TECNICHE 3CiME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88720"/>
            <a:ext cx="1072865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A1A1A"/>
                </a:solidFill>
              </a:defRPr>
            </a:pPr>
            <a:r>
              <a:t>Le offerte commerciali redatte da 3CiME da allegare alla domanda devono contenere tassativamente: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0728655" cy="96012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F37021"/>
                </a:solidFill>
              </a:defRPr>
            </a:pPr>
            <a:r>
              <a:t>1. Codici Identificativi MIMIT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Ogni singola voce di prodotto/servizio in offerta deve riportare chiaramente il codice univoco dell'Elenco MIMIT.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834639"/>
            <a:ext cx="10728655" cy="96012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0288D1"/>
                </a:solidFill>
              </a:defRPr>
            </a:pPr>
            <a:r>
              <a:t>2. Descrizione Stato di Partenza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Descrizione analitica della dotazione informatica/sicurezza attuale del cliente prima dell'intervento.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931920"/>
            <a:ext cx="10728655" cy="96012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E7D32"/>
                </a:solidFill>
              </a:defRPr>
            </a:pPr>
            <a:r>
              <a:t>3. Declaratoria dell'Upgrade Garantito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Evidenza esplicita delle nuove funzionalità, automazioni o maggiore sicurezza introdotte con le soluzioni 3CiME.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029200"/>
            <a:ext cx="10728655" cy="96012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1A1A1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1A1A1A"/>
                </a:solidFill>
              </a:defRPr>
            </a:pPr>
            <a:r>
              <a:t>4. Distinzione Voci di Costo</a:t>
            </a:r>
          </a:p>
          <a:p>
            <a:pPr>
              <a:defRPr sz="1300">
                <a:solidFill>
                  <a:srgbClr val="333333"/>
                </a:solidFill>
              </a:defRPr>
            </a:pPr>
            <a:r>
              <a:t>Chiara separazione tra costi Hardware/Software (Cat. A e B) e Servizi Professionali (Cat. E, nei limiti del 30%).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AE8243C-EA28-1CFB-0568-6E94F6AF4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10. MODALITÀ DI EROGAZIONE DEL CONTRIBUTO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5120640" cy="2011680"/>
          </a:xfrm>
          <a:prstGeom prst="roundRect">
            <a:avLst/>
          </a:prstGeom>
          <a:solidFill>
            <a:srgbClr val="F8F9FA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F37021"/>
                </a:solidFill>
              </a:defRPr>
            </a:pPr>
            <a:r>
              <a:rPr dirty="0" err="1"/>
              <a:t>Erogazione</a:t>
            </a:r>
            <a:r>
              <a:rPr dirty="0"/>
              <a:t> in 2 Quote</a:t>
            </a:r>
            <a:endParaRPr lang="it-IT" dirty="0"/>
          </a:p>
          <a:p>
            <a:pPr algn="ctr">
              <a:defRPr sz="1600" b="1">
                <a:solidFill>
                  <a:srgbClr val="F37021"/>
                </a:solidFill>
              </a:defRPr>
            </a:pPr>
            <a:endParaRPr dirty="0"/>
          </a:p>
          <a:p>
            <a:pPr>
              <a:defRPr sz="1200"/>
            </a:pPr>
            <a:r>
              <a:rPr dirty="0">
                <a:solidFill>
                  <a:schemeClr val="tx1"/>
                </a:solidFill>
              </a:rPr>
              <a:t>• 1ª Quota: </a:t>
            </a:r>
            <a:r>
              <a:rPr dirty="0" err="1">
                <a:solidFill>
                  <a:schemeClr val="tx1"/>
                </a:solidFill>
              </a:rPr>
              <a:t>Richiedibile</a:t>
            </a:r>
            <a:r>
              <a:rPr dirty="0">
                <a:solidFill>
                  <a:schemeClr val="tx1"/>
                </a:solidFill>
              </a:rPr>
              <a:t> a </a:t>
            </a:r>
            <a:r>
              <a:rPr dirty="0" err="1">
                <a:solidFill>
                  <a:schemeClr val="tx1"/>
                </a:solidFill>
              </a:rPr>
              <a:t>seguito</a:t>
            </a:r>
            <a:r>
              <a:rPr dirty="0">
                <a:solidFill>
                  <a:schemeClr val="tx1"/>
                </a:solidFill>
              </a:rPr>
              <a:t> del </a:t>
            </a:r>
            <a:r>
              <a:rPr dirty="0" err="1">
                <a:solidFill>
                  <a:schemeClr val="tx1"/>
                </a:solidFill>
              </a:rPr>
              <a:t>sostenimento</a:t>
            </a:r>
            <a:r>
              <a:rPr dirty="0">
                <a:solidFill>
                  <a:schemeClr val="tx1"/>
                </a:solidFill>
              </a:rPr>
              <a:t> di </a:t>
            </a:r>
            <a:r>
              <a:rPr dirty="0" err="1">
                <a:solidFill>
                  <a:schemeClr val="tx1"/>
                </a:solidFill>
              </a:rPr>
              <a:t>almeno</a:t>
            </a:r>
            <a:r>
              <a:rPr dirty="0">
                <a:solidFill>
                  <a:schemeClr val="tx1"/>
                </a:solidFill>
              </a:rPr>
              <a:t> il 50% della </a:t>
            </a:r>
            <a:r>
              <a:rPr dirty="0" err="1">
                <a:solidFill>
                  <a:schemeClr val="tx1"/>
                </a:solidFill>
              </a:rPr>
              <a:t>spesa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complessiva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ammessa</a:t>
            </a:r>
            <a:r>
              <a:rPr dirty="0">
                <a:solidFill>
                  <a:schemeClr val="tx1"/>
                </a:solidFill>
              </a:rPr>
              <a:t>.</a:t>
            </a:r>
          </a:p>
          <a:p>
            <a:pPr>
              <a:defRPr sz="1200"/>
            </a:pPr>
            <a:r>
              <a:rPr dirty="0">
                <a:solidFill>
                  <a:schemeClr val="tx1"/>
                </a:solidFill>
              </a:rPr>
              <a:t>• 2ª Quota (Saldo): </a:t>
            </a:r>
            <a:r>
              <a:rPr dirty="0" err="1">
                <a:solidFill>
                  <a:schemeClr val="tx1"/>
                </a:solidFill>
              </a:rPr>
              <a:t>Presentabile</a:t>
            </a:r>
            <a:r>
              <a:rPr dirty="0">
                <a:solidFill>
                  <a:schemeClr val="tx1"/>
                </a:solidFill>
              </a:rPr>
              <a:t> a piano </a:t>
            </a:r>
            <a:r>
              <a:rPr dirty="0" err="1">
                <a:solidFill>
                  <a:schemeClr val="tx1"/>
                </a:solidFill>
              </a:rPr>
              <a:t>ultimato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entro</a:t>
            </a:r>
            <a:r>
              <a:rPr dirty="0">
                <a:solidFill>
                  <a:schemeClr val="tx1"/>
                </a:solidFill>
              </a:rPr>
              <a:t> 30 </a:t>
            </a:r>
            <a:r>
              <a:rPr dirty="0" err="1">
                <a:solidFill>
                  <a:schemeClr val="tx1"/>
                </a:solidFill>
              </a:rPr>
              <a:t>giorni</a:t>
            </a:r>
            <a:r>
              <a:rPr dirty="0">
                <a:solidFill>
                  <a:schemeClr val="tx1"/>
                </a:solidFill>
              </a:rPr>
              <a:t> dal </a:t>
            </a:r>
            <a:r>
              <a:rPr dirty="0" err="1">
                <a:solidFill>
                  <a:schemeClr val="tx1"/>
                </a:solidFill>
              </a:rPr>
              <a:t>termine</a:t>
            </a:r>
            <a:r>
              <a:rPr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371600"/>
            <a:ext cx="5120640" cy="2011680"/>
          </a:xfrm>
          <a:prstGeom prst="roundRect">
            <a:avLst/>
          </a:prstGeom>
          <a:solidFill>
            <a:srgbClr val="F8F9FA"/>
          </a:solidFill>
          <a:ln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0288D1"/>
                </a:solidFill>
              </a:defRPr>
            </a:pPr>
            <a:r>
              <a:rPr dirty="0" err="1"/>
              <a:t>Erogazione</a:t>
            </a:r>
            <a:r>
              <a:rPr dirty="0"/>
              <a:t> in Unica </a:t>
            </a:r>
            <a:r>
              <a:rPr dirty="0" err="1"/>
              <a:t>Soluzione</a:t>
            </a:r>
            <a:endParaRPr lang="it-IT" dirty="0"/>
          </a:p>
          <a:p>
            <a:pPr algn="ctr">
              <a:defRPr sz="1600" b="1">
                <a:solidFill>
                  <a:srgbClr val="0288D1"/>
                </a:solidFill>
              </a:defRPr>
            </a:pPr>
            <a:endParaRPr dirty="0"/>
          </a:p>
          <a:p>
            <a:pPr>
              <a:defRPr sz="1200"/>
            </a:pPr>
            <a:r>
              <a:rPr dirty="0">
                <a:solidFill>
                  <a:schemeClr val="tx1"/>
                </a:solidFill>
              </a:rPr>
              <a:t>• </a:t>
            </a:r>
            <a:r>
              <a:rPr dirty="0" err="1">
                <a:solidFill>
                  <a:schemeClr val="tx1"/>
                </a:solidFill>
              </a:rPr>
              <a:t>Richiesta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erogabile</a:t>
            </a:r>
            <a:r>
              <a:rPr dirty="0">
                <a:solidFill>
                  <a:schemeClr val="tx1"/>
                </a:solidFill>
              </a:rPr>
              <a:t> ad </a:t>
            </a:r>
            <a:r>
              <a:rPr dirty="0" err="1">
                <a:solidFill>
                  <a:schemeClr val="tx1"/>
                </a:solidFill>
              </a:rPr>
              <a:t>avvenuta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totale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ultimazione</a:t>
            </a:r>
            <a:r>
              <a:rPr dirty="0">
                <a:solidFill>
                  <a:schemeClr val="tx1"/>
                </a:solidFill>
              </a:rPr>
              <a:t> del piano di </a:t>
            </a:r>
            <a:r>
              <a:rPr dirty="0" err="1">
                <a:solidFill>
                  <a:schemeClr val="tx1"/>
                </a:solidFill>
              </a:rPr>
              <a:t>spesa</a:t>
            </a:r>
            <a:r>
              <a:rPr dirty="0">
                <a:solidFill>
                  <a:schemeClr val="tx1"/>
                </a:solidFill>
              </a:rPr>
              <a:t>.</a:t>
            </a:r>
          </a:p>
          <a:p>
            <a:pPr>
              <a:defRPr sz="1200"/>
            </a:pPr>
            <a:r>
              <a:rPr dirty="0">
                <a:solidFill>
                  <a:schemeClr val="tx1"/>
                </a:solidFill>
              </a:rPr>
              <a:t>• Da </a:t>
            </a:r>
            <a:r>
              <a:rPr dirty="0" err="1">
                <a:solidFill>
                  <a:schemeClr val="tx1"/>
                </a:solidFill>
              </a:rPr>
              <a:t>presentarsi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tassativamente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entro</a:t>
            </a:r>
            <a:r>
              <a:rPr dirty="0">
                <a:solidFill>
                  <a:schemeClr val="tx1"/>
                </a:solidFill>
              </a:rPr>
              <a:t> 30 </a:t>
            </a:r>
            <a:r>
              <a:rPr dirty="0" err="1">
                <a:solidFill>
                  <a:schemeClr val="tx1"/>
                </a:solidFill>
              </a:rPr>
              <a:t>giorni</a:t>
            </a:r>
            <a:r>
              <a:rPr dirty="0">
                <a:solidFill>
                  <a:schemeClr val="tx1"/>
                </a:solidFill>
              </a:rPr>
              <a:t> dal </a:t>
            </a:r>
            <a:r>
              <a:rPr dirty="0" err="1">
                <a:solidFill>
                  <a:schemeClr val="tx1"/>
                </a:solidFill>
              </a:rPr>
              <a:t>termine</a:t>
            </a:r>
            <a:r>
              <a:rPr dirty="0">
                <a:solidFill>
                  <a:schemeClr val="tx1"/>
                </a:solidFill>
              </a:rPr>
              <a:t> ultimo di </a:t>
            </a:r>
            <a:r>
              <a:rPr dirty="0" err="1">
                <a:solidFill>
                  <a:schemeClr val="tx1"/>
                </a:solidFill>
              </a:rPr>
              <a:t>realizzazione</a:t>
            </a:r>
            <a:r>
              <a:rPr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566160"/>
            <a:ext cx="10728655" cy="2468880"/>
          </a:xfrm>
          <a:prstGeom prst="roundRect">
            <a:avLst/>
          </a:prstGeom>
          <a:solidFill>
            <a:srgbClr val="FFF3E0"/>
          </a:solidFill>
          <a:ln w="1905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F37021"/>
                </a:solidFill>
              </a:defRPr>
            </a:pPr>
            <a:r>
              <a:t>Documentazione Necessaria per l'Incasso: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• Titoli di spesa (Fatture Elettroniche) con indicazione esplicita del CUP e del Codice MIMIT di ciascun servizio.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• Documentazione attestante l'avvenuto pagamento tracciabile (bonifici bancari parlanti con CUP).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• Copia del contratto di connettività attivo (velocità ≥ 30 Mbps) + eventuale contratto di abbonamento sottoscritto.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• Verifica regolarità DURC e rispetto dell'obbligo di polizza catastrofale (L. 213/2023).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1B04BC4-3119-5DE5-9AD4-5B7F0976B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868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1A1A1A"/>
                </a:solidFill>
              </a:defRPr>
            </a:pPr>
            <a:r>
              <a:t>11. ROADMAP OPERATIVA PER IL TEAM COMMERCIALE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051560"/>
            <a:ext cx="10728655" cy="36576"/>
          </a:xfrm>
          <a:prstGeom prst="rect">
            <a:avLst/>
          </a:prstGeom>
          <a:solidFill>
            <a:srgbClr val="F37021"/>
          </a:solidFill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326243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787878"/>
                </a:solidFill>
              </a:defRPr>
            </a:pPr>
            <a:r>
              <a:rPr dirty="0"/>
              <a:t>Voucher Cloud &amp; Cybersecurity MIMIT | 3CiME Technology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10728655" cy="105156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F37021"/>
                </a:solidFill>
              </a:defRPr>
            </a:pPr>
            <a:r>
              <a:t>PASSO 1 — Qualification &amp; Check Requisiti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Verificare che il cliente sia PMI/Professionista, disponga di connessione ≥ 30 Mbps e sia in regola con la polizza catastrofale.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560320"/>
            <a:ext cx="10728655" cy="105156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0288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0288D1"/>
                </a:solidFill>
              </a:defRPr>
            </a:pPr>
            <a:r>
              <a:t>PASSO 2 — Assessment &amp; Offerta 3CiME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Elaborare il piano spesa (Cat. A, B, E) garantendo l'upgrade tecnologico e inserendo i codici identificativi MIMIT.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749039"/>
            <a:ext cx="10728655" cy="105156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F3702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F37021"/>
                </a:solidFill>
              </a:defRPr>
            </a:pPr>
            <a:r>
              <a:t>PASSO 3 — Precompilazione (Dal 20 Ottobre)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Assistere il cliente nella fase di caricamento a portale e far ottenere il 'Codice di Predisposizione Domanda'.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937760"/>
            <a:ext cx="10728655" cy="1051560"/>
          </a:xfrm>
          <a:prstGeom prst="roundRect">
            <a:avLst/>
          </a:prstGeom>
          <a:solidFill>
            <a:srgbClr val="F8F9FA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500" b="1">
                <a:solidFill>
                  <a:srgbClr val="2E7D32"/>
                </a:solidFill>
              </a:defRPr>
            </a:pPr>
            <a:r>
              <a:t>PASSO 4 — Click Day &amp; CUP (10 Novembre)</a:t>
            </a:r>
          </a:p>
          <a:p>
            <a:pPr>
              <a:defRPr sz="1200">
                <a:solidFill>
                  <a:srgbClr val="333333"/>
                </a:solidFill>
              </a:defRPr>
            </a:pPr>
            <a:r>
              <a:t>Garantire l'invio formale alle ore 12:00 del 10 Novembre per la priorità temporale e scaricare il CUP per la fatturazione.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311F13E-2022-CFA6-926E-5774CA6F2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129" y="203454"/>
            <a:ext cx="659046" cy="6812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2128</Words>
  <Application>Microsoft Office PowerPoint</Application>
  <PresentationFormat>Widescreen</PresentationFormat>
  <Paragraphs>208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Elisabetta Mazzoli</dc:creator>
  <cp:keywords/>
  <dc:description>generated using python-pptx</dc:description>
  <cp:lastModifiedBy>Elisabetta Mazzoli</cp:lastModifiedBy>
  <cp:revision>7</cp:revision>
  <dcterms:created xsi:type="dcterms:W3CDTF">2013-01-27T09:14:16Z</dcterms:created>
  <dcterms:modified xsi:type="dcterms:W3CDTF">2026-10-12T08:57:02Z</dcterms:modified>
  <cp:category/>
</cp:coreProperties>
</file>